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1"/>
  </p:notesMasterIdLst>
  <p:sldIdLst>
    <p:sldId id="297" r:id="rId3"/>
    <p:sldId id="341" r:id="rId4"/>
    <p:sldId id="342" r:id="rId5"/>
    <p:sldId id="298" r:id="rId6"/>
    <p:sldId id="379" r:id="rId7"/>
    <p:sldId id="394" r:id="rId8"/>
    <p:sldId id="396" r:id="rId9"/>
    <p:sldId id="398" r:id="rId10"/>
    <p:sldId id="340" r:id="rId11"/>
    <p:sldId id="399" r:id="rId12"/>
    <p:sldId id="400" r:id="rId13"/>
    <p:sldId id="384" r:id="rId14"/>
    <p:sldId id="388" r:id="rId15"/>
    <p:sldId id="390" r:id="rId16"/>
    <p:sldId id="391" r:id="rId17"/>
    <p:sldId id="330" r:id="rId18"/>
    <p:sldId id="392" r:id="rId19"/>
    <p:sldId id="294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instieg" id="{61D4E665-B164-45C8-856D-E6589DF2E29D}">
          <p14:sldIdLst>
            <p14:sldId id="297"/>
            <p14:sldId id="341"/>
            <p14:sldId id="342"/>
            <p14:sldId id="298"/>
          </p14:sldIdLst>
        </p14:section>
        <p14:section name="Subtraktion" id="{6DC4F908-9B1E-4A68-B38E-8EE1E76B6ACE}">
          <p14:sldIdLst>
            <p14:sldId id="379"/>
            <p14:sldId id="394"/>
            <p14:sldId id="396"/>
          </p14:sldIdLst>
        </p14:section>
        <p14:section name="Auswahlfolie" id="{005FDB54-8005-4668-942A-89A250FF0048}">
          <p14:sldIdLst>
            <p14:sldId id="398"/>
          </p14:sldIdLst>
        </p14:section>
        <p14:section name="Arbeitsblätter" id="{E4E6AEB2-984F-4130-B4D4-BCC227881C8E}">
          <p14:sldIdLst>
            <p14:sldId id="340"/>
            <p14:sldId id="399"/>
            <p14:sldId id="400"/>
          </p14:sldIdLst>
        </p14:section>
        <p14:section name="Vernetzung von Addition und Subtraktion" id="{4060AAB5-1FCA-432B-9BDD-3F29DC33E592}">
          <p14:sldIdLst>
            <p14:sldId id="384"/>
          </p14:sldIdLst>
        </p14:section>
        <p14:section name="Das wissen wir jetzt" id="{1236C10D-0B83-430A-BE95-48E19A2727BE}">
          <p14:sldIdLst>
            <p14:sldId id="388"/>
            <p14:sldId id="390"/>
            <p14:sldId id="391"/>
            <p14:sldId id="330"/>
            <p14:sldId id="392"/>
            <p14:sldId id="2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DDE5452-A882-E82C-34B2-5C7A5D9F7118}" name="Magdalene Mierswa" initials="MM" userId="S::magdalene.mierswa@tu-dortmund.de::5780e04d-6e14-4e29-ade2-868bb197b91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F8B44F"/>
    <a:srgbClr val="FDECD3"/>
    <a:srgbClr val="C8D2D8"/>
    <a:srgbClr val="CCDEE1"/>
    <a:srgbClr val="327A86"/>
    <a:srgbClr val="D9D9D9"/>
    <a:srgbClr val="E39C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95" autoAdjust="0"/>
    <p:restoredTop sz="82071" autoAdjust="0"/>
  </p:normalViewPr>
  <p:slideViewPr>
    <p:cSldViewPr snapToGrid="0">
      <p:cViewPr varScale="1">
        <p:scale>
          <a:sx n="94" d="100"/>
          <a:sy n="94" d="100"/>
        </p:scale>
        <p:origin x="74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592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8/10/relationships/authors" Target="author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60890-CB2A-5A4E-88F8-4355DB168A1F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C5310-2465-DD47-BA7F-420624E26F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180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C5310-2465-DD47-BA7F-420624E26F2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8029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den Zurückpfeil gelangt man wieder auf die Auswahlfolie der Arbeitsblätter.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4062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3692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AFAD4-0F1D-5D4F-0D7E-04366765D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04880EB-F300-F15D-700A-1ADD6542DD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781CE28-BFBE-1486-A260-41FEFDF512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B18B937-0F4E-9A5D-28CB-48AE014E49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3398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AFAD4-0F1D-5D4F-0D7E-04366765D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04880EB-F300-F15D-700A-1ADD6542DD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781CE28-BFBE-1486-A260-41FEFDF512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B18B937-0F4E-9A5D-28CB-48AE014E49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1073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15A99-8507-C5A1-D755-529A879FA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80003EC-C344-D88C-D611-150A55B080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69CFACB-EE73-0773-8BB6-648E46C62B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9F4288-F609-457F-67E5-CFC8096A34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7507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/>
              <a:t>Technischer Tipp: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/>
              <a:t>Durch Klicken auf den Wissensspeicher kann dieser vergrößert werden. Mit der Pfeiltaste nach links gelangt man zurück zu dieser Folie.</a:t>
            </a:r>
            <a:r>
              <a:rPr lang="de-DE" dirty="0"/>
              <a:t>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5819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4AFAD4-0F1D-5D4F-0D7E-04366765D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04880EB-F300-F15D-700A-1ADD6542DD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781CE28-BFBE-1486-A260-41FEFDF512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B18B937-0F4E-9A5D-28CB-48AE014E49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1764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C5310-2465-DD47-BA7F-420624E26F2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0168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Tipp: Machen Sie sich eine Zeitplanung und drucken Sie nur diese Folie aus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C5310-2465-DD47-BA7F-420624E26F2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476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2E60A-0854-D617-DFAC-FC0D25769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C361397-B57C-C782-BA73-09FC35E6CD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989BA1D-446F-EA53-B618-62037EC645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7C999B9-54FA-6BB9-9428-1EE54D0389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2777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4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8524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15A99-8507-C5A1-D755-529A879FA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80003EC-C344-D88C-D611-150A55B080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69CFACB-EE73-0773-8BB6-648E46C62B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2000" dirty="0"/>
              <a:t>Technischer Tipp: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>
                <a:solidFill>
                  <a:srgbClr val="C00000"/>
                </a:solidFill>
              </a:rPr>
              <a:t>Durch Klicken auf das graue Feld „Lösung einblenden“, wird das ausgebesserte Bild eingeblendet.  </a:t>
            </a:r>
          </a:p>
          <a:p>
            <a:endParaRPr lang="de-DE" sz="20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9F4288-F609-457F-67E5-CFC8096A34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0259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813DD-E691-71E5-1126-1B6EB7E5B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A5F1CF9-4E4C-F70D-77AA-AF12EEC695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691A96D-6E7C-9382-C3DA-4D559BCCAA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3C845E-57AD-1B3D-5848-F5795CACC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8325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Durch Klicken auf die jeweiligen orangenen Formen gelangt man jeweils zu einer Folie, auf der das jeweilige Arbeitsblatt abgebildet ist.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3239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den Zurückpfeil gelangt man wieder auf die Auswahlfolie der Arbeitsblätter.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140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</a:t>
            </a:r>
          </a:p>
          <a:p>
            <a:r>
              <a:rPr lang="de-DE" dirty="0"/>
              <a:t>Beim Klicken auf den Zurückpfeil gelangt man wieder auf die Auswahlfolie der Arbeitsblätter.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6224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6DC48-3569-7A0F-FEEC-DD7581E3F9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872B3A8-8C58-DC81-DB63-C3324BE08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C1182A6-AF78-A78E-4EC2-3B6963DE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6292BCE-635C-6CE6-F896-D47FCAC48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C513C4-B9AF-8F1B-4DD9-A5CB42672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0192994"/>
      </p:ext>
    </p:extLst>
  </p:cSld>
  <p:clrMapOvr>
    <a:masterClrMapping/>
  </p:clrMapOvr>
  <p:transition spd="slow" advClick="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C14145-BAAD-0AAE-6FE6-401C9A4F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A1748D-598B-7F46-37BC-375CB72788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E30C621-04AA-DBB6-2559-EAFD447E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EACBB7-F34C-A756-CC4A-FAC2C2F6D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D58569-108F-D1E4-FBA9-776803F6D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8942177"/>
      </p:ext>
    </p:extLst>
  </p:cSld>
  <p:clrMapOvr>
    <a:masterClrMapping/>
  </p:clrMapOvr>
  <p:transition spd="slow" advClick="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95B1D7F-481D-AF56-F6FD-D1B6275E1C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934FBD3-DEAA-A9FD-E5E2-7ED93DA865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893254-73C0-8344-9954-F5A70B312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9C3419-0378-46E3-3BFE-CF145A2A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D98878-1E1A-10C2-451B-AB8ABBB4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488831"/>
      </p:ext>
    </p:extLst>
  </p:cSld>
  <p:clrMapOvr>
    <a:masterClrMapping/>
  </p:clrMapOvr>
  <p:transition spd="slow" advClick="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6DC48-3569-7A0F-FEEC-DD7581E3F9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872B3A8-8C58-DC81-DB63-C3324BE08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C1182A6-AF78-A78E-4EC2-3B6963DE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6292BCE-635C-6CE6-F896-D47FCAC48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C513C4-B9AF-8F1B-4DD9-A5CB42672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2451204"/>
      </p:ext>
    </p:extLst>
  </p:cSld>
  <p:clrMapOvr>
    <a:masterClrMapping/>
  </p:clrMapOvr>
  <p:transition spd="slow" advClick="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AA5A9-7B97-8C98-44E3-7710AD0B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D5DE61-0F05-00BB-01B3-83D13C3D1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23A0E-96FB-0E4D-3229-2810865F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2D0B3-04B8-D1E2-B35D-18F0CAC44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DFA336-5FD8-8F44-EB3D-039BD6BEC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7588415"/>
      </p:ext>
    </p:extLst>
  </p:cSld>
  <p:clrMapOvr>
    <a:masterClrMapping/>
  </p:clrMapOvr>
  <p:transition spd="slow" advClick="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DA0690-8591-ED6D-7A24-6AF3E0E7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0BAB73-B343-807B-A7AB-837C21419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DB9D6E-3980-62E9-BADC-2013F3D9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43BBF8-D9F6-D6B3-D822-E6FF252F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BB6C66-D4B6-D0A0-238D-090F2009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3170881"/>
      </p:ext>
    </p:extLst>
  </p:cSld>
  <p:clrMapOvr>
    <a:masterClrMapping/>
  </p:clrMapOvr>
  <p:transition spd="slow" advClick="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DDCF8-C32E-F76C-6C3C-798B27D14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D4915B-9AD9-55E8-13CE-7FE0996B7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3C0BFDC-7651-6103-74D7-2A211F0BF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0DEDC07-C558-DC4E-D0BF-56668761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32A579-FC2D-27BD-8B97-F313556C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84B9E78-A3A7-B3AB-63D9-8250966EE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0246173"/>
      </p:ext>
    </p:extLst>
  </p:cSld>
  <p:clrMapOvr>
    <a:masterClrMapping/>
  </p:clrMapOvr>
  <p:transition spd="slow" advClick="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FF7230-9B37-B16E-25F6-9E2A91D14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630207D-8F7A-AE4F-F17B-8C674A078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A578BEE-1A6F-5BD4-7CEE-D595A8EEB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23E0285-54C5-246A-5FA1-60E54CEC35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D984614-A893-DEC7-18BF-23960D54C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B2AB128-E783-8347-3D5B-C252489F2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B1F5747-CD9C-947C-E116-1976005E7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5B6260B-A790-66AD-14F3-83EF8B620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1211144"/>
      </p:ext>
    </p:extLst>
  </p:cSld>
  <p:clrMapOvr>
    <a:masterClrMapping/>
  </p:clrMapOvr>
  <p:transition spd="slow" advClick="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81CF77-54ED-D725-8F8E-B0198EA3C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1002D1-90F6-7E88-C3B3-81EB7F20A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D6B390-2578-5D0A-55B2-01BFB4E3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5890745"/>
      </p:ext>
    </p:extLst>
  </p:cSld>
  <p:clrMapOvr>
    <a:masterClrMapping/>
  </p:clrMapOvr>
  <p:transition spd="slow" advClick="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Nur Titel">
    <p:bg>
      <p:bgPr>
        <a:solidFill>
          <a:schemeClr val="bg1">
            <a:lumMod val="95000"/>
            <a:alpha val="7797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943" y="378187"/>
            <a:ext cx="10515600" cy="539115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C7495FE-228B-7B05-DEBC-904A6EEB599B}"/>
              </a:ext>
            </a:extLst>
          </p:cNvPr>
          <p:cNvSpPr txBox="1"/>
          <p:nvPr userDrawn="1"/>
        </p:nvSpPr>
        <p:spPr>
          <a:xfrm>
            <a:off x="9091343" y="70410"/>
            <a:ext cx="3100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/>
              <a:t>Didaktischer Kommentar für Lehrkräfte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F16DFF4-A5F0-254B-A08A-F841886FAA37}"/>
              </a:ext>
            </a:extLst>
          </p:cNvPr>
          <p:cNvSpPr txBox="1"/>
          <p:nvPr userDrawn="1"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rgbClr val="327A86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4913474"/>
      </p:ext>
    </p:extLst>
  </p:cSld>
  <p:clrMapOvr>
    <a:masterClrMapping/>
  </p:clrMapOvr>
  <p:transition spd="slow" advClick="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E23CA35-272E-C38F-A987-39B0CE90C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EAC09A0-07C5-B36F-35FA-57BEDC398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8FAFD8-8A0C-25A2-5930-364E77AC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404317"/>
      </p:ext>
    </p:extLst>
  </p:cSld>
  <p:clrMapOvr>
    <a:masterClrMapping/>
  </p:clrMapOvr>
  <p:transition spd="slow" advClick="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AA5A9-7B97-8C98-44E3-7710AD0B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D5DE61-0F05-00BB-01B3-83D13C3D1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23A0E-96FB-0E4D-3229-2810865F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2D0B3-04B8-D1E2-B35D-18F0CAC44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DFA336-5FD8-8F44-EB3D-039BD6BEC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7916853"/>
      </p:ext>
    </p:extLst>
  </p:cSld>
  <p:clrMapOvr>
    <a:masterClrMapping/>
  </p:clrMapOvr>
  <p:transition spd="slow" advClick="0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60E055-65A3-8CF6-9017-97720B82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6D0E9-C365-4BCC-14C9-A08BAEF73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E373F2-B14B-D158-D31E-9C50B237F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7FF8AE-F16E-BCD6-BA86-ABFBB0B98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490FE8C-A7CF-73B4-CAAF-A18AB5B32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B4256D-5063-592E-166E-1146A1212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1273121"/>
      </p:ext>
    </p:extLst>
  </p:cSld>
  <p:clrMapOvr>
    <a:masterClrMapping/>
  </p:clrMapOvr>
  <p:transition spd="slow" advClick="0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CB58D-525E-2F81-836F-53F23B369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C2AA880-52CD-3EA2-A47A-BC8DCC17B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CC7179-1523-7317-843F-EF6009C0A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E5CAFE-947A-D225-0CC6-7FCD4E3B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D621F02-A858-5ED1-55AA-E594F24BF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65BD7A-E262-E9D8-E93E-BBD8D2B68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7579242"/>
      </p:ext>
    </p:extLst>
  </p:cSld>
  <p:clrMapOvr>
    <a:masterClrMapping/>
  </p:clrMapOvr>
  <p:transition spd="slow" advClick="0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C14145-BAAD-0AAE-6FE6-401C9A4F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A1748D-598B-7F46-37BC-375CB72788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E30C621-04AA-DBB6-2559-EAFD447E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EACBB7-F34C-A756-CC4A-FAC2C2F6D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D58569-108F-D1E4-FBA9-776803F6D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5073386"/>
      </p:ext>
    </p:extLst>
  </p:cSld>
  <p:clrMapOvr>
    <a:masterClrMapping/>
  </p:clrMapOvr>
  <p:transition spd="slow" advClick="0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95B1D7F-481D-AF56-F6FD-D1B6275E1C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934FBD3-DEAA-A9FD-E5E2-7ED93DA865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893254-73C0-8344-9954-F5A70B312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9C3419-0378-46E3-3BFE-CF145A2A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D98878-1E1A-10C2-451B-AB8ABBB4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8020811"/>
      </p:ext>
    </p:extLst>
  </p:cSld>
  <p:clrMapOvr>
    <a:masterClrMapping/>
  </p:clrMapOvr>
  <p:transition spd="slow" advClick="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DA0690-8591-ED6D-7A24-6AF3E0E7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0BAB73-B343-807B-A7AB-837C21419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DB9D6E-3980-62E9-BADC-2013F3D9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43BBF8-D9F6-D6B3-D822-E6FF252F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BB6C66-D4B6-D0A0-238D-090F2009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46904"/>
      </p:ext>
    </p:extLst>
  </p:cSld>
  <p:clrMapOvr>
    <a:masterClrMapping/>
  </p:clrMapOvr>
  <p:transition spd="slow" advClick="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DDCF8-C32E-F76C-6C3C-798B27D14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D4915B-9AD9-55E8-13CE-7FE0996B7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3C0BFDC-7651-6103-74D7-2A211F0BF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0DEDC07-C558-DC4E-D0BF-56668761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32A579-FC2D-27BD-8B97-F313556C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84B9E78-A3A7-B3AB-63D9-8250966EE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8937978"/>
      </p:ext>
    </p:extLst>
  </p:cSld>
  <p:clrMapOvr>
    <a:masterClrMapping/>
  </p:clrMapOvr>
  <p:transition spd="slow" advClick="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FF7230-9B37-B16E-25F6-9E2A91D14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630207D-8F7A-AE4F-F17B-8C674A078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A578BEE-1A6F-5BD4-7CEE-D595A8EEB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23E0285-54C5-246A-5FA1-60E54CEC35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D984614-A893-DEC7-18BF-23960D54C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B2AB128-E783-8347-3D5B-C252489F2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B1F5747-CD9C-947C-E116-1976005E7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5B6260B-A790-66AD-14F3-83EF8B620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2454524"/>
      </p:ext>
    </p:extLst>
  </p:cSld>
  <p:clrMapOvr>
    <a:masterClrMapping/>
  </p:clrMapOvr>
  <p:transition spd="slow" advClick="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81CF77-54ED-D725-8F8E-B0198EA3C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1002D1-90F6-7E88-C3B3-81EB7F20A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D6B390-2578-5D0A-55B2-01BFB4E3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6428267"/>
      </p:ext>
    </p:extLst>
  </p:cSld>
  <p:clrMapOvr>
    <a:masterClrMapping/>
  </p:clrMapOvr>
  <p:transition spd="slow" advClick="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E23CA35-272E-C38F-A987-39B0CE90C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EAC09A0-07C5-B36F-35FA-57BEDC398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8FAFD8-8A0C-25A2-5930-364E77AC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680629"/>
      </p:ext>
    </p:extLst>
  </p:cSld>
  <p:clrMapOvr>
    <a:masterClrMapping/>
  </p:clrMapOvr>
  <p:transition spd="slow" advClick="0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60E055-65A3-8CF6-9017-97720B82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6D0E9-C365-4BCC-14C9-A08BAEF73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E373F2-B14B-D158-D31E-9C50B237F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7FF8AE-F16E-BCD6-BA86-ABFBB0B98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490FE8C-A7CF-73B4-CAAF-A18AB5B32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B4256D-5063-592E-166E-1146A1212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3823822"/>
      </p:ext>
    </p:extLst>
  </p:cSld>
  <p:clrMapOvr>
    <a:masterClrMapping/>
  </p:clrMapOvr>
  <p:transition spd="slow" advClick="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CB58D-525E-2F81-836F-53F23B369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C2AA880-52CD-3EA2-A47A-BC8DCC17B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CC7179-1523-7317-843F-EF6009C0A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E5CAFE-947A-D225-0CC6-7FCD4E3B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D621F02-A858-5ED1-55AA-E594F24BF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65BD7A-E262-E9D8-E93E-BBD8D2B68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5928137"/>
      </p:ext>
    </p:extLst>
  </p:cSld>
  <p:clrMapOvr>
    <a:masterClrMapping/>
  </p:clrMapOvr>
  <p:transition spd="slow" advClick="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D6BF2C3-688E-7F62-0EB3-60987D8BB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C94ABB-7A87-C9BC-FF86-F85C2E2ED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16584F-3906-D3B6-A442-32BC23DBC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D2EB46-9812-17EB-6467-8994C2A1E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518173-F408-EC17-E0CE-AED80F880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804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D6BF2C3-688E-7F62-0EB3-60987D8BB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C94ABB-7A87-C9BC-FF86-F85C2E2ED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16584F-3906-D3B6-A442-32BC23DBC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FC80D-A76A-7B40-8F40-9FC08E9D2EE9}" type="datetimeFigureOut">
              <a:rPr lang="de-DE" smtClean="0"/>
              <a:t>02.02.26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D2EB46-9812-17EB-6467-8994C2A1E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518173-F408-EC17-E0CE-AED80F880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4420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 advClick="0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tmp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7" Type="http://schemas.openxmlformats.org/officeDocument/2006/relationships/image" Target="../media/image23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8.xml"/><Relationship Id="rId4" Type="http://schemas.openxmlformats.org/officeDocument/2006/relationships/image" Target="../media/image24.tm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2.png"/><Relationship Id="rId7" Type="http://schemas.openxmlformats.org/officeDocument/2006/relationships/image" Target="../media/image14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6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60.png"/><Relationship Id="rId10" Type="http://schemas.openxmlformats.org/officeDocument/2006/relationships/slide" Target="slide14.xml"/><Relationship Id="rId4" Type="http://schemas.openxmlformats.org/officeDocument/2006/relationships/slide" Target="slide17.xml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mp"/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tmp"/><Relationship Id="rId5" Type="http://schemas.openxmlformats.org/officeDocument/2006/relationships/image" Target="../media/image18.tmp"/><Relationship Id="rId10" Type="http://schemas.openxmlformats.org/officeDocument/2006/relationships/image" Target="../media/image11.svg"/><Relationship Id="rId4" Type="http://schemas.openxmlformats.org/officeDocument/2006/relationships/image" Target="../media/image17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tmp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D3C3D03-61C6-14BF-4247-F23B7E97EE2A}"/>
              </a:ext>
            </a:extLst>
          </p:cNvPr>
          <p:cNvSpPr/>
          <p:nvPr/>
        </p:nvSpPr>
        <p:spPr>
          <a:xfrm>
            <a:off x="9480361" y="0"/>
            <a:ext cx="2711639" cy="6873467"/>
          </a:xfrm>
          <a:prstGeom prst="rect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BF011BC-A7C2-11B3-A2A6-AF27968238DD}"/>
              </a:ext>
            </a:extLst>
          </p:cNvPr>
          <p:cNvSpPr txBox="1"/>
          <p:nvPr/>
        </p:nvSpPr>
        <p:spPr>
          <a:xfrm>
            <a:off x="2504864" y="4208174"/>
            <a:ext cx="8721348" cy="1170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Addition und Subtraktion verstehen</a:t>
            </a:r>
            <a:b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N3 Aufgaben zu Situationen finden und umgekehrt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0498CFA-DCA5-866A-233B-F2CF3FA80D01}"/>
              </a:ext>
            </a:extLst>
          </p:cNvPr>
          <p:cNvSpPr txBox="1"/>
          <p:nvPr/>
        </p:nvSpPr>
        <p:spPr>
          <a:xfrm>
            <a:off x="2667092" y="6334780"/>
            <a:ext cx="6653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Von Anne Tester, Claudia Ademmer, Lena Böing und Susanne Prediger</a:t>
            </a:r>
            <a:b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zum Fördermaterial von Theresa Deutscher, Kathrin </a:t>
            </a:r>
            <a:r>
              <a:rPr kumimoji="0" lang="de-DE" sz="140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Akinwunmi</a:t>
            </a:r>
            <a: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und Christoph Selter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9215F66-3962-909E-E5FC-52051CA1C3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4" t="-4669" r="-7307" b="-3643"/>
          <a:stretch/>
        </p:blipFill>
        <p:spPr>
          <a:xfrm>
            <a:off x="8086251" y="1380225"/>
            <a:ext cx="2253760" cy="2253760"/>
          </a:xfrm>
          <a:prstGeom prst="flowChartConnector">
            <a:avLst/>
          </a:prstGeom>
          <a:solidFill>
            <a:schemeClr val="bg1"/>
          </a:solidFill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71BEA52-D0AE-9035-2E90-59BAC936BD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3374" b="-21583"/>
          <a:stretch/>
        </p:blipFill>
        <p:spPr>
          <a:xfrm>
            <a:off x="574157" y="306885"/>
            <a:ext cx="1869569" cy="496004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1CE048C-2040-9E22-1EE1-744F230490E2}"/>
              </a:ext>
            </a:extLst>
          </p:cNvPr>
          <p:cNvSpPr txBox="1"/>
          <p:nvPr/>
        </p:nvSpPr>
        <p:spPr>
          <a:xfrm>
            <a:off x="507251" y="1868395"/>
            <a:ext cx="7035290" cy="157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 sicher können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Gesprächsgerüst zur Klassenstunde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FBD4085-8EC1-B583-059F-B40F1D6A124D}"/>
              </a:ext>
            </a:extLst>
          </p:cNvPr>
          <p:cNvSpPr txBox="1"/>
          <p:nvPr/>
        </p:nvSpPr>
        <p:spPr>
          <a:xfrm>
            <a:off x="9598102" y="6503831"/>
            <a:ext cx="256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mathe-sicher-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/nz#n3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E7806E7-010C-DA54-EFA8-3301F4FF02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32" y="4307011"/>
            <a:ext cx="1739346" cy="86967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B0892FD-901C-F019-9CAC-82C96372C4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73250" y="127765"/>
            <a:ext cx="889185" cy="31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Zurück mit einfarbiger Füllung">
            <a:hlinkClick r:id="rId3" action="ppaction://hlinksldjump"/>
            <a:extLst>
              <a:ext uri="{FF2B5EF4-FFF2-40B4-BE49-F238E27FC236}">
                <a16:creationId xmlns:a16="http://schemas.microsoft.com/office/drawing/2014/main" id="{24490D7C-8D10-29BA-34B6-E0794DB3D3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hlinkClick r:id="rId3" action="ppaction://hlinksldjump"/>
            <a:extLst>
              <a:ext uri="{FF2B5EF4-FFF2-40B4-BE49-F238E27FC236}">
                <a16:creationId xmlns:a16="http://schemas.microsoft.com/office/drawing/2014/main" id="{4D5A6DA8-C2F7-A923-4635-3D34FD74CFF0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2508313F-E5DF-EC37-0523-801DF295DE36}"/>
              </a:ext>
            </a:extLst>
          </p:cNvPr>
          <p:cNvSpPr txBox="1">
            <a:spLocks/>
          </p:cNvSpPr>
          <p:nvPr/>
        </p:nvSpPr>
        <p:spPr>
          <a:xfrm>
            <a:off x="6340432" y="130322"/>
            <a:ext cx="5351585" cy="4861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Regelniveau</a:t>
            </a:r>
          </a:p>
        </p:txBody>
      </p:sp>
      <p:pic>
        <p:nvPicPr>
          <p:cNvPr id="6" name="Grafik 5" descr="Ein Bild, das Text, Screenshot, Diagramm, Schrift enthält.&#10;&#10;Automatisch generierte Beschreibung">
            <a:extLst>
              <a:ext uri="{FF2B5EF4-FFF2-40B4-BE49-F238E27FC236}">
                <a16:creationId xmlns:a16="http://schemas.microsoft.com/office/drawing/2014/main" id="{3BFD35BF-5829-9346-2BCE-578183E73E9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6357" b="7929"/>
          <a:stretch/>
        </p:blipFill>
        <p:spPr>
          <a:xfrm>
            <a:off x="6468526" y="902991"/>
            <a:ext cx="4934980" cy="5751078"/>
          </a:xfrm>
          <a:prstGeom prst="rect">
            <a:avLst/>
          </a:prstGeom>
        </p:spPr>
      </p:pic>
      <p:pic>
        <p:nvPicPr>
          <p:cNvPr id="7" name="Grafik 6" descr="Ein Bild, das Text, Screenshot, Diagramm, Schrift enthält.&#10;&#10;Automatisch generierte Beschreibung">
            <a:extLst>
              <a:ext uri="{FF2B5EF4-FFF2-40B4-BE49-F238E27FC236}">
                <a16:creationId xmlns:a16="http://schemas.microsoft.com/office/drawing/2014/main" id="{9F51F6FE-510A-039E-79F7-BA7847BC478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0447" b="96615"/>
          <a:stretch/>
        </p:blipFill>
        <p:spPr>
          <a:xfrm>
            <a:off x="6468526" y="629758"/>
            <a:ext cx="4405818" cy="291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202274"/>
      </p:ext>
    </p:extLst>
  </p:cSld>
  <p:clrMapOvr>
    <a:masterClrMapping/>
  </p:clrMapOvr>
  <p:transition spd="slow" advClick="0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C99D2632-66F3-48B0-56C6-E0F61A9F2566}"/>
              </a:ext>
            </a:extLst>
          </p:cNvPr>
          <p:cNvSpPr txBox="1">
            <a:spLocks/>
          </p:cNvSpPr>
          <p:nvPr/>
        </p:nvSpPr>
        <p:spPr>
          <a:xfrm>
            <a:off x="175846" y="130321"/>
            <a:ext cx="5029200" cy="486129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Basisniveau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7B3C017-DACF-7166-19C2-BD9CA4045083}"/>
              </a:ext>
            </a:extLst>
          </p:cNvPr>
          <p:cNvSpPr txBox="1">
            <a:spLocks/>
          </p:cNvSpPr>
          <p:nvPr/>
        </p:nvSpPr>
        <p:spPr>
          <a:xfrm>
            <a:off x="6340432" y="130322"/>
            <a:ext cx="5351585" cy="4861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Regelniveau</a:t>
            </a:r>
          </a:p>
        </p:txBody>
      </p:sp>
      <p:pic>
        <p:nvPicPr>
          <p:cNvPr id="4" name="Grafik 3" descr="Ein Bild, das Text, Screenshot, Diagramm, Schrift enthält.&#10;&#10;Automatisch generierte Beschreibung">
            <a:extLst>
              <a:ext uri="{FF2B5EF4-FFF2-40B4-BE49-F238E27FC236}">
                <a16:creationId xmlns:a16="http://schemas.microsoft.com/office/drawing/2014/main" id="{EE833612-903D-9B2E-5431-C0889443EC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357" b="7929"/>
          <a:stretch/>
        </p:blipFill>
        <p:spPr>
          <a:xfrm>
            <a:off x="6468526" y="902991"/>
            <a:ext cx="4934980" cy="5751078"/>
          </a:xfrm>
          <a:prstGeom prst="rect">
            <a:avLst/>
          </a:prstGeom>
        </p:spPr>
      </p:pic>
      <p:pic>
        <p:nvPicPr>
          <p:cNvPr id="12" name="Grafik 11" descr="Ein Bild, das Text, Screenshot, Diagramm, Schrift enthält.&#10;&#10;Automatisch generierte Beschreibung">
            <a:extLst>
              <a:ext uri="{FF2B5EF4-FFF2-40B4-BE49-F238E27FC236}">
                <a16:creationId xmlns:a16="http://schemas.microsoft.com/office/drawing/2014/main" id="{36576081-C9D1-6EF1-8512-FA58EC1250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447" b="96615"/>
          <a:stretch/>
        </p:blipFill>
        <p:spPr>
          <a:xfrm>
            <a:off x="6468526" y="629758"/>
            <a:ext cx="4405818" cy="291449"/>
          </a:xfrm>
          <a:prstGeom prst="rect">
            <a:avLst/>
          </a:prstGeom>
        </p:spPr>
      </p:pic>
      <p:pic>
        <p:nvPicPr>
          <p:cNvPr id="14" name="Grafik 13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869B01C8-F5DC-06CB-026F-8735AF7545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213"/>
          <a:stretch/>
        </p:blipFill>
        <p:spPr>
          <a:xfrm>
            <a:off x="262519" y="864451"/>
            <a:ext cx="4855853" cy="4107533"/>
          </a:xfrm>
          <a:prstGeom prst="rect">
            <a:avLst/>
          </a:prstGeom>
        </p:spPr>
      </p:pic>
      <p:pic>
        <p:nvPicPr>
          <p:cNvPr id="13" name="Grafik 12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8ED6AF8F-C324-C58E-50D3-A5E58CC650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4" r="51737" b="95979"/>
          <a:stretch/>
        </p:blipFill>
        <p:spPr>
          <a:xfrm>
            <a:off x="318361" y="649786"/>
            <a:ext cx="3307708" cy="260715"/>
          </a:xfrm>
          <a:prstGeom prst="rect">
            <a:avLst/>
          </a:prstGeom>
        </p:spPr>
      </p:pic>
      <p:pic>
        <p:nvPicPr>
          <p:cNvPr id="15" name="Grafik 14" descr="Zurück mit einfarbiger Füllung">
            <a:hlinkClick r:id="rId5" action="ppaction://hlinksldjump"/>
            <a:extLst>
              <a:ext uri="{FF2B5EF4-FFF2-40B4-BE49-F238E27FC236}">
                <a16:creationId xmlns:a16="http://schemas.microsoft.com/office/drawing/2014/main" id="{1E081523-0131-F9E5-8B73-80C3138116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feld 15">
            <a:hlinkClick r:id="rId5" action="ppaction://hlinksldjump"/>
            <a:extLst>
              <a:ext uri="{FF2B5EF4-FFF2-40B4-BE49-F238E27FC236}">
                <a16:creationId xmlns:a16="http://schemas.microsoft.com/office/drawing/2014/main" id="{7F278BBF-B227-2632-7E9B-4D76DC11380E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</p:spTree>
    <p:extLst>
      <p:ext uri="{BB962C8B-B14F-4D97-AF65-F5344CB8AC3E}">
        <p14:creationId xmlns:p14="http://schemas.microsoft.com/office/powerpoint/2010/main" val="2816760611"/>
      </p:ext>
    </p:extLst>
  </p:cSld>
  <p:clrMapOvr>
    <a:masterClrMapping/>
  </p:clrMapOvr>
  <p:transition spd="slow" advClick="0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850D98CB-A600-0D98-1B58-FF0639440EFC}"/>
              </a:ext>
            </a:extLst>
          </p:cNvPr>
          <p:cNvGrpSpPr/>
          <p:nvPr/>
        </p:nvGrpSpPr>
        <p:grpSpPr>
          <a:xfrm>
            <a:off x="306999" y="1029004"/>
            <a:ext cx="576000" cy="576000"/>
            <a:chOff x="3927518" y="3746985"/>
            <a:chExt cx="864000" cy="864000"/>
          </a:xfrm>
        </p:grpSpPr>
        <p:sp>
          <p:nvSpPr>
            <p:cNvPr id="10" name="Ellipse 32">
              <a:extLst>
                <a:ext uri="{FF2B5EF4-FFF2-40B4-BE49-F238E27FC236}">
                  <a16:creationId xmlns:a16="http://schemas.microsoft.com/office/drawing/2014/main" id="{16E864E9-43D6-D7DC-4875-C8BAF212E1B3}"/>
                </a:ext>
              </a:extLst>
            </p:cNvPr>
            <p:cNvSpPr/>
            <p:nvPr/>
          </p:nvSpPr>
          <p:spPr>
            <a:xfrm>
              <a:off x="3927518" y="3746985"/>
              <a:ext cx="864000" cy="864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3412A426-7BA5-00C6-157C-40ACCCECE8DF}"/>
                </a:ext>
              </a:extLst>
            </p:cNvPr>
            <p:cNvGrpSpPr/>
            <p:nvPr/>
          </p:nvGrpSpPr>
          <p:grpSpPr>
            <a:xfrm>
              <a:off x="4001708" y="3918893"/>
              <a:ext cx="715619" cy="445487"/>
              <a:chOff x="3896138" y="3820041"/>
              <a:chExt cx="1698143" cy="1170100"/>
            </a:xfrm>
          </p:grpSpPr>
          <p:sp>
            <p:nvSpPr>
              <p:cNvPr id="13" name="Sprechblase: oval 29">
                <a:extLst>
                  <a:ext uri="{FF2B5EF4-FFF2-40B4-BE49-F238E27FC236}">
                    <a16:creationId xmlns:a16="http://schemas.microsoft.com/office/drawing/2014/main" id="{B6DDEE37-88AF-03A1-CC92-3AE9A0D40664}"/>
                  </a:ext>
                </a:extLst>
              </p:cNvPr>
              <p:cNvSpPr/>
              <p:nvPr/>
            </p:nvSpPr>
            <p:spPr>
              <a:xfrm>
                <a:off x="3896138" y="3820041"/>
                <a:ext cx="924339" cy="655261"/>
              </a:xfrm>
              <a:prstGeom prst="wedgeEllipseCallout">
                <a:avLst>
                  <a:gd name="adj1" fmla="val -45734"/>
                  <a:gd name="adj2" fmla="val 90561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" name="Sprechblase: oval 30">
                <a:extLst>
                  <a:ext uri="{FF2B5EF4-FFF2-40B4-BE49-F238E27FC236}">
                    <a16:creationId xmlns:a16="http://schemas.microsoft.com/office/drawing/2014/main" id="{B666E993-609B-39AE-DEE3-0A3BD85C9477}"/>
                  </a:ext>
                </a:extLst>
              </p:cNvPr>
              <p:cNvSpPr/>
              <p:nvPr/>
            </p:nvSpPr>
            <p:spPr>
              <a:xfrm>
                <a:off x="4669942" y="4334880"/>
                <a:ext cx="924339" cy="655261"/>
              </a:xfrm>
              <a:prstGeom prst="wedgeEllipseCallout">
                <a:avLst>
                  <a:gd name="adj1" fmla="val 36524"/>
                  <a:gd name="adj2" fmla="val 67050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8" name="Ovale Legende 5">
            <a:extLst>
              <a:ext uri="{FF2B5EF4-FFF2-40B4-BE49-F238E27FC236}">
                <a16:creationId xmlns:a16="http://schemas.microsoft.com/office/drawing/2014/main" id="{35284902-0C70-8D75-CDE7-09420D818174}"/>
              </a:ext>
            </a:extLst>
          </p:cNvPr>
          <p:cNvSpPr/>
          <p:nvPr/>
        </p:nvSpPr>
        <p:spPr>
          <a:xfrm flipH="1">
            <a:off x="1595957" y="3057634"/>
            <a:ext cx="3179244" cy="1328986"/>
          </a:xfrm>
          <a:prstGeom prst="wedgeEllipseCallout">
            <a:avLst>
              <a:gd name="adj1" fmla="val 36688"/>
              <a:gd name="adj2" fmla="val 7199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sz="2500">
              <a:solidFill>
                <a:schemeClr val="tx1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63FAFCE-EEC0-5C99-2827-7B0E373AEAE9}"/>
              </a:ext>
            </a:extLst>
          </p:cNvPr>
          <p:cNvSpPr txBox="1"/>
          <p:nvPr/>
        </p:nvSpPr>
        <p:spPr>
          <a:xfrm>
            <a:off x="935396" y="151444"/>
            <a:ext cx="8350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Warum passt das? Warum passt das nicht?</a:t>
            </a:r>
            <a:endParaRPr lang="de-DE" sz="3600" b="1" dirty="0"/>
          </a:p>
        </p:txBody>
      </p:sp>
      <p:pic>
        <p:nvPicPr>
          <p:cNvPr id="4" name="Grafik 3" descr="Ein Bild, das Clipart, Animierter Cartoon, Darstellung, Animation enthält.&#10;&#10;Automatisch generierte Beschreibung">
            <a:extLst>
              <a:ext uri="{FF2B5EF4-FFF2-40B4-BE49-F238E27FC236}">
                <a16:creationId xmlns:a16="http://schemas.microsoft.com/office/drawing/2014/main" id="{8FC71AD8-220B-8CB0-AB27-444E7CADAF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44" b="100000" l="0" r="100000">
                        <a14:foregroundMark x1="26184" y1="13341" x2="52994" y2="9271"/>
                        <a14:foregroundMark x1="52994" y1="9271" x2="39857" y2="6897"/>
                        <a14:foregroundMark x1="10903" y1="76427" x2="3753" y2="99943"/>
                        <a14:foregroundMark x1="24129" y1="74336" x2="80965" y2="76767"/>
                        <a14:foregroundMark x1="91063" y1="80724" x2="94727" y2="94064"/>
                        <a14:foregroundMark x1="94638" y1="94064" x2="86059" y2="99943"/>
                        <a14:foregroundMark x1="23771" y1="77558" x2="67650" y2="84737"/>
                        <a14:foregroundMark x1="67650" y1="84737" x2="37712" y2="89938"/>
                        <a14:foregroundMark x1="37712" y1="89938" x2="70420" y2="94178"/>
                        <a14:foregroundMark x1="70420" y1="94178" x2="66041" y2="80780"/>
                        <a14:foregroundMark x1="66041" y1="80780" x2="26810" y2="84907"/>
                        <a14:foregroundMark x1="25916" y1="74166" x2="36550" y2="74505"/>
                        <a14:foregroundMark x1="92761" y1="97287" x2="90527" y2="99943"/>
                        <a14:foregroundMark x1="94370" y1="94460" x2="94817" y2="99943"/>
                        <a14:foregroundMark x1="28865" y1="74731" x2="39589" y2="74901"/>
                        <a14:foregroundMark x1="68722" y1="73940" x2="42002" y2="76314"/>
                        <a14:foregroundMark x1="42002" y1="76314" x2="30027" y2="74166"/>
                        <a14:foregroundMark x1="29133" y1="73940" x2="31814" y2="73940"/>
                        <a14:foregroundMark x1="4111" y1="98078" x2="3932" y2="97287"/>
                        <a14:foregroundMark x1="4736" y1="90503" x2="3843" y2="94856"/>
                        <a14:foregroundMark x1="44951" y1="4070" x2="54155" y2="3901"/>
                        <a14:foregroundMark x1="40752" y1="37632" x2="43992" y2="37632"/>
                        <a14:foregroundMark x1="57994" y1="37765" x2="56531" y2="37765"/>
                        <a14:foregroundMark x1="40439" y1="37434" x2="61964" y2="39087"/>
                        <a14:foregroundMark x1="61964" y1="39087" x2="43887" y2="37698"/>
                        <a14:foregroundMark x1="43887" y1="37698" x2="42529" y2="38161"/>
                        <a14:backgroundMark x1="1162" y1="91068" x2="2324" y2="91181"/>
                        <a14:backgroundMark x1="2413" y1="94743" x2="2324" y2="95591"/>
                        <a14:backgroundMark x1="2681" y1="90334" x2="1430" y2="98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725" y="4337602"/>
            <a:ext cx="1594150" cy="2520398"/>
          </a:xfrm>
          <a:prstGeom prst="rect">
            <a:avLst/>
          </a:prstGeom>
        </p:spPr>
      </p:pic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152EBABB-AD13-8632-79E3-D2C167978B5E}"/>
              </a:ext>
            </a:extLst>
          </p:cNvPr>
          <p:cNvGrpSpPr/>
          <p:nvPr/>
        </p:nvGrpSpPr>
        <p:grpSpPr>
          <a:xfrm>
            <a:off x="306999" y="201111"/>
            <a:ext cx="576000" cy="576000"/>
            <a:chOff x="5565243" y="2908186"/>
            <a:chExt cx="864000" cy="864000"/>
          </a:xfrm>
        </p:grpSpPr>
        <p:pic>
          <p:nvPicPr>
            <p:cNvPr id="70" name="Grafik 69" descr="Fragezeichen mit einfarbiger Füllung">
              <a:extLst>
                <a:ext uri="{FF2B5EF4-FFF2-40B4-BE49-F238E27FC236}">
                  <a16:creationId xmlns:a16="http://schemas.microsoft.com/office/drawing/2014/main" id="{DA588533-19CB-26C5-022F-C1035A5CC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FA4B8F5B-DC22-EF19-B512-F6E58CEFFF5E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1" name="Grafik 20" descr="Ein Bild, das Clipart, Zeichnung, Cartoon, Darstellung enthält.&#10;&#10;Automatisch generierte Beschreibung">
            <a:extLst>
              <a:ext uri="{FF2B5EF4-FFF2-40B4-BE49-F238E27FC236}">
                <a16:creationId xmlns:a16="http://schemas.microsoft.com/office/drawing/2014/main" id="{72346129-BFDE-A215-D624-2544F906410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6204"/>
          <a:stretch/>
        </p:blipFill>
        <p:spPr>
          <a:xfrm>
            <a:off x="9724445" y="4270547"/>
            <a:ext cx="2281531" cy="2587453"/>
          </a:xfrm>
          <a:prstGeom prst="rect">
            <a:avLst/>
          </a:prstGeom>
        </p:spPr>
      </p:pic>
      <p:sp>
        <p:nvSpPr>
          <p:cNvPr id="5" name="Ovale Legende 5">
            <a:extLst>
              <a:ext uri="{FF2B5EF4-FFF2-40B4-BE49-F238E27FC236}">
                <a16:creationId xmlns:a16="http://schemas.microsoft.com/office/drawing/2014/main" id="{B0F55C99-5E9B-C3B4-DEC4-31E8002CE4C2}"/>
              </a:ext>
            </a:extLst>
          </p:cNvPr>
          <p:cNvSpPr/>
          <p:nvPr/>
        </p:nvSpPr>
        <p:spPr>
          <a:xfrm>
            <a:off x="7416799" y="3057634"/>
            <a:ext cx="3179244" cy="1328986"/>
          </a:xfrm>
          <a:prstGeom prst="wedgeEllipseCallout">
            <a:avLst>
              <a:gd name="adj1" fmla="val 36688"/>
              <a:gd name="adj2" fmla="val 7199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sz="2500">
              <a:solidFill>
                <a:schemeClr val="tx1"/>
              </a:solidFill>
            </a:endParaRPr>
          </a:p>
        </p:txBody>
      </p:sp>
      <p:sp>
        <p:nvSpPr>
          <p:cNvPr id="23" name="Abgerundetes Rechteck 6">
            <a:extLst>
              <a:ext uri="{FF2B5EF4-FFF2-40B4-BE49-F238E27FC236}">
                <a16:creationId xmlns:a16="http://schemas.microsoft.com/office/drawing/2014/main" id="{A48DD036-2A92-1679-1FC2-DD2BC6D0E271}"/>
              </a:ext>
            </a:extLst>
          </p:cNvPr>
          <p:cNvSpPr/>
          <p:nvPr/>
        </p:nvSpPr>
        <p:spPr>
          <a:xfrm>
            <a:off x="983486" y="921787"/>
            <a:ext cx="10248406" cy="1384685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CEB5CBB-5DD4-E9BB-DEB5-18BB42A26157}"/>
              </a:ext>
            </a:extLst>
          </p:cNvPr>
          <p:cNvSpPr txBox="1"/>
          <p:nvPr/>
        </p:nvSpPr>
        <p:spPr>
          <a:xfrm>
            <a:off x="2158406" y="3368184"/>
            <a:ext cx="2054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/>
              <a:t>… 12 muss ich </a:t>
            </a:r>
          </a:p>
          <a:p>
            <a:r>
              <a:rPr lang="de-DE" sz="2000" dirty="0"/>
              <a:t>wieder aufstellen.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8B7ECB5-CAC7-F89D-5907-FBAB81A2E695}"/>
              </a:ext>
            </a:extLst>
          </p:cNvPr>
          <p:cNvSpPr txBox="1"/>
          <p:nvPr/>
        </p:nvSpPr>
        <p:spPr>
          <a:xfrm>
            <a:off x="8142113" y="3311238"/>
            <a:ext cx="17286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/>
              <a:t>… davon sind </a:t>
            </a:r>
          </a:p>
          <a:p>
            <a:r>
              <a:rPr lang="de-DE" sz="2000" dirty="0"/>
              <a:t>12 umgefallen.</a:t>
            </a:r>
          </a:p>
        </p:txBody>
      </p:sp>
      <p:pic>
        <p:nvPicPr>
          <p:cNvPr id="7" name="Grafik 6" descr="Ein Bild, das Design, Küchenutensilien enthält.&#10;&#10;Automatisch generierte Beschreibung">
            <a:extLst>
              <a:ext uri="{FF2B5EF4-FFF2-40B4-BE49-F238E27FC236}">
                <a16:creationId xmlns:a16="http://schemas.microsoft.com/office/drawing/2014/main" id="{0A980CB8-A5E3-33F7-E684-CAA72B459D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07673" y="4494735"/>
            <a:ext cx="3489273" cy="2139076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BFE1B7E8-30F9-CCA9-204D-06A44EF1D915}"/>
              </a:ext>
            </a:extLst>
          </p:cNvPr>
          <p:cNvSpPr txBox="1"/>
          <p:nvPr/>
        </p:nvSpPr>
        <p:spPr>
          <a:xfrm>
            <a:off x="1100392" y="980666"/>
            <a:ext cx="1081763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Murmelrunde zu zweit: </a:t>
            </a:r>
          </a:p>
          <a:p>
            <a:endParaRPr lang="de-DE" sz="800" dirty="0"/>
          </a:p>
          <a:p>
            <a:r>
              <a:rPr lang="de-DE" sz="2000" dirty="0"/>
              <a:t>Tara und Tim erkennen zwei unterschiedliche Aufgaben in dem Bild. </a:t>
            </a:r>
          </a:p>
          <a:p>
            <a:r>
              <a:rPr lang="de-DE" sz="2000" dirty="0"/>
              <a:t>Welche? Erklärt!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C62F07E-FBA5-663E-E0FE-B62C89E9EA10}"/>
              </a:ext>
            </a:extLst>
          </p:cNvPr>
          <p:cNvSpPr txBox="1"/>
          <p:nvPr/>
        </p:nvSpPr>
        <p:spPr>
          <a:xfrm>
            <a:off x="833538" y="6516914"/>
            <a:ext cx="660401" cy="34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bg1"/>
                </a:solidFill>
              </a:rPr>
              <a:t>Tara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BBF9BA4-EA87-6731-E41D-BE5896AF41A2}"/>
              </a:ext>
            </a:extLst>
          </p:cNvPr>
          <p:cNvSpPr txBox="1"/>
          <p:nvPr/>
        </p:nvSpPr>
        <p:spPr>
          <a:xfrm>
            <a:off x="10698061" y="6516914"/>
            <a:ext cx="660401" cy="34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bg1"/>
                </a:solidFill>
              </a:rPr>
              <a:t>Tim</a:t>
            </a:r>
          </a:p>
        </p:txBody>
      </p:sp>
    </p:spTree>
    <p:extLst>
      <p:ext uri="{BB962C8B-B14F-4D97-AF65-F5344CB8AC3E}">
        <p14:creationId xmlns:p14="http://schemas.microsoft.com/office/powerpoint/2010/main" val="330754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64422-6E6F-8B29-2727-AEB0BF802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8B51BE76-12DB-7A25-5162-C6F75AFFD5BF}"/>
              </a:ext>
            </a:extLst>
          </p:cNvPr>
          <p:cNvSpPr/>
          <p:nvPr/>
        </p:nvSpPr>
        <p:spPr>
          <a:xfrm>
            <a:off x="0" y="744822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A76D650F-D0BA-2A3D-086B-9ACCBD8446B7}"/>
              </a:ext>
            </a:extLst>
          </p:cNvPr>
          <p:cNvSpPr/>
          <p:nvPr/>
        </p:nvSpPr>
        <p:spPr>
          <a:xfrm>
            <a:off x="3833124" y="1635725"/>
            <a:ext cx="4482131" cy="2363280"/>
          </a:xfrm>
          <a:prstGeom prst="rect">
            <a:avLst/>
          </a:prstGeom>
          <a:solidFill>
            <a:schemeClr val="bg1"/>
          </a:solidFill>
          <a:ln>
            <a:solidFill>
              <a:srgbClr val="E5EA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8C5A979-FAD0-65A9-30D5-0380A9549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" y="88900"/>
            <a:ext cx="7462520" cy="748264"/>
          </a:xfrm>
        </p:spPr>
        <p:txBody>
          <a:bodyPr>
            <a:normAutofit/>
          </a:bodyPr>
          <a:lstStyle/>
          <a:p>
            <a:r>
              <a:rPr lang="de-DE" sz="3200" b="1" dirty="0">
                <a:solidFill>
                  <a:sysClr val="windowText" lastClr="000000"/>
                </a:solidFill>
                <a:latin typeface="+mn-lt"/>
              </a:rPr>
              <a:t>Das wissen wir jetzt…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4B7F38B-EF01-B97F-9421-1035425A1A37}"/>
              </a:ext>
            </a:extLst>
          </p:cNvPr>
          <p:cNvSpPr txBox="1"/>
          <p:nvPr/>
        </p:nvSpPr>
        <p:spPr>
          <a:xfrm>
            <a:off x="8524135" y="1087635"/>
            <a:ext cx="360347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Bei der Addition werden </a:t>
            </a:r>
            <a:r>
              <a:rPr lang="de-DE" b="1" dirty="0">
                <a:solidFill>
                  <a:srgbClr val="FDECD3"/>
                </a:solidFill>
              </a:rPr>
              <a:t>zwei Teilmengen </a:t>
            </a:r>
            <a:r>
              <a:rPr lang="de-DE" dirty="0">
                <a:solidFill>
                  <a:schemeClr val="bg1"/>
                </a:solidFill>
              </a:rPr>
              <a:t>zusammengelegt oder zu einer Menge eine zweite hinzugefügt. </a:t>
            </a:r>
          </a:p>
          <a:p>
            <a:endParaRPr lang="de-DE" sz="1000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So können wir uns Addieren im Kopf vorstellen -  </a:t>
            </a:r>
            <a:r>
              <a:rPr lang="de-DE" b="1" i="1" dirty="0">
                <a:solidFill>
                  <a:srgbClr val="FDECD3"/>
                </a:solidFill>
              </a:rPr>
              <a:t>zusammenlegen</a:t>
            </a:r>
            <a:r>
              <a:rPr lang="de-DE" dirty="0">
                <a:solidFill>
                  <a:schemeClr val="bg1"/>
                </a:solidFill>
              </a:rPr>
              <a:t> oder </a:t>
            </a:r>
            <a:r>
              <a:rPr lang="de-DE" b="1" i="1" dirty="0">
                <a:solidFill>
                  <a:srgbClr val="FDECD3"/>
                </a:solidFill>
              </a:rPr>
              <a:t>dazulegen</a:t>
            </a:r>
            <a:r>
              <a:rPr lang="de-DE" dirty="0">
                <a:solidFill>
                  <a:schemeClr val="bg1"/>
                </a:solidFill>
              </a:rPr>
              <a:t>.  </a:t>
            </a:r>
          </a:p>
          <a:p>
            <a:endParaRPr lang="de-DE" sz="1000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Das Ergebnis ist die </a:t>
            </a:r>
            <a:r>
              <a:rPr lang="de-DE" b="1" dirty="0">
                <a:solidFill>
                  <a:srgbClr val="FDECD3"/>
                </a:solidFill>
              </a:rPr>
              <a:t>gesamte Menge</a:t>
            </a:r>
            <a:r>
              <a:rPr lang="de-DE" b="1" dirty="0">
                <a:solidFill>
                  <a:schemeClr val="bg1"/>
                </a:solidFill>
              </a:rPr>
              <a:t>. </a:t>
            </a:r>
            <a:endParaRPr lang="de-DE" b="1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BAF1877B-2BAE-F103-06CB-6A80F211513B}"/>
              </a:ext>
            </a:extLst>
          </p:cNvPr>
          <p:cNvSpPr txBox="1"/>
          <p:nvPr/>
        </p:nvSpPr>
        <p:spPr>
          <a:xfrm>
            <a:off x="296451" y="1100352"/>
            <a:ext cx="335292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Bei der Subtraktion wird </a:t>
            </a:r>
            <a:r>
              <a:rPr lang="de-DE" b="1" dirty="0">
                <a:solidFill>
                  <a:srgbClr val="FDECD3"/>
                </a:solidFill>
              </a:rPr>
              <a:t>von der gesamten Menge eine Teilmenge weggenommen</a:t>
            </a:r>
            <a:r>
              <a:rPr lang="de-DE" dirty="0">
                <a:solidFill>
                  <a:schemeClr val="bg1"/>
                </a:solidFill>
              </a:rPr>
              <a:t>. </a:t>
            </a:r>
          </a:p>
          <a:p>
            <a:endParaRPr lang="de-DE" sz="1000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So können wir uns Subtrahieren im Kopf vorstellen - </a:t>
            </a:r>
            <a:r>
              <a:rPr lang="de-DE" b="1" i="1" dirty="0">
                <a:solidFill>
                  <a:srgbClr val="FDECD3"/>
                </a:solidFill>
              </a:rPr>
              <a:t>davon wegnehmen</a:t>
            </a:r>
            <a:r>
              <a:rPr lang="de-DE" dirty="0">
                <a:solidFill>
                  <a:schemeClr val="bg1"/>
                </a:solidFill>
              </a:rPr>
              <a:t>.</a:t>
            </a:r>
          </a:p>
          <a:p>
            <a:endParaRPr lang="de-DE" sz="1000" dirty="0">
              <a:solidFill>
                <a:schemeClr val="bg1"/>
              </a:solidFill>
            </a:endParaRPr>
          </a:p>
          <a:p>
            <a:r>
              <a:rPr lang="de-DE" dirty="0">
                <a:solidFill>
                  <a:schemeClr val="bg1"/>
                </a:solidFill>
              </a:rPr>
              <a:t>Das Ergebnis ist die </a:t>
            </a:r>
            <a:r>
              <a:rPr lang="de-DE" b="1" dirty="0">
                <a:solidFill>
                  <a:srgbClr val="FDECD3"/>
                </a:solidFill>
              </a:rPr>
              <a:t>Teilmenge, </a:t>
            </a:r>
          </a:p>
          <a:p>
            <a:r>
              <a:rPr lang="de-DE" b="1" dirty="0">
                <a:solidFill>
                  <a:srgbClr val="FDECD3"/>
                </a:solidFill>
              </a:rPr>
              <a:t>die übrig bleibt</a:t>
            </a:r>
            <a:r>
              <a:rPr lang="de-DE" dirty="0">
                <a:solidFill>
                  <a:schemeClr val="bg1"/>
                </a:solidFill>
              </a:rPr>
              <a:t>. </a:t>
            </a:r>
            <a:endParaRPr lang="de-DE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CC34766-9431-E472-8A66-30FC1997746F}"/>
              </a:ext>
            </a:extLst>
          </p:cNvPr>
          <p:cNvSpPr txBox="1"/>
          <p:nvPr/>
        </p:nvSpPr>
        <p:spPr>
          <a:xfrm>
            <a:off x="3833124" y="4088458"/>
            <a:ext cx="475540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</a:rPr>
              <a:t>Addition und Subtraktion </a:t>
            </a:r>
            <a:r>
              <a:rPr lang="de-DE" b="1" dirty="0">
                <a:solidFill>
                  <a:srgbClr val="FDECD3"/>
                </a:solidFill>
              </a:rPr>
              <a:t>gehören zusammen</a:t>
            </a:r>
            <a:r>
              <a:rPr lang="de-DE" dirty="0">
                <a:solidFill>
                  <a:schemeClr val="bg1"/>
                </a:solidFill>
              </a:rPr>
              <a:t>.</a:t>
            </a:r>
          </a:p>
          <a:p>
            <a:r>
              <a:rPr lang="de-DE" sz="1000" dirty="0">
                <a:solidFill>
                  <a:schemeClr val="bg1"/>
                </a:solidFill>
              </a:rPr>
              <a:t> </a:t>
            </a:r>
          </a:p>
          <a:p>
            <a:r>
              <a:rPr lang="de-DE" dirty="0">
                <a:solidFill>
                  <a:schemeClr val="bg1"/>
                </a:solidFill>
              </a:rPr>
              <a:t>Zu einer Additionsaufgabe findet man immer </a:t>
            </a:r>
            <a:br>
              <a:rPr lang="de-DE" dirty="0">
                <a:solidFill>
                  <a:schemeClr val="bg1"/>
                </a:solidFill>
              </a:rPr>
            </a:br>
            <a:r>
              <a:rPr lang="de-DE" dirty="0">
                <a:solidFill>
                  <a:schemeClr val="bg1"/>
                </a:solidFill>
              </a:rPr>
              <a:t>zwei Subtraktionsaufgaben.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EB2B48C-B98B-7E6F-8078-DA27C56E5882}"/>
              </a:ext>
            </a:extLst>
          </p:cNvPr>
          <p:cNvSpPr txBox="1"/>
          <p:nvPr/>
        </p:nvSpPr>
        <p:spPr>
          <a:xfrm>
            <a:off x="7891332" y="3011867"/>
            <a:ext cx="256781" cy="652060"/>
          </a:xfrm>
          <a:prstGeom prst="rect">
            <a:avLst/>
          </a:prstGeom>
          <a:solidFill>
            <a:srgbClr val="F8B44F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FD19BAE-5EE6-8246-2643-7FE297C2B9C2}"/>
              </a:ext>
            </a:extLst>
          </p:cNvPr>
          <p:cNvSpPr txBox="1"/>
          <p:nvPr/>
        </p:nvSpPr>
        <p:spPr>
          <a:xfrm>
            <a:off x="6849488" y="2064752"/>
            <a:ext cx="655269" cy="1599175"/>
          </a:xfrm>
          <a:prstGeom prst="rect">
            <a:avLst/>
          </a:prstGeom>
          <a:solidFill>
            <a:srgbClr val="F8B44F">
              <a:alpha val="50196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AD37C6D-C7FD-746F-5490-36641E7F9FCC}"/>
              </a:ext>
            </a:extLst>
          </p:cNvPr>
          <p:cNvSpPr/>
          <p:nvPr/>
        </p:nvSpPr>
        <p:spPr>
          <a:xfrm>
            <a:off x="4082647" y="2219222"/>
            <a:ext cx="1576005" cy="1335275"/>
          </a:xfrm>
          <a:prstGeom prst="rect">
            <a:avLst/>
          </a:prstGeom>
          <a:noFill/>
          <a:ln w="177800" cap="flat" cmpd="sng" algn="ctr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A9AC308-5F87-D199-CC96-4BC91BDAC089}"/>
              </a:ext>
            </a:extLst>
          </p:cNvPr>
          <p:cNvCxnSpPr>
            <a:cxnSpLocks/>
          </p:cNvCxnSpPr>
          <p:nvPr/>
        </p:nvCxnSpPr>
        <p:spPr>
          <a:xfrm>
            <a:off x="6284340" y="2142978"/>
            <a:ext cx="0" cy="1441170"/>
          </a:xfrm>
          <a:prstGeom prst="line">
            <a:avLst/>
          </a:prstGeom>
          <a:ln w="1778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DD4946BD-D193-D9E5-59C1-F320A76BD4E5}"/>
              </a:ext>
            </a:extLst>
          </p:cNvPr>
          <p:cNvCxnSpPr>
            <a:cxnSpLocks/>
          </p:cNvCxnSpPr>
          <p:nvPr/>
        </p:nvCxnSpPr>
        <p:spPr>
          <a:xfrm>
            <a:off x="6641050" y="2142978"/>
            <a:ext cx="0" cy="1441170"/>
          </a:xfrm>
          <a:prstGeom prst="line">
            <a:avLst/>
          </a:prstGeom>
          <a:ln w="1778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9AD0020A-145C-B656-8379-0730DAA31076}"/>
              </a:ext>
            </a:extLst>
          </p:cNvPr>
          <p:cNvCxnSpPr>
            <a:cxnSpLocks/>
          </p:cNvCxnSpPr>
          <p:nvPr/>
        </p:nvCxnSpPr>
        <p:spPr>
          <a:xfrm>
            <a:off x="6987989" y="2142180"/>
            <a:ext cx="0" cy="1441170"/>
          </a:xfrm>
          <a:prstGeom prst="line">
            <a:avLst/>
          </a:prstGeom>
          <a:ln w="1778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hteck 10">
            <a:extLst>
              <a:ext uri="{FF2B5EF4-FFF2-40B4-BE49-F238E27FC236}">
                <a16:creationId xmlns:a16="http://schemas.microsoft.com/office/drawing/2014/main" id="{9E6C77A4-DBBB-126C-B4A3-416EC01F6757}"/>
              </a:ext>
            </a:extLst>
          </p:cNvPr>
          <p:cNvSpPr/>
          <p:nvPr/>
        </p:nvSpPr>
        <p:spPr>
          <a:xfrm>
            <a:off x="7950033" y="3436859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F5EADB1C-6474-0336-3D96-D2F70ABE7720}"/>
              </a:ext>
            </a:extLst>
          </p:cNvPr>
          <p:cNvSpPr/>
          <p:nvPr/>
        </p:nvSpPr>
        <p:spPr>
          <a:xfrm>
            <a:off x="7949889" y="3110264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6969C62-87FA-8402-06AA-D0A14CDA61FD}"/>
              </a:ext>
            </a:extLst>
          </p:cNvPr>
          <p:cNvSpPr/>
          <p:nvPr/>
        </p:nvSpPr>
        <p:spPr>
          <a:xfrm>
            <a:off x="7949889" y="2787212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9863163-9A56-E062-071F-F7E2580BEFFD}"/>
              </a:ext>
            </a:extLst>
          </p:cNvPr>
          <p:cNvSpPr/>
          <p:nvPr/>
        </p:nvSpPr>
        <p:spPr>
          <a:xfrm>
            <a:off x="7945700" y="2455438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6457D9C-BC9A-CF13-0626-CD223F27D416}"/>
              </a:ext>
            </a:extLst>
          </p:cNvPr>
          <p:cNvSpPr/>
          <p:nvPr/>
        </p:nvSpPr>
        <p:spPr>
          <a:xfrm rot="585003">
            <a:off x="7956957" y="2163154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B0B0D2BC-E531-79D8-598D-06CE07828941}"/>
              </a:ext>
            </a:extLst>
          </p:cNvPr>
          <p:cNvCxnSpPr>
            <a:cxnSpLocks/>
          </p:cNvCxnSpPr>
          <p:nvPr/>
        </p:nvCxnSpPr>
        <p:spPr>
          <a:xfrm>
            <a:off x="7354559" y="2142180"/>
            <a:ext cx="0" cy="1441170"/>
          </a:xfrm>
          <a:prstGeom prst="line">
            <a:avLst/>
          </a:prstGeom>
          <a:ln w="1778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Abgerundetes Rechteck 6">
            <a:extLst>
              <a:ext uri="{FF2B5EF4-FFF2-40B4-BE49-F238E27FC236}">
                <a16:creationId xmlns:a16="http://schemas.microsoft.com/office/drawing/2014/main" id="{5F88C5EF-7AA7-90A4-5889-CD67D697C607}"/>
              </a:ext>
            </a:extLst>
          </p:cNvPr>
          <p:cNvSpPr/>
          <p:nvPr/>
        </p:nvSpPr>
        <p:spPr>
          <a:xfrm>
            <a:off x="972938" y="5582479"/>
            <a:ext cx="10248404" cy="1077218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D2705471-DD62-9548-8A78-E6A5F79CAF05}"/>
              </a:ext>
            </a:extLst>
          </p:cNvPr>
          <p:cNvGrpSpPr/>
          <p:nvPr/>
        </p:nvGrpSpPr>
        <p:grpSpPr>
          <a:xfrm>
            <a:off x="296451" y="5697984"/>
            <a:ext cx="576000" cy="576000"/>
            <a:chOff x="3927518" y="3746985"/>
            <a:chExt cx="864000" cy="864000"/>
          </a:xfrm>
          <a:solidFill>
            <a:srgbClr val="FDECD3"/>
          </a:solidFill>
        </p:grpSpPr>
        <p:sp>
          <p:nvSpPr>
            <p:cNvPr id="19" name="Ellipse 32">
              <a:extLst>
                <a:ext uri="{FF2B5EF4-FFF2-40B4-BE49-F238E27FC236}">
                  <a16:creationId xmlns:a16="http://schemas.microsoft.com/office/drawing/2014/main" id="{C6332D1A-ED87-CB22-5BA6-DAD2C6CE6655}"/>
                </a:ext>
              </a:extLst>
            </p:cNvPr>
            <p:cNvSpPr/>
            <p:nvPr/>
          </p:nvSpPr>
          <p:spPr>
            <a:xfrm>
              <a:off x="3927518" y="3746985"/>
              <a:ext cx="864000" cy="864000"/>
            </a:xfrm>
            <a:prstGeom prst="ellipse">
              <a:avLst/>
            </a:prstGeom>
            <a:grp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0183A714-BCB5-22BD-F764-49CD356B23A4}"/>
                </a:ext>
              </a:extLst>
            </p:cNvPr>
            <p:cNvGrpSpPr/>
            <p:nvPr/>
          </p:nvGrpSpPr>
          <p:grpSpPr>
            <a:xfrm>
              <a:off x="4001708" y="3918893"/>
              <a:ext cx="715619" cy="445487"/>
              <a:chOff x="3896138" y="3820041"/>
              <a:chExt cx="1698143" cy="1170100"/>
            </a:xfrm>
            <a:grpFill/>
          </p:grpSpPr>
          <p:sp>
            <p:nvSpPr>
              <p:cNvPr id="21" name="Sprechblase: oval 29">
                <a:extLst>
                  <a:ext uri="{FF2B5EF4-FFF2-40B4-BE49-F238E27FC236}">
                    <a16:creationId xmlns:a16="http://schemas.microsoft.com/office/drawing/2014/main" id="{25F7F9E3-3F30-40E1-5B06-E5A541D979D6}"/>
                  </a:ext>
                </a:extLst>
              </p:cNvPr>
              <p:cNvSpPr/>
              <p:nvPr/>
            </p:nvSpPr>
            <p:spPr>
              <a:xfrm>
                <a:off x="3896138" y="3820041"/>
                <a:ext cx="924339" cy="655261"/>
              </a:xfrm>
              <a:prstGeom prst="wedgeEllipseCallout">
                <a:avLst>
                  <a:gd name="adj1" fmla="val -45734"/>
                  <a:gd name="adj2" fmla="val 90561"/>
                </a:avLst>
              </a:prstGeom>
              <a:grpFill/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23" name="Sprechblase: oval 30">
                <a:extLst>
                  <a:ext uri="{FF2B5EF4-FFF2-40B4-BE49-F238E27FC236}">
                    <a16:creationId xmlns:a16="http://schemas.microsoft.com/office/drawing/2014/main" id="{FB09A370-684C-B534-BA58-9FFB44D1E4E8}"/>
                  </a:ext>
                </a:extLst>
              </p:cNvPr>
              <p:cNvSpPr/>
              <p:nvPr/>
            </p:nvSpPr>
            <p:spPr>
              <a:xfrm>
                <a:off x="4669942" y="4334880"/>
                <a:ext cx="924339" cy="655261"/>
              </a:xfrm>
              <a:prstGeom prst="wedgeEllipseCallout">
                <a:avLst>
                  <a:gd name="adj1" fmla="val 36524"/>
                  <a:gd name="adj2" fmla="val 67050"/>
                </a:avLst>
              </a:prstGeom>
              <a:grpFill/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</p:grpSp>
      <p:sp>
        <p:nvSpPr>
          <p:cNvPr id="24" name="Textfeld 23">
            <a:extLst>
              <a:ext uri="{FF2B5EF4-FFF2-40B4-BE49-F238E27FC236}">
                <a16:creationId xmlns:a16="http://schemas.microsoft.com/office/drawing/2014/main" id="{CB12093E-B336-4788-5373-3FE2D4A098A0}"/>
              </a:ext>
            </a:extLst>
          </p:cNvPr>
          <p:cNvSpPr txBox="1"/>
          <p:nvPr/>
        </p:nvSpPr>
        <p:spPr>
          <a:xfrm>
            <a:off x="1040384" y="5626894"/>
            <a:ext cx="847191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Erklärt die </a:t>
            </a:r>
            <a:r>
              <a:rPr lang="de-DE" b="1" dirty="0"/>
              <a:t>fett</a:t>
            </a:r>
            <a:r>
              <a:rPr lang="de-DE" dirty="0"/>
              <a:t> gedruckten Wörter und zeigt sie im Bild.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Wo versteckt sich die Gesamtmenge in Addition? Wo in Subtraktion? Warum?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Zeigt alle drei Aufgaben im Bild.  </a:t>
            </a:r>
          </a:p>
          <a:p>
            <a:endParaRPr lang="de-DE" sz="2000" dirty="0"/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7438BC1-4900-6E10-D09B-06EFB2255023}"/>
              </a:ext>
            </a:extLst>
          </p:cNvPr>
          <p:cNvSpPr txBox="1"/>
          <p:nvPr/>
        </p:nvSpPr>
        <p:spPr>
          <a:xfrm>
            <a:off x="9374567" y="3715882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123 + 22 = 145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9A7AA335-6A52-E28B-9622-05CD79057816}"/>
              </a:ext>
            </a:extLst>
          </p:cNvPr>
          <p:cNvSpPr txBox="1"/>
          <p:nvPr/>
        </p:nvSpPr>
        <p:spPr>
          <a:xfrm>
            <a:off x="1059312" y="4135347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145 - 22 = 123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CD6090AD-CD4F-EE1B-C757-F4DFEE85947F}"/>
              </a:ext>
            </a:extLst>
          </p:cNvPr>
          <p:cNvSpPr txBox="1"/>
          <p:nvPr/>
        </p:nvSpPr>
        <p:spPr>
          <a:xfrm>
            <a:off x="1059312" y="3759364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145 - 123 = 22</a:t>
            </a:r>
          </a:p>
        </p:txBody>
      </p:sp>
    </p:spTree>
    <p:extLst>
      <p:ext uri="{BB962C8B-B14F-4D97-AF65-F5344CB8AC3E}">
        <p14:creationId xmlns:p14="http://schemas.microsoft.com/office/powerpoint/2010/main" val="1154626368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17" grpId="0" animBg="1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64422-6E6F-8B29-2727-AEB0BF802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8B51BE76-12DB-7A25-5162-C6F75AFFD5BF}"/>
              </a:ext>
            </a:extLst>
          </p:cNvPr>
          <p:cNvSpPr/>
          <p:nvPr/>
        </p:nvSpPr>
        <p:spPr>
          <a:xfrm>
            <a:off x="0" y="744822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8C5A979-FAD0-65A9-30D5-0380A9549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" y="88900"/>
            <a:ext cx="7462520" cy="748264"/>
          </a:xfrm>
        </p:spPr>
        <p:txBody>
          <a:bodyPr>
            <a:normAutofit/>
          </a:bodyPr>
          <a:lstStyle/>
          <a:p>
            <a:r>
              <a:rPr lang="de-DE" sz="3200" b="1" dirty="0">
                <a:solidFill>
                  <a:sysClr val="windowText" lastClr="000000"/>
                </a:solidFill>
                <a:latin typeface="+mn-lt"/>
              </a:rPr>
              <a:t>Das wissen wir jetzt…</a:t>
            </a: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B38F04E-41CA-3582-1667-9A0160C611A4}"/>
              </a:ext>
            </a:extLst>
          </p:cNvPr>
          <p:cNvGrpSpPr/>
          <p:nvPr/>
        </p:nvGrpSpPr>
        <p:grpSpPr>
          <a:xfrm>
            <a:off x="507932" y="1626710"/>
            <a:ext cx="3245846" cy="1272138"/>
            <a:chOff x="507932" y="1626710"/>
            <a:chExt cx="3245846" cy="1272138"/>
          </a:xfrm>
        </p:grpSpPr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E329CE73-782E-4F5A-4460-EC31A45B078B}"/>
                </a:ext>
              </a:extLst>
            </p:cNvPr>
            <p:cNvSpPr txBox="1"/>
            <p:nvPr/>
          </p:nvSpPr>
          <p:spPr>
            <a:xfrm>
              <a:off x="507932" y="1626710"/>
              <a:ext cx="3245846" cy="369332"/>
            </a:xfrm>
            <a:prstGeom prst="rect">
              <a:avLst/>
            </a:prstGeom>
            <a:solidFill>
              <a:srgbClr val="CCDEE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/>
                <a:t>Bild</a:t>
              </a:r>
            </a:p>
          </p:txBody>
        </p:sp>
        <p:grpSp>
          <p:nvGrpSpPr>
            <p:cNvPr id="32" name="Gruppieren 31">
              <a:extLst>
                <a:ext uri="{FF2B5EF4-FFF2-40B4-BE49-F238E27FC236}">
                  <a16:creationId xmlns:a16="http://schemas.microsoft.com/office/drawing/2014/main" id="{B4EE8CA7-65E8-9EBE-0112-AC8311870877}"/>
                </a:ext>
              </a:extLst>
            </p:cNvPr>
            <p:cNvGrpSpPr/>
            <p:nvPr/>
          </p:nvGrpSpPr>
          <p:grpSpPr>
            <a:xfrm>
              <a:off x="508576" y="2170525"/>
              <a:ext cx="2830453" cy="728323"/>
              <a:chOff x="508576" y="2170525"/>
              <a:chExt cx="2830453" cy="728323"/>
            </a:xfrm>
          </p:grpSpPr>
          <p:sp>
            <p:nvSpPr>
              <p:cNvPr id="33" name="Rechteck 32">
                <a:extLst>
                  <a:ext uri="{FF2B5EF4-FFF2-40B4-BE49-F238E27FC236}">
                    <a16:creationId xmlns:a16="http://schemas.microsoft.com/office/drawing/2014/main" id="{B528CEC1-CEB3-C72D-3B34-CEFFD558780B}"/>
                  </a:ext>
                </a:extLst>
              </p:cNvPr>
              <p:cNvSpPr/>
              <p:nvPr/>
            </p:nvSpPr>
            <p:spPr>
              <a:xfrm>
                <a:off x="2198511" y="2178848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4" name="Rechteck 33">
                <a:extLst>
                  <a:ext uri="{FF2B5EF4-FFF2-40B4-BE49-F238E27FC236}">
                    <a16:creationId xmlns:a16="http://schemas.microsoft.com/office/drawing/2014/main" id="{897B2E81-A817-2319-90C4-B176AD4028BF}"/>
                  </a:ext>
                </a:extLst>
              </p:cNvPr>
              <p:cNvSpPr/>
              <p:nvPr/>
            </p:nvSpPr>
            <p:spPr>
              <a:xfrm>
                <a:off x="1360579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5" name="Rechteck 34">
                <a:extLst>
                  <a:ext uri="{FF2B5EF4-FFF2-40B4-BE49-F238E27FC236}">
                    <a16:creationId xmlns:a16="http://schemas.microsoft.com/office/drawing/2014/main" id="{64335CDB-BFD8-B65E-933A-99615679A84E}"/>
                  </a:ext>
                </a:extLst>
              </p:cNvPr>
              <p:cNvSpPr/>
              <p:nvPr/>
            </p:nvSpPr>
            <p:spPr>
              <a:xfrm>
                <a:off x="508576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" name="Flussdiagramm: Verbinder 35">
                <a:extLst>
                  <a:ext uri="{FF2B5EF4-FFF2-40B4-BE49-F238E27FC236}">
                    <a16:creationId xmlns:a16="http://schemas.microsoft.com/office/drawing/2014/main" id="{BC012B70-ED81-61F5-D26B-EE8AC4D52F39}"/>
                  </a:ext>
                </a:extLst>
              </p:cNvPr>
              <p:cNvSpPr/>
              <p:nvPr/>
            </p:nvSpPr>
            <p:spPr>
              <a:xfrm>
                <a:off x="3033778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7" name="Flussdiagramm: Verbinder 36">
                <a:extLst>
                  <a:ext uri="{FF2B5EF4-FFF2-40B4-BE49-F238E27FC236}">
                    <a16:creationId xmlns:a16="http://schemas.microsoft.com/office/drawing/2014/main" id="{106336F3-FD6B-708D-07E4-317A86215EC7}"/>
                  </a:ext>
                </a:extLst>
              </p:cNvPr>
              <p:cNvSpPr/>
              <p:nvPr/>
            </p:nvSpPr>
            <p:spPr>
              <a:xfrm>
                <a:off x="3267029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463D2D41-0FB3-6830-E58C-83DEBDB20054}"/>
              </a:ext>
            </a:extLst>
          </p:cNvPr>
          <p:cNvSpPr txBox="1"/>
          <p:nvPr/>
        </p:nvSpPr>
        <p:spPr>
          <a:xfrm>
            <a:off x="4074551" y="2338905"/>
            <a:ext cx="1856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302 – 201 = 101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ED0B1014-7DD8-FA6C-7B82-99100A7026FF}"/>
              </a:ext>
            </a:extLst>
          </p:cNvPr>
          <p:cNvSpPr txBox="1"/>
          <p:nvPr/>
        </p:nvSpPr>
        <p:spPr>
          <a:xfrm>
            <a:off x="3902289" y="1626710"/>
            <a:ext cx="2424769" cy="369332"/>
          </a:xfrm>
          <a:prstGeom prst="rect">
            <a:avLst/>
          </a:prstGeom>
          <a:solidFill>
            <a:srgbClr val="CCDEE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Aufgabe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248CC545-EB6B-BA31-4E17-66FCAE910573}"/>
              </a:ext>
            </a:extLst>
          </p:cNvPr>
          <p:cNvSpPr txBox="1"/>
          <p:nvPr/>
        </p:nvSpPr>
        <p:spPr>
          <a:xfrm>
            <a:off x="507933" y="1109609"/>
            <a:ext cx="10845868" cy="369332"/>
          </a:xfrm>
          <a:prstGeom prst="rect">
            <a:avLst/>
          </a:prstGeom>
          <a:solidFill>
            <a:srgbClr val="CCDEE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b="1" dirty="0"/>
              <a:t>Beschreibung</a:t>
            </a:r>
            <a:r>
              <a:rPr lang="de-DE" b="1" dirty="0">
                <a:solidFill>
                  <a:schemeClr val="bg1"/>
                </a:solidFill>
              </a:rPr>
              <a:t>     </a:t>
            </a:r>
          </a:p>
        </p:txBody>
      </p:sp>
      <p:sp>
        <p:nvSpPr>
          <p:cNvPr id="41" name="Sprechblase: rechteckig mit abgerundeten Ecken 40">
            <a:extLst>
              <a:ext uri="{FF2B5EF4-FFF2-40B4-BE49-F238E27FC236}">
                <a16:creationId xmlns:a16="http://schemas.microsoft.com/office/drawing/2014/main" id="{A0D00DCB-AD3A-AC8F-8F24-4AA54CEA5BC8}"/>
              </a:ext>
            </a:extLst>
          </p:cNvPr>
          <p:cNvSpPr/>
          <p:nvPr/>
        </p:nvSpPr>
        <p:spPr>
          <a:xfrm>
            <a:off x="9636767" y="1623412"/>
            <a:ext cx="1717034" cy="1676039"/>
          </a:xfrm>
          <a:prstGeom prst="wedgeRoundRectCallout">
            <a:avLst>
              <a:gd name="adj1" fmla="val -71309"/>
              <a:gd name="adj2" fmla="val 28975"/>
              <a:gd name="adj3" fmla="val 16667"/>
            </a:avLst>
          </a:prstGeom>
          <a:ln w="28575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e-DE" sz="1600" dirty="0"/>
              <a:t>Es passt, weil es insgesamt 302 sind und davon nimmt Lisa 201 weg. Übrig bleiben 101.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E5CBFC5D-8F35-B67E-515F-CE6810CFC037}"/>
              </a:ext>
            </a:extLst>
          </p:cNvPr>
          <p:cNvSpPr txBox="1"/>
          <p:nvPr/>
        </p:nvSpPr>
        <p:spPr>
          <a:xfrm>
            <a:off x="6419048" y="2105561"/>
            <a:ext cx="294400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chemeClr val="bg1"/>
                </a:solidFill>
              </a:rPr>
              <a:t>Auf einer Blume findet Lisa 302 Blattläuse. </a:t>
            </a:r>
          </a:p>
          <a:p>
            <a:r>
              <a:rPr lang="de-DE" sz="1400" dirty="0">
                <a:solidFill>
                  <a:schemeClr val="bg1"/>
                </a:solidFill>
              </a:rPr>
              <a:t>Davon sammelt sie 201 Blattläuse ab. </a:t>
            </a:r>
          </a:p>
          <a:p>
            <a:r>
              <a:rPr lang="de-DE" sz="1400" dirty="0">
                <a:solidFill>
                  <a:schemeClr val="bg1"/>
                </a:solidFill>
              </a:rPr>
              <a:t>Danach hat sie keine Lust mehr. </a:t>
            </a:r>
          </a:p>
          <a:p>
            <a:r>
              <a:rPr lang="de-DE" sz="1400" dirty="0">
                <a:solidFill>
                  <a:schemeClr val="bg1"/>
                </a:solidFill>
              </a:rPr>
              <a:t>Auf der Blume sitzen noch…  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8E644E88-933C-BCBE-7058-4A74B1EAB5CD}"/>
              </a:ext>
            </a:extLst>
          </p:cNvPr>
          <p:cNvSpPr txBox="1"/>
          <p:nvPr/>
        </p:nvSpPr>
        <p:spPr>
          <a:xfrm>
            <a:off x="6467484" y="1626710"/>
            <a:ext cx="2847139" cy="369332"/>
          </a:xfrm>
          <a:prstGeom prst="rect">
            <a:avLst/>
          </a:prstGeom>
          <a:solidFill>
            <a:srgbClr val="CCDEE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Geschichte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98D3284C-18CF-A320-62D1-6EC9247CC325}"/>
              </a:ext>
            </a:extLst>
          </p:cNvPr>
          <p:cNvSpPr txBox="1"/>
          <p:nvPr/>
        </p:nvSpPr>
        <p:spPr>
          <a:xfrm>
            <a:off x="381829" y="5231290"/>
            <a:ext cx="3633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Damit Bilder, Situationen und Aufgaben zueinander passen ...</a:t>
            </a:r>
            <a:endParaRPr lang="de-DE" sz="2000" b="1" dirty="0"/>
          </a:p>
        </p:txBody>
      </p:sp>
      <p:sp>
        <p:nvSpPr>
          <p:cNvPr id="46" name="Sprechblase: rechteckig mit abgerundeten Ecken 7">
            <a:extLst>
              <a:ext uri="{FF2B5EF4-FFF2-40B4-BE49-F238E27FC236}">
                <a16:creationId xmlns:a16="http://schemas.microsoft.com/office/drawing/2014/main" id="{CAF2C670-4717-475E-0859-48E43D337B91}"/>
              </a:ext>
            </a:extLst>
          </p:cNvPr>
          <p:cNvSpPr/>
          <p:nvPr/>
        </p:nvSpPr>
        <p:spPr>
          <a:xfrm>
            <a:off x="4681055" y="4670621"/>
            <a:ext cx="6672746" cy="720764"/>
          </a:xfrm>
          <a:prstGeom prst="wedgeRoundRectCallout">
            <a:avLst>
              <a:gd name="adj1" fmla="val -61161"/>
              <a:gd name="adj2" fmla="val 42074"/>
              <a:gd name="adj3" fmla="val 16667"/>
            </a:avLst>
          </a:prstGeom>
          <a:ln w="28575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000" dirty="0"/>
              <a:t>… muss ich zeigen, was genau beim Subtrahieren (oder Addieren) passiert: Wegnehmen (oder Hinzufügen)!</a:t>
            </a:r>
          </a:p>
        </p:txBody>
      </p:sp>
      <p:sp>
        <p:nvSpPr>
          <p:cNvPr id="47" name="Sprechblase: rechteckig mit abgerundeten Ecken 7">
            <a:extLst>
              <a:ext uri="{FF2B5EF4-FFF2-40B4-BE49-F238E27FC236}">
                <a16:creationId xmlns:a16="http://schemas.microsoft.com/office/drawing/2014/main" id="{3E8C9158-7801-C409-0BCC-85002C0C63AB}"/>
              </a:ext>
            </a:extLst>
          </p:cNvPr>
          <p:cNvSpPr/>
          <p:nvPr/>
        </p:nvSpPr>
        <p:spPr>
          <a:xfrm>
            <a:off x="4681055" y="5794354"/>
            <a:ext cx="6672746" cy="720764"/>
          </a:xfrm>
          <a:prstGeom prst="wedgeRoundRectCallout">
            <a:avLst>
              <a:gd name="adj1" fmla="val -61639"/>
              <a:gd name="adj2" fmla="val -42011"/>
              <a:gd name="adj3" fmla="val 16667"/>
            </a:avLst>
          </a:prstGeom>
          <a:ln w="28575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000" dirty="0"/>
              <a:t>…</a:t>
            </a:r>
            <a:r>
              <a:rPr lang="de-DE" sz="1600" dirty="0"/>
              <a:t> </a:t>
            </a:r>
            <a:r>
              <a:rPr lang="de-DE" sz="2000" dirty="0"/>
              <a:t>reicht es nicht, wenn ich nur die Zahlen zeige!</a:t>
            </a: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1881C944-71B8-6B3A-459F-D92512C63980}"/>
              </a:ext>
            </a:extLst>
          </p:cNvPr>
          <p:cNvSpPr txBox="1"/>
          <p:nvPr/>
        </p:nvSpPr>
        <p:spPr>
          <a:xfrm>
            <a:off x="1300576" y="2068042"/>
            <a:ext cx="1935776" cy="972870"/>
          </a:xfrm>
          <a:prstGeom prst="rect">
            <a:avLst/>
          </a:prstGeom>
          <a:solidFill>
            <a:srgbClr val="FDECD3">
              <a:alpha val="50196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228556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EB771-BEA3-ACA3-105B-F054791B3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198DB498-1397-03CC-ED39-CC2E2AC23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523" y="174998"/>
            <a:ext cx="592396" cy="606902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A7F7AD67-F12E-B07B-CAC0-7DC69ACC529C}"/>
              </a:ext>
            </a:extLst>
          </p:cNvPr>
          <p:cNvGrpSpPr/>
          <p:nvPr/>
        </p:nvGrpSpPr>
        <p:grpSpPr>
          <a:xfrm>
            <a:off x="290919" y="5219591"/>
            <a:ext cx="576000" cy="576000"/>
            <a:chOff x="7743135" y="3909742"/>
            <a:chExt cx="864000" cy="864000"/>
          </a:xfrm>
        </p:grpSpPr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DFBDB8E2-399B-D9CC-F9F8-C51090B0DC0F}"/>
                </a:ext>
              </a:extLst>
            </p:cNvPr>
            <p:cNvGrpSpPr/>
            <p:nvPr/>
          </p:nvGrpSpPr>
          <p:grpSpPr>
            <a:xfrm>
              <a:off x="7998651" y="4117289"/>
              <a:ext cx="352968" cy="448907"/>
              <a:chOff x="6672873" y="3878028"/>
              <a:chExt cx="468000" cy="576901"/>
            </a:xfrm>
          </p:grpSpPr>
          <p:sp>
            <p:nvSpPr>
              <p:cNvPr id="17" name="Freihandform: Form 16">
                <a:extLst>
                  <a:ext uri="{FF2B5EF4-FFF2-40B4-BE49-F238E27FC236}">
                    <a16:creationId xmlns:a16="http://schemas.microsoft.com/office/drawing/2014/main" id="{4285EA41-D86F-AEE7-EC6C-1DD88142E59F}"/>
                  </a:ext>
                </a:extLst>
              </p:cNvPr>
              <p:cNvSpPr/>
              <p:nvPr/>
            </p:nvSpPr>
            <p:spPr>
              <a:xfrm>
                <a:off x="6681788" y="4101306"/>
                <a:ext cx="451441" cy="353623"/>
              </a:xfrm>
              <a:custGeom>
                <a:avLst/>
                <a:gdLst>
                  <a:gd name="connsiteX0" fmla="*/ 0 w 450828"/>
                  <a:gd name="connsiteY0" fmla="*/ 351587 h 353623"/>
                  <a:gd name="connsiteX1" fmla="*/ 18329 w 450828"/>
                  <a:gd name="connsiteY1" fmla="*/ 211066 h 353623"/>
                  <a:gd name="connsiteX2" fmla="*/ 95717 w 450828"/>
                  <a:gd name="connsiteY2" fmla="*/ 70546 h 353623"/>
                  <a:gd name="connsiteX3" fmla="*/ 203653 w 450828"/>
                  <a:gd name="connsiteY3" fmla="*/ 3341 h 353623"/>
                  <a:gd name="connsiteX4" fmla="*/ 291223 w 450828"/>
                  <a:gd name="connsiteY4" fmla="*/ 19633 h 353623"/>
                  <a:gd name="connsiteX5" fmla="*/ 386940 w 450828"/>
                  <a:gd name="connsiteY5" fmla="*/ 101094 h 353623"/>
                  <a:gd name="connsiteX6" fmla="*/ 441926 w 450828"/>
                  <a:gd name="connsiteY6" fmla="*/ 245687 h 353623"/>
                  <a:gd name="connsiteX7" fmla="*/ 450072 w 450828"/>
                  <a:gd name="connsiteY7" fmla="*/ 353623 h 35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0828" h="353623">
                    <a:moveTo>
                      <a:pt x="0" y="351587"/>
                    </a:moveTo>
                    <a:cubicBezTo>
                      <a:pt x="1188" y="304746"/>
                      <a:pt x="2376" y="257906"/>
                      <a:pt x="18329" y="211066"/>
                    </a:cubicBezTo>
                    <a:cubicBezTo>
                      <a:pt x="34282" y="164226"/>
                      <a:pt x="64830" y="105167"/>
                      <a:pt x="95717" y="70546"/>
                    </a:cubicBezTo>
                    <a:cubicBezTo>
                      <a:pt x="126604" y="35925"/>
                      <a:pt x="171069" y="11826"/>
                      <a:pt x="203653" y="3341"/>
                    </a:cubicBezTo>
                    <a:cubicBezTo>
                      <a:pt x="236237" y="-5144"/>
                      <a:pt x="260675" y="3341"/>
                      <a:pt x="291223" y="19633"/>
                    </a:cubicBezTo>
                    <a:cubicBezTo>
                      <a:pt x="321771" y="35925"/>
                      <a:pt x="361823" y="63418"/>
                      <a:pt x="386940" y="101094"/>
                    </a:cubicBezTo>
                    <a:cubicBezTo>
                      <a:pt x="412057" y="138770"/>
                      <a:pt x="431404" y="203599"/>
                      <a:pt x="441926" y="245687"/>
                    </a:cubicBezTo>
                    <a:cubicBezTo>
                      <a:pt x="452448" y="287775"/>
                      <a:pt x="451260" y="320699"/>
                      <a:pt x="450072" y="353623"/>
                    </a:cubicBezTo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8" name="Gruppieren 17">
                <a:extLst>
                  <a:ext uri="{FF2B5EF4-FFF2-40B4-BE49-F238E27FC236}">
                    <a16:creationId xmlns:a16="http://schemas.microsoft.com/office/drawing/2014/main" id="{B5FD7F3B-091C-7007-4123-8A8C2467BC42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4865"/>
                <a:chOff x="6674461" y="3878028"/>
                <a:chExt cx="468000" cy="574865"/>
              </a:xfrm>
            </p:grpSpPr>
            <p:cxnSp>
              <p:nvCxnSpPr>
                <p:cNvPr id="19" name="Gerader Verbinder 18">
                  <a:extLst>
                    <a:ext uri="{FF2B5EF4-FFF2-40B4-BE49-F238E27FC236}">
                      <a16:creationId xmlns:a16="http://schemas.microsoft.com/office/drawing/2014/main" id="{A6B62161-1A17-BA79-0FC2-9ABC61C8F6B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74461" y="4452893"/>
                  <a:ext cx="468000" cy="0"/>
                </a:xfrm>
                <a:prstGeom prst="line">
                  <a:avLst/>
                </a:prstGeom>
                <a:ln w="19050">
                  <a:solidFill>
                    <a:srgbClr val="F8B44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Ellipse 19">
                  <a:extLst>
                    <a:ext uri="{FF2B5EF4-FFF2-40B4-BE49-F238E27FC236}">
                      <a16:creationId xmlns:a16="http://schemas.microsoft.com/office/drawing/2014/main" id="{2D708356-45E9-E3A0-C780-B62B9AE201B8}"/>
                    </a:ext>
                  </a:extLst>
                </p:cNvPr>
                <p:cNvSpPr/>
                <p:nvPr/>
              </p:nvSpPr>
              <p:spPr>
                <a:xfrm>
                  <a:off x="6763815" y="3878028"/>
                  <a:ext cx="288000" cy="288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A9C11887-6A12-29A6-B9B5-8BDED23A1B62}"/>
                </a:ext>
              </a:extLst>
            </p:cNvPr>
            <p:cNvSpPr/>
            <p:nvPr/>
          </p:nvSpPr>
          <p:spPr>
            <a:xfrm>
              <a:off x="7743135" y="3909742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92" name="Textfeld 91">
            <a:extLst>
              <a:ext uri="{FF2B5EF4-FFF2-40B4-BE49-F238E27FC236}">
                <a16:creationId xmlns:a16="http://schemas.microsoft.com/office/drawing/2014/main" id="{3DFCB212-57BE-4B7E-145D-2A8C9AD99C7B}"/>
              </a:ext>
            </a:extLst>
          </p:cNvPr>
          <p:cNvSpPr txBox="1"/>
          <p:nvPr/>
        </p:nvSpPr>
        <p:spPr>
          <a:xfrm>
            <a:off x="924849" y="140782"/>
            <a:ext cx="41989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/>
              <a:t>Quiz zum Abschluss!</a:t>
            </a:r>
          </a:p>
        </p:txBody>
      </p:sp>
      <p:sp>
        <p:nvSpPr>
          <p:cNvPr id="25" name="Abgerundetes Rechteck 6">
            <a:extLst>
              <a:ext uri="{FF2B5EF4-FFF2-40B4-BE49-F238E27FC236}">
                <a16:creationId xmlns:a16="http://schemas.microsoft.com/office/drawing/2014/main" id="{77A5CFEC-3193-0644-E839-9C766865A5BE}"/>
              </a:ext>
            </a:extLst>
          </p:cNvPr>
          <p:cNvSpPr/>
          <p:nvPr/>
        </p:nvSpPr>
        <p:spPr>
          <a:xfrm>
            <a:off x="971798" y="5106938"/>
            <a:ext cx="10248404" cy="1524613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99E6A8D-82B3-48BA-EEFD-0A1550CD0A60}"/>
              </a:ext>
            </a:extLst>
          </p:cNvPr>
          <p:cNvSpPr txBox="1"/>
          <p:nvPr/>
        </p:nvSpPr>
        <p:spPr>
          <a:xfrm>
            <a:off x="1082190" y="5207524"/>
            <a:ext cx="85027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Stimmt´s oder stimmt´s nicht?</a:t>
            </a:r>
          </a:p>
          <a:p>
            <a:r>
              <a:rPr lang="de-DE" sz="2000" dirty="0"/>
              <a:t>Wenn du sicher bist, lege deinen Kopf auf den Tisch (schließe die Augen) 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hebe die </a:t>
            </a:r>
            <a:r>
              <a:rPr lang="de-DE" sz="2000" b="1" dirty="0"/>
              <a:t>linke</a:t>
            </a:r>
            <a:r>
              <a:rPr lang="de-DE" sz="2000" dirty="0"/>
              <a:t> Hand, wenn es </a:t>
            </a:r>
            <a:r>
              <a:rPr lang="de-DE" sz="2000" b="1" dirty="0"/>
              <a:t>stimmt</a:t>
            </a:r>
            <a:r>
              <a:rPr lang="de-DE" sz="2000" dirty="0"/>
              <a:t> oder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hebe die </a:t>
            </a:r>
            <a:r>
              <a:rPr lang="de-DE" sz="2000" b="1" dirty="0"/>
              <a:t>rechte</a:t>
            </a:r>
            <a:r>
              <a:rPr lang="de-DE" sz="2000" dirty="0"/>
              <a:t> Hand, wenn es </a:t>
            </a:r>
            <a:r>
              <a:rPr lang="de-DE" sz="2000" b="1" dirty="0"/>
              <a:t>nicht stimmt.  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4BADDC57-B424-89D0-7C55-D267708060B0}"/>
              </a:ext>
            </a:extLst>
          </p:cNvPr>
          <p:cNvSpPr txBox="1"/>
          <p:nvPr/>
        </p:nvSpPr>
        <p:spPr>
          <a:xfrm>
            <a:off x="650997" y="973206"/>
            <a:ext cx="8585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A:</a:t>
            </a:r>
            <a:r>
              <a:rPr lang="de-DE" sz="2000" dirty="0"/>
              <a:t> Emily hat 35 Murmeln. Sie verschenkt 12. </a:t>
            </a:r>
          </a:p>
          <a:p>
            <a:r>
              <a:rPr lang="de-DE" sz="2000" dirty="0"/>
              <a:t>     Da passt die Aufgabe 35 – 12 = 23.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55C601C-6B56-15BC-8DDF-500E373B7D5F}"/>
              </a:ext>
            </a:extLst>
          </p:cNvPr>
          <p:cNvSpPr txBox="1"/>
          <p:nvPr/>
        </p:nvSpPr>
        <p:spPr>
          <a:xfrm>
            <a:off x="650997" y="1801405"/>
            <a:ext cx="11078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B:</a:t>
            </a:r>
            <a:r>
              <a:rPr lang="de-DE" sz="2000" dirty="0"/>
              <a:t> Samuel hat 35 Murmeln. Sie benötigt 42 Murmeln. </a:t>
            </a:r>
          </a:p>
          <a:p>
            <a:r>
              <a:rPr lang="de-DE" sz="2000" dirty="0"/>
              <a:t>    Da passt die Rechnung 77 – 35. 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C47F5E4-D085-271F-82ED-B3F89EDB6FA1}"/>
              </a:ext>
            </a:extLst>
          </p:cNvPr>
          <p:cNvSpPr txBox="1"/>
          <p:nvPr/>
        </p:nvSpPr>
        <p:spPr>
          <a:xfrm>
            <a:off x="650996" y="2634736"/>
            <a:ext cx="110787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C:</a:t>
            </a:r>
            <a:r>
              <a:rPr lang="de-DE" sz="2000" dirty="0"/>
              <a:t> Uta zählt ihre Murmeln, sie hat 44. Sie verschenkt alle bis auf 5. </a:t>
            </a:r>
          </a:p>
          <a:p>
            <a:r>
              <a:rPr lang="de-DE" sz="2000" dirty="0"/>
              <a:t>     Da passt die Rechnung 49 – 5.  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838AEF7C-4AA3-27C2-D736-50A339CB3AFE}"/>
              </a:ext>
            </a:extLst>
          </p:cNvPr>
          <p:cNvSpPr txBox="1"/>
          <p:nvPr/>
        </p:nvSpPr>
        <p:spPr>
          <a:xfrm>
            <a:off x="650995" y="3468067"/>
            <a:ext cx="1107877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/>
              <a:t>D:</a:t>
            </a:r>
            <a:r>
              <a:rPr lang="de-DE" sz="2000" dirty="0"/>
              <a:t> Juri ist ein Rechengenie. Er nimmt die 44 Murmeln und teilt sie in zwei Teilmengen. 32 und 12. </a:t>
            </a:r>
          </a:p>
          <a:p>
            <a:r>
              <a:rPr lang="de-DE" sz="2000" dirty="0"/>
              <a:t>     Er sagt, alle diese Terme passen. </a:t>
            </a:r>
          </a:p>
          <a:p>
            <a:endParaRPr lang="de-DE" sz="1000" dirty="0"/>
          </a:p>
          <a:p>
            <a:r>
              <a:rPr lang="de-DE" sz="2000" dirty="0"/>
              <a:t>     44 – 32 =____          44 – ____= 32              32 + _____ = 44                  ____  + 32 = 44</a:t>
            </a:r>
          </a:p>
        </p:txBody>
      </p:sp>
    </p:spTree>
    <p:extLst>
      <p:ext uri="{BB962C8B-B14F-4D97-AF65-F5344CB8AC3E}">
        <p14:creationId xmlns:p14="http://schemas.microsoft.com/office/powerpoint/2010/main" val="23850507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2F48A-6469-1AD3-412A-E4308A510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9" name="Folienzoom 28">
                <a:extLst>
                  <a:ext uri="{FF2B5EF4-FFF2-40B4-BE49-F238E27FC236}">
                    <a16:creationId xmlns:a16="http://schemas.microsoft.com/office/drawing/2014/main" id="{E9A0A4B8-73CD-E018-A0A1-5391ED17421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00278741"/>
                  </p:ext>
                </p:extLst>
              </p:nvPr>
            </p:nvGraphicFramePr>
            <p:xfrm>
              <a:off x="990677" y="397273"/>
              <a:ext cx="5685630" cy="3198167"/>
            </p:xfrm>
            <a:graphic>
              <a:graphicData uri="http://schemas.microsoft.com/office/powerpoint/2016/slidezoom">
                <pslz:sldZm>
                  <pslz:sldZmObj sldId="392" cId="2397617661">
                    <pslz:zmPr id="{8A26EC32-2CDA-45CC-9699-BE5311B06C1C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685630" cy="3198167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9" name="Folienzoom 28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E9A0A4B8-73CD-E018-A0A1-5391ED17421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0677" y="397273"/>
                <a:ext cx="5685630" cy="3198167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0032D380-4FDE-7987-6FA2-94563804E605}"/>
              </a:ext>
            </a:extLst>
          </p:cNvPr>
          <p:cNvSpPr txBox="1"/>
          <p:nvPr/>
        </p:nvSpPr>
        <p:spPr>
          <a:xfrm>
            <a:off x="5863791" y="472286"/>
            <a:ext cx="666522" cy="1231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DE" sz="200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3B17B19E-E4C0-A0E3-660B-5A88C7A17BE4}"/>
              </a:ext>
            </a:extLst>
          </p:cNvPr>
          <p:cNvSpPr txBox="1"/>
          <p:nvPr/>
        </p:nvSpPr>
        <p:spPr>
          <a:xfrm>
            <a:off x="990677" y="3878711"/>
            <a:ext cx="4350323" cy="1123712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Ich kann zu Additions- und Subtraktionsaufgaben passende Situationen finden.</a:t>
            </a: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933A4328-2396-E36D-D67A-BEFAF14F52CC}"/>
              </a:ext>
            </a:extLst>
          </p:cNvPr>
          <p:cNvGrpSpPr/>
          <p:nvPr/>
        </p:nvGrpSpPr>
        <p:grpSpPr>
          <a:xfrm>
            <a:off x="258171" y="4037764"/>
            <a:ext cx="576000" cy="576000"/>
            <a:chOff x="7532914" y="2184281"/>
            <a:chExt cx="864000" cy="864000"/>
          </a:xfrm>
        </p:grpSpPr>
        <p:pic>
          <p:nvPicPr>
            <p:cNvPr id="32" name="Grafik 31" descr="Rennflagge mit einfarbiger Füllung">
              <a:extLst>
                <a:ext uri="{FF2B5EF4-FFF2-40B4-BE49-F238E27FC236}">
                  <a16:creationId xmlns:a16="http://schemas.microsoft.com/office/drawing/2014/main" id="{77A4D214-14A2-36F7-1688-721D38731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555884" y="2217191"/>
              <a:ext cx="828000" cy="828000"/>
            </a:xfrm>
            <a:prstGeom prst="flowChartConnector">
              <a:avLst/>
            </a:prstGeom>
          </p:spPr>
        </p:pic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8A440A68-C7AC-64C5-04FB-DC9476D5AF82}"/>
                </a:ext>
              </a:extLst>
            </p:cNvPr>
            <p:cNvSpPr/>
            <p:nvPr/>
          </p:nvSpPr>
          <p:spPr>
            <a:xfrm>
              <a:off x="7532914" y="2184281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5" name="Textfeld 34">
            <a:extLst>
              <a:ext uri="{FF2B5EF4-FFF2-40B4-BE49-F238E27FC236}">
                <a16:creationId xmlns:a16="http://schemas.microsoft.com/office/drawing/2014/main" id="{8A0236A9-D45D-CFDC-C558-DB46E7C4611C}"/>
              </a:ext>
            </a:extLst>
          </p:cNvPr>
          <p:cNvSpPr txBox="1"/>
          <p:nvPr/>
        </p:nvSpPr>
        <p:spPr>
          <a:xfrm>
            <a:off x="990677" y="5078935"/>
            <a:ext cx="4350443" cy="442674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Ich kann erklären, warum sie passen.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Folienzoom 4">
                <a:extLst>
                  <a:ext uri="{FF2B5EF4-FFF2-40B4-BE49-F238E27FC236}">
                    <a16:creationId xmlns:a16="http://schemas.microsoft.com/office/drawing/2014/main" id="{63608A00-EA08-909C-6E4F-37135DE77A3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72287687"/>
                  </p:ext>
                </p:extLst>
              </p:nvPr>
            </p:nvGraphicFramePr>
            <p:xfrm>
              <a:off x="5952501" y="3262560"/>
              <a:ext cx="5685630" cy="3198167"/>
            </p:xfrm>
            <a:graphic>
              <a:graphicData uri="http://schemas.microsoft.com/office/powerpoint/2016/slidezoom">
                <pslz:sldZm>
                  <pslz:sldZmObj sldId="390" cId="1819228556">
                    <pslz:zmPr id="{B46E0F5F-851E-4D6C-9E02-0A40FC3D44A1}" returnToParent="0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685630" cy="3198167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Folienzoom 4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63608A00-EA08-909C-6E4F-37135DE77A3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952501" y="3262560"/>
                <a:ext cx="5685630" cy="3198167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61750029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4264422-6E6F-8B29-2727-AEB0BF802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8B51BE76-12DB-7A25-5162-C6F75AFFD5BF}"/>
              </a:ext>
            </a:extLst>
          </p:cNvPr>
          <p:cNvSpPr/>
          <p:nvPr/>
        </p:nvSpPr>
        <p:spPr>
          <a:xfrm>
            <a:off x="0" y="744822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A76D650F-D0BA-2A3D-086B-9ACCBD8446B7}"/>
              </a:ext>
            </a:extLst>
          </p:cNvPr>
          <p:cNvSpPr/>
          <p:nvPr/>
        </p:nvSpPr>
        <p:spPr>
          <a:xfrm>
            <a:off x="3785757" y="1902218"/>
            <a:ext cx="4482131" cy="2363280"/>
          </a:xfrm>
          <a:prstGeom prst="rect">
            <a:avLst/>
          </a:prstGeom>
          <a:solidFill>
            <a:schemeClr val="bg1"/>
          </a:solidFill>
          <a:ln>
            <a:solidFill>
              <a:srgbClr val="E5EA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8C5A979-FAD0-65A9-30D5-0380A9549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" y="88900"/>
            <a:ext cx="7462520" cy="748264"/>
          </a:xfrm>
        </p:spPr>
        <p:txBody>
          <a:bodyPr>
            <a:normAutofit/>
          </a:bodyPr>
          <a:lstStyle/>
          <a:p>
            <a:r>
              <a:rPr lang="de-DE" sz="3200" b="1" dirty="0">
                <a:solidFill>
                  <a:sysClr val="windowText" lastClr="000000"/>
                </a:solidFill>
                <a:latin typeface="+mn-lt"/>
              </a:rPr>
              <a:t>Das wissen wir jetzt…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4B7F38B-EF01-B97F-9421-1035425A1A37}"/>
              </a:ext>
            </a:extLst>
          </p:cNvPr>
          <p:cNvSpPr txBox="1"/>
          <p:nvPr/>
        </p:nvSpPr>
        <p:spPr>
          <a:xfrm>
            <a:off x="8565576" y="1592602"/>
            <a:ext cx="3497021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Bei der Addition werden </a:t>
            </a:r>
            <a:r>
              <a:rPr lang="de-DE" sz="2000" b="1" dirty="0">
                <a:solidFill>
                  <a:srgbClr val="FDECD3"/>
                </a:solidFill>
              </a:rPr>
              <a:t>zwei Teilmengen </a:t>
            </a:r>
            <a:r>
              <a:rPr lang="de-DE" sz="2000" dirty="0">
                <a:solidFill>
                  <a:schemeClr val="bg1"/>
                </a:solidFill>
              </a:rPr>
              <a:t>zusammengelegt oder zu einer Menge eine zweite hinzu gefügt. </a:t>
            </a:r>
          </a:p>
          <a:p>
            <a:endParaRPr lang="de-DE" sz="1050" dirty="0">
              <a:solidFill>
                <a:schemeClr val="bg1"/>
              </a:solidFill>
            </a:endParaRPr>
          </a:p>
          <a:p>
            <a:r>
              <a:rPr lang="de-DE" sz="2000" dirty="0">
                <a:solidFill>
                  <a:schemeClr val="bg1"/>
                </a:solidFill>
              </a:rPr>
              <a:t>So können wir uns Addieren im Kopf vorstellen -  </a:t>
            </a:r>
            <a:r>
              <a:rPr lang="de-DE" sz="2000" b="1" i="1" dirty="0">
                <a:solidFill>
                  <a:srgbClr val="FDECD3"/>
                </a:solidFill>
              </a:rPr>
              <a:t>zusammen-legen</a:t>
            </a:r>
            <a:r>
              <a:rPr lang="de-DE" sz="2000" dirty="0">
                <a:solidFill>
                  <a:schemeClr val="bg1"/>
                </a:solidFill>
              </a:rPr>
              <a:t> oder </a:t>
            </a:r>
            <a:r>
              <a:rPr lang="de-DE" sz="2000" b="1" i="1" dirty="0">
                <a:solidFill>
                  <a:srgbClr val="FDECD3"/>
                </a:solidFill>
              </a:rPr>
              <a:t>dazulegen</a:t>
            </a:r>
            <a:r>
              <a:rPr lang="de-DE" sz="2000" dirty="0">
                <a:solidFill>
                  <a:schemeClr val="bg1"/>
                </a:solidFill>
              </a:rPr>
              <a:t>.  </a:t>
            </a:r>
          </a:p>
          <a:p>
            <a:endParaRPr lang="de-DE" sz="1050" dirty="0">
              <a:solidFill>
                <a:schemeClr val="bg1"/>
              </a:solidFill>
            </a:endParaRPr>
          </a:p>
          <a:p>
            <a:r>
              <a:rPr lang="de-DE" sz="2000" dirty="0">
                <a:solidFill>
                  <a:schemeClr val="bg1"/>
                </a:solidFill>
              </a:rPr>
              <a:t>Das Ergebnis ist die </a:t>
            </a:r>
            <a:r>
              <a:rPr lang="de-DE" sz="2000" b="1" dirty="0">
                <a:solidFill>
                  <a:srgbClr val="FDECD3"/>
                </a:solidFill>
              </a:rPr>
              <a:t>gesamte Menge</a:t>
            </a:r>
            <a:r>
              <a:rPr lang="de-DE" sz="2000" b="1" dirty="0">
                <a:solidFill>
                  <a:schemeClr val="bg1"/>
                </a:solidFill>
              </a:rPr>
              <a:t>. </a:t>
            </a:r>
            <a:endParaRPr lang="de-DE" sz="2000" b="1" dirty="0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BAF1877B-2BAE-F103-06CB-6A80F211513B}"/>
              </a:ext>
            </a:extLst>
          </p:cNvPr>
          <p:cNvSpPr txBox="1"/>
          <p:nvPr/>
        </p:nvSpPr>
        <p:spPr>
          <a:xfrm>
            <a:off x="273497" y="1605319"/>
            <a:ext cx="3458822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</a:rPr>
              <a:t>Bei der Subtraktion wird </a:t>
            </a:r>
            <a:r>
              <a:rPr lang="de-DE" sz="2000" b="1" dirty="0">
                <a:solidFill>
                  <a:srgbClr val="FDECD3"/>
                </a:solidFill>
              </a:rPr>
              <a:t>von der gesamten Menge eine Teilmenge weggenommen</a:t>
            </a:r>
            <a:r>
              <a:rPr lang="de-DE" sz="2000" dirty="0">
                <a:solidFill>
                  <a:schemeClr val="bg1"/>
                </a:solidFill>
              </a:rPr>
              <a:t>. </a:t>
            </a:r>
          </a:p>
          <a:p>
            <a:endParaRPr lang="de-DE" sz="1050" dirty="0">
              <a:solidFill>
                <a:schemeClr val="bg1"/>
              </a:solidFill>
            </a:endParaRPr>
          </a:p>
          <a:p>
            <a:r>
              <a:rPr lang="de-DE" sz="2000" dirty="0">
                <a:solidFill>
                  <a:schemeClr val="bg1"/>
                </a:solidFill>
              </a:rPr>
              <a:t>So können wir uns Subtrahieren im Kopf vorstellen - </a:t>
            </a:r>
            <a:r>
              <a:rPr lang="de-DE" sz="2000" b="1" i="1" dirty="0">
                <a:solidFill>
                  <a:srgbClr val="FDECD3"/>
                </a:solidFill>
              </a:rPr>
              <a:t>davon wegnehmen</a:t>
            </a:r>
            <a:r>
              <a:rPr lang="de-DE" sz="2000" dirty="0">
                <a:solidFill>
                  <a:schemeClr val="bg1"/>
                </a:solidFill>
              </a:rPr>
              <a:t>.</a:t>
            </a:r>
          </a:p>
          <a:p>
            <a:endParaRPr lang="de-DE" sz="1050" dirty="0">
              <a:solidFill>
                <a:schemeClr val="bg1"/>
              </a:solidFill>
            </a:endParaRPr>
          </a:p>
          <a:p>
            <a:r>
              <a:rPr lang="de-DE" sz="2000" dirty="0">
                <a:solidFill>
                  <a:schemeClr val="bg1"/>
                </a:solidFill>
              </a:rPr>
              <a:t>Das Ergebnis ist die </a:t>
            </a:r>
            <a:r>
              <a:rPr lang="de-DE" sz="2000" b="1" dirty="0">
                <a:solidFill>
                  <a:srgbClr val="FDECD3"/>
                </a:solidFill>
              </a:rPr>
              <a:t>Teilmenge, </a:t>
            </a:r>
          </a:p>
          <a:p>
            <a:r>
              <a:rPr lang="de-DE" sz="2000" b="1" dirty="0">
                <a:solidFill>
                  <a:srgbClr val="FDECD3"/>
                </a:solidFill>
              </a:rPr>
              <a:t>die übrig bleibt</a:t>
            </a:r>
            <a:r>
              <a:rPr lang="de-DE" sz="2000" dirty="0">
                <a:solidFill>
                  <a:schemeClr val="bg1"/>
                </a:solidFill>
              </a:rPr>
              <a:t>. </a:t>
            </a:r>
            <a:endParaRPr lang="de-DE" sz="2000" dirty="0"/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FCC34766-9431-E472-8A66-30FC1997746F}"/>
              </a:ext>
            </a:extLst>
          </p:cNvPr>
          <p:cNvSpPr txBox="1"/>
          <p:nvPr/>
        </p:nvSpPr>
        <p:spPr>
          <a:xfrm>
            <a:off x="3724342" y="4586342"/>
            <a:ext cx="474331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900" dirty="0">
                <a:solidFill>
                  <a:schemeClr val="bg1"/>
                </a:solidFill>
              </a:rPr>
              <a:t>Addition und Subtraktion </a:t>
            </a:r>
            <a:r>
              <a:rPr lang="de-DE" sz="1900" b="1" dirty="0">
                <a:solidFill>
                  <a:srgbClr val="FDECD3"/>
                </a:solidFill>
              </a:rPr>
              <a:t>gehören zusammen</a:t>
            </a:r>
            <a:r>
              <a:rPr lang="de-DE" sz="1900" dirty="0">
                <a:solidFill>
                  <a:schemeClr val="bg1"/>
                </a:solidFill>
              </a:rPr>
              <a:t>.</a:t>
            </a:r>
          </a:p>
          <a:p>
            <a:r>
              <a:rPr lang="de-DE" sz="1000" dirty="0">
                <a:solidFill>
                  <a:schemeClr val="bg1"/>
                </a:solidFill>
              </a:rPr>
              <a:t> </a:t>
            </a:r>
          </a:p>
          <a:p>
            <a:r>
              <a:rPr lang="de-DE" sz="2000" dirty="0">
                <a:solidFill>
                  <a:schemeClr val="bg1"/>
                </a:solidFill>
              </a:rPr>
              <a:t>Zu einer Additionsaufgabe findet man immer zwei Subtraktionsaufgaben.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EB2B48C-B98B-7E6F-8078-DA27C56E5882}"/>
              </a:ext>
            </a:extLst>
          </p:cNvPr>
          <p:cNvSpPr txBox="1"/>
          <p:nvPr/>
        </p:nvSpPr>
        <p:spPr>
          <a:xfrm>
            <a:off x="7843965" y="3278360"/>
            <a:ext cx="256781" cy="652060"/>
          </a:xfrm>
          <a:prstGeom prst="rect">
            <a:avLst/>
          </a:prstGeom>
          <a:solidFill>
            <a:srgbClr val="F8B44F">
              <a:alpha val="4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FD19BAE-5EE6-8246-2643-7FE297C2B9C2}"/>
              </a:ext>
            </a:extLst>
          </p:cNvPr>
          <p:cNvSpPr txBox="1"/>
          <p:nvPr/>
        </p:nvSpPr>
        <p:spPr>
          <a:xfrm>
            <a:off x="6802121" y="2331245"/>
            <a:ext cx="655269" cy="1599175"/>
          </a:xfrm>
          <a:prstGeom prst="rect">
            <a:avLst/>
          </a:prstGeom>
          <a:solidFill>
            <a:srgbClr val="F8B44F">
              <a:alpha val="50196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AD37C6D-C7FD-746F-5490-36641E7F9FCC}"/>
              </a:ext>
            </a:extLst>
          </p:cNvPr>
          <p:cNvSpPr/>
          <p:nvPr/>
        </p:nvSpPr>
        <p:spPr>
          <a:xfrm>
            <a:off x="4035280" y="2485715"/>
            <a:ext cx="1576005" cy="1335275"/>
          </a:xfrm>
          <a:prstGeom prst="rect">
            <a:avLst/>
          </a:prstGeom>
          <a:noFill/>
          <a:ln w="177800" cap="flat" cmpd="sng" algn="ctr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DA9AC308-5F87-D199-CC96-4BC91BDAC089}"/>
              </a:ext>
            </a:extLst>
          </p:cNvPr>
          <p:cNvCxnSpPr>
            <a:cxnSpLocks/>
          </p:cNvCxnSpPr>
          <p:nvPr/>
        </p:nvCxnSpPr>
        <p:spPr>
          <a:xfrm>
            <a:off x="6236973" y="2409471"/>
            <a:ext cx="0" cy="1441170"/>
          </a:xfrm>
          <a:prstGeom prst="line">
            <a:avLst/>
          </a:prstGeom>
          <a:ln w="1778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DD4946BD-D193-D9E5-59C1-F320A76BD4E5}"/>
              </a:ext>
            </a:extLst>
          </p:cNvPr>
          <p:cNvCxnSpPr>
            <a:cxnSpLocks/>
          </p:cNvCxnSpPr>
          <p:nvPr/>
        </p:nvCxnSpPr>
        <p:spPr>
          <a:xfrm>
            <a:off x="6593683" y="2409471"/>
            <a:ext cx="0" cy="1441170"/>
          </a:xfrm>
          <a:prstGeom prst="line">
            <a:avLst/>
          </a:prstGeom>
          <a:ln w="1778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9AD0020A-145C-B656-8379-0730DAA31076}"/>
              </a:ext>
            </a:extLst>
          </p:cNvPr>
          <p:cNvCxnSpPr>
            <a:cxnSpLocks/>
          </p:cNvCxnSpPr>
          <p:nvPr/>
        </p:nvCxnSpPr>
        <p:spPr>
          <a:xfrm>
            <a:off x="6940622" y="2408673"/>
            <a:ext cx="0" cy="1441170"/>
          </a:xfrm>
          <a:prstGeom prst="line">
            <a:avLst/>
          </a:prstGeom>
          <a:ln w="1778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hteck 10">
            <a:extLst>
              <a:ext uri="{FF2B5EF4-FFF2-40B4-BE49-F238E27FC236}">
                <a16:creationId xmlns:a16="http://schemas.microsoft.com/office/drawing/2014/main" id="{9E6C77A4-DBBB-126C-B4A3-416EC01F6757}"/>
              </a:ext>
            </a:extLst>
          </p:cNvPr>
          <p:cNvSpPr/>
          <p:nvPr/>
        </p:nvSpPr>
        <p:spPr>
          <a:xfrm>
            <a:off x="7902666" y="3703352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F5EADB1C-6474-0336-3D96-D2F70ABE7720}"/>
              </a:ext>
            </a:extLst>
          </p:cNvPr>
          <p:cNvSpPr/>
          <p:nvPr/>
        </p:nvSpPr>
        <p:spPr>
          <a:xfrm>
            <a:off x="7902522" y="3376757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D6969C62-87FA-8402-06AA-D0A14CDA61FD}"/>
              </a:ext>
            </a:extLst>
          </p:cNvPr>
          <p:cNvSpPr/>
          <p:nvPr/>
        </p:nvSpPr>
        <p:spPr>
          <a:xfrm>
            <a:off x="7902522" y="3053705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9863163-9A56-E062-071F-F7E2580BEFFD}"/>
              </a:ext>
            </a:extLst>
          </p:cNvPr>
          <p:cNvSpPr/>
          <p:nvPr/>
        </p:nvSpPr>
        <p:spPr>
          <a:xfrm>
            <a:off x="7898333" y="2721931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26457D9C-BC9A-CF13-0626-CD223F27D416}"/>
              </a:ext>
            </a:extLst>
          </p:cNvPr>
          <p:cNvSpPr/>
          <p:nvPr/>
        </p:nvSpPr>
        <p:spPr>
          <a:xfrm rot="585003">
            <a:off x="7909590" y="2429647"/>
            <a:ext cx="144786" cy="145287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B0B0D2BC-E531-79D8-598D-06CE07828941}"/>
              </a:ext>
            </a:extLst>
          </p:cNvPr>
          <p:cNvCxnSpPr>
            <a:cxnSpLocks/>
          </p:cNvCxnSpPr>
          <p:nvPr/>
        </p:nvCxnSpPr>
        <p:spPr>
          <a:xfrm>
            <a:off x="7307192" y="2408673"/>
            <a:ext cx="0" cy="1441170"/>
          </a:xfrm>
          <a:prstGeom prst="line">
            <a:avLst/>
          </a:prstGeom>
          <a:ln w="1778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feld 24">
            <a:extLst>
              <a:ext uri="{FF2B5EF4-FFF2-40B4-BE49-F238E27FC236}">
                <a16:creationId xmlns:a16="http://schemas.microsoft.com/office/drawing/2014/main" id="{F7438BC1-4900-6E10-D09B-06EFB2255023}"/>
              </a:ext>
            </a:extLst>
          </p:cNvPr>
          <p:cNvSpPr txBox="1"/>
          <p:nvPr/>
        </p:nvSpPr>
        <p:spPr>
          <a:xfrm>
            <a:off x="9448405" y="4836690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123 + 22 = 145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9A7AA335-6A52-E28B-9622-05CD79057816}"/>
              </a:ext>
            </a:extLst>
          </p:cNvPr>
          <p:cNvSpPr txBox="1"/>
          <p:nvPr/>
        </p:nvSpPr>
        <p:spPr>
          <a:xfrm>
            <a:off x="1111340" y="5212673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145 - 22 = 123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CD6090AD-CD4F-EE1B-C757-F4DFEE85947F}"/>
              </a:ext>
            </a:extLst>
          </p:cNvPr>
          <p:cNvSpPr txBox="1"/>
          <p:nvPr/>
        </p:nvSpPr>
        <p:spPr>
          <a:xfrm>
            <a:off x="1111340" y="4836690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145 - 123 = 22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D277615-2FBA-6BA1-679D-CB60A3644195}"/>
              </a:ext>
            </a:extLst>
          </p:cNvPr>
          <p:cNvSpPr txBox="1"/>
          <p:nvPr/>
        </p:nvSpPr>
        <p:spPr>
          <a:xfrm>
            <a:off x="4378513" y="579348"/>
            <a:ext cx="3603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397617661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32D97016-CCA2-F44C-A8F7-33725B9500D2}"/>
              </a:ext>
            </a:extLst>
          </p:cNvPr>
          <p:cNvSpPr txBox="1"/>
          <p:nvPr/>
        </p:nvSpPr>
        <p:spPr>
          <a:xfrm>
            <a:off x="6894988" y="1907125"/>
            <a:ext cx="513717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Zitierbar als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5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Claudia Ademmer, Anne Tester, Lena Böing, Susanne Prediger, Theresa Deutscher, Kathrin </a:t>
            </a:r>
            <a:r>
              <a:rPr lang="de-DE" sz="15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Akinwunmi</a:t>
            </a:r>
            <a:r>
              <a:rPr lang="de-DE" sz="15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&amp; Christoph Selter (2024). Mathe sicher können:  Gesprächsgerüst zur Klassenstunde N3: Addition und Subtraktion verstehen. Open Educational Resources unter mathe-sicher-koennen.dzlm.de/nz#n3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3664"/>
          <a:stretch/>
        </p:blipFill>
        <p:spPr>
          <a:xfrm>
            <a:off x="1266727" y="1907125"/>
            <a:ext cx="2727960" cy="627873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168239" y="2774414"/>
            <a:ext cx="375570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Herausgebende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Susanne Prediger, Christoph Selter,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Marcus Nührenbörger und Stephan Hußmann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Baustein N3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12FB8AB-C9A8-104F-A648-A623E89921AA}"/>
              </a:ext>
            </a:extLst>
          </p:cNvPr>
          <p:cNvSpPr txBox="1"/>
          <p:nvPr/>
        </p:nvSpPr>
        <p:spPr>
          <a:xfrm>
            <a:off x="1168239" y="1308730"/>
            <a:ext cx="2901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Didaktisches Konzept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E2E9B74-4108-954C-8497-AE1DC804201E}"/>
              </a:ext>
            </a:extLst>
          </p:cNvPr>
          <p:cNvSpPr txBox="1"/>
          <p:nvPr/>
        </p:nvSpPr>
        <p:spPr>
          <a:xfrm>
            <a:off x="6894988" y="1336161"/>
            <a:ext cx="4669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Gesprächsgerüst zur Klassenstunde</a:t>
            </a:r>
            <a:endParaRPr kumimoji="0" lang="de-DE" sz="2000" b="1" i="0" u="none" strike="noStrike" kern="1200" cap="none" spc="0" normalizeH="0" baseline="0" noProof="0" dirty="0">
              <a:ln>
                <a:noFill/>
              </a:ln>
              <a:solidFill>
                <a:srgbClr val="327A8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1885C7C-F61F-B24F-AB35-38DAD694E716}"/>
              </a:ext>
            </a:extLst>
          </p:cNvPr>
          <p:cNvSpPr/>
          <p:nvPr/>
        </p:nvSpPr>
        <p:spPr>
          <a:xfrm>
            <a:off x="6898249" y="4129029"/>
            <a:ext cx="441178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Fach- und mediendidaktische Umsetzung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Claudia Ademmer, Anne Tester, Lena Böing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Magdalene Mierswa, Prisca Theißen, Dominik Nüsken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D630838-E4F1-49AA-A1F6-15F49AD84C63}"/>
              </a:ext>
            </a:extLst>
          </p:cNvPr>
          <p:cNvSpPr txBox="1"/>
          <p:nvPr/>
        </p:nvSpPr>
        <p:spPr>
          <a:xfrm>
            <a:off x="6894988" y="5819530"/>
            <a:ext cx="356314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Creative Commons-</a:t>
            </a:r>
            <a:r>
              <a:rPr kumimoji="0" lang="en-US" sz="1050" b="1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Lizenz</a:t>
            </a:r>
            <a:r>
              <a:rPr kumimoji="0" lang="en-US" sz="105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br>
              <a:rPr kumimoji="0" lang="en-US" sz="105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Namensnennung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Nicht-kommerziell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Weitergabe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unter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gleichen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Bedingungen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4.0 International </a:t>
            </a:r>
            <a:r>
              <a:rPr kumimoji="0" lang="de-DE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Susanne Prediger, Deutsches Zentrum für Lehrkräftebildung Mathematik</a:t>
            </a:r>
            <a:endParaRPr kumimoji="0" lang="de-DE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39DBCE5-2D4F-B52F-41F4-FB2325B60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40" y="253027"/>
            <a:ext cx="3986388" cy="59333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DD65565-DE20-AF4E-6816-1ECABB601E50}"/>
              </a:ext>
            </a:extLst>
          </p:cNvPr>
          <p:cNvSpPr txBox="1"/>
          <p:nvPr/>
        </p:nvSpPr>
        <p:spPr>
          <a:xfrm>
            <a:off x="1168239" y="3999828"/>
            <a:ext cx="490025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Hinweis zu verwandtem Material	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Weitere Materialien unter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mathe-sicher-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/nz#n3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Diagnose- und Förderbaustein als Word und PDF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Link zum MSK-Online-Check (digitale Diagnose)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Vollständige Erklärvideos (auch für Eltern)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Film zum didaktischen Hintergrund 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Ausführlicher didaktischer Kommentar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zum Diagnose- und Förderbaustein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C4253716-1F4A-0BC1-EBC6-73CAE93A5B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0464" y="5946488"/>
            <a:ext cx="1461700" cy="51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7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1AA3633-592E-809B-AF8F-0EC76BB68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408" y="378187"/>
            <a:ext cx="10515600" cy="539115"/>
          </a:xfrm>
        </p:spPr>
        <p:txBody>
          <a:bodyPr/>
          <a:lstStyle/>
          <a:p>
            <a:r>
              <a:rPr lang="de-DE" dirty="0"/>
              <a:t>Was sind Gesprächsgerüste für MSK-Klassenstunden?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DF83CB7-BCF1-E971-9690-68121B94FE03}"/>
              </a:ext>
            </a:extLst>
          </p:cNvPr>
          <p:cNvSpPr txBox="1"/>
          <p:nvPr/>
        </p:nvSpPr>
        <p:spPr>
          <a:xfrm>
            <a:off x="309314" y="1182543"/>
            <a:ext cx="699500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Grundidee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 sicher können ist ein Diagnose- und Förderkonzept für die (ggf. unterrichtsergänzende Kleingruppen-)Förderung von Lernenden mit erheblichen Lücken in den Verstehensgrundlagen, die ursprünglichen Fördermaterialien sind für 2-3 Stunden pro Baustein angelegt.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Doch weit mehr Lernende in jeder Klasse brauchen eine kürzere Auffrischung ihres Wissens, dazu wurden diese MSK-Klassenstunden konzipiert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Das Material zur MSK-Klassenstunde besteht aus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einem Gesprächsgerüst für das Wiedererarbeiten im Plenum (diese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Powerpoint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mit integrierten Videos und Impulsen für Gespräche sowie kurzen didaktischen Kommentaren)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Arbeitsblättern mit differenzierten Übungsaufgaben </a:t>
            </a:r>
            <a:b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auf Basis- und Regelniveau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Weitere Materialien unter mathe-sicher-</a:t>
            </a:r>
            <a:r>
              <a:rPr kumimoji="0" 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  <a:r>
              <a:rPr kumimoji="0" 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nz</a:t>
            </a:r>
            <a:endParaRPr kumimoji="0" lang="de-DE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Diagnose- und Förderbaustein als Word und PDF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Link zum MSK-Online-Check (digitale Diagnose)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vollständige Erklärvideos ohne Unterbrechung (auch für die Eltern)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Film zum didaktischen Hintergrund 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ausführlicher didaktischer Kommentar zum Diagnose- und Förderbaustein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97B1246-732F-B69D-6373-1E4809A69573}"/>
              </a:ext>
            </a:extLst>
          </p:cNvPr>
          <p:cNvSpPr txBox="1"/>
          <p:nvPr/>
        </p:nvSpPr>
        <p:spPr>
          <a:xfrm>
            <a:off x="7616284" y="1317673"/>
            <a:ext cx="3913016" cy="52322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Kurz-Diagnose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für alle (10 min) mit Papier-Standortbestimmung oder MSK-Online-Check</a:t>
            </a:r>
          </a:p>
        </p:txBody>
      </p:sp>
      <p:sp>
        <p:nvSpPr>
          <p:cNvPr id="7" name="Pfeil nach unten 6">
            <a:extLst>
              <a:ext uri="{FF2B5EF4-FFF2-40B4-BE49-F238E27FC236}">
                <a16:creationId xmlns:a16="http://schemas.microsoft.com/office/drawing/2014/main" id="{0CAEB9B3-1282-320C-D5AC-6A06FECA60A4}"/>
              </a:ext>
            </a:extLst>
          </p:cNvPr>
          <p:cNvSpPr/>
          <p:nvPr/>
        </p:nvSpPr>
        <p:spPr>
          <a:xfrm>
            <a:off x="7984276" y="1913673"/>
            <a:ext cx="245327" cy="707992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EFB431E-217B-ED80-749B-B6B35598B9E2}"/>
              </a:ext>
            </a:extLst>
          </p:cNvPr>
          <p:cNvSpPr txBox="1"/>
          <p:nvPr/>
        </p:nvSpPr>
        <p:spPr>
          <a:xfrm>
            <a:off x="7672042" y="2672404"/>
            <a:ext cx="959004" cy="3092775"/>
          </a:xfrm>
          <a:prstGeom prst="rect">
            <a:avLst/>
          </a:prstGeom>
          <a:noFill/>
          <a:ln w="28575">
            <a:solidFill>
              <a:srgbClr val="327A86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Förderung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für wenige Lernende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(2-3x 45 min)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Weiter-Üben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9D6AC04-8F2D-2C4C-0B2C-6703EC2A47DB}"/>
              </a:ext>
            </a:extLst>
          </p:cNvPr>
          <p:cNvSpPr txBox="1"/>
          <p:nvPr/>
        </p:nvSpPr>
        <p:spPr>
          <a:xfrm>
            <a:off x="9263476" y="3059667"/>
            <a:ext cx="2265823" cy="2705513"/>
          </a:xfrm>
          <a:prstGeom prst="rect">
            <a:avLst/>
          </a:prstGeom>
          <a:noFill/>
          <a:ln w="28575">
            <a:solidFill>
              <a:srgbClr val="F8B44F"/>
            </a:solidFill>
          </a:ln>
        </p:spPr>
        <p:txBody>
          <a:bodyPr wrap="square" lIns="144000" tIns="10800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Klassenstunde für alle </a:t>
            </a:r>
            <a:b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(45 min)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feil nach unten 3">
            <a:extLst>
              <a:ext uri="{FF2B5EF4-FFF2-40B4-BE49-F238E27FC236}">
                <a16:creationId xmlns:a16="http://schemas.microsoft.com/office/drawing/2014/main" id="{DE01686F-4100-10A4-5425-903D80D3E33A}"/>
              </a:ext>
            </a:extLst>
          </p:cNvPr>
          <p:cNvSpPr/>
          <p:nvPr/>
        </p:nvSpPr>
        <p:spPr>
          <a:xfrm>
            <a:off x="10927131" y="1895730"/>
            <a:ext cx="245327" cy="1070352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Pfeil nach unten 9">
            <a:extLst>
              <a:ext uri="{FF2B5EF4-FFF2-40B4-BE49-F238E27FC236}">
                <a16:creationId xmlns:a16="http://schemas.microsoft.com/office/drawing/2014/main" id="{9C065B6D-E301-0DE1-F1B2-F6034EECD195}"/>
              </a:ext>
            </a:extLst>
          </p:cNvPr>
          <p:cNvSpPr/>
          <p:nvPr/>
        </p:nvSpPr>
        <p:spPr>
          <a:xfrm>
            <a:off x="10247172" y="1887268"/>
            <a:ext cx="245327" cy="1078814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AD56B42-D112-E35F-7850-50173FCE53D1}"/>
              </a:ext>
            </a:extLst>
          </p:cNvPr>
          <p:cNvSpPr txBox="1"/>
          <p:nvPr/>
        </p:nvSpPr>
        <p:spPr>
          <a:xfrm>
            <a:off x="9374458" y="3660145"/>
            <a:ext cx="2043858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Gemeinsames Auffrischen</a:t>
            </a:r>
            <a:b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 Plenum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F8EE837-B3AF-78A5-A2E0-2FBEEC700823}"/>
              </a:ext>
            </a:extLst>
          </p:cNvPr>
          <p:cNvSpPr txBox="1"/>
          <p:nvPr/>
        </p:nvSpPr>
        <p:spPr>
          <a:xfrm>
            <a:off x="9374457" y="4464719"/>
            <a:ext cx="2043859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Differenziertes Üben in Einzelarbeit</a:t>
            </a:r>
          </a:p>
        </p:txBody>
      </p:sp>
      <p:sp>
        <p:nvSpPr>
          <p:cNvPr id="14" name="Pfeil nach unten 13">
            <a:extLst>
              <a:ext uri="{FF2B5EF4-FFF2-40B4-BE49-F238E27FC236}">
                <a16:creationId xmlns:a16="http://schemas.microsoft.com/office/drawing/2014/main" id="{3B5E8750-2C9D-79F8-E04A-05A099030679}"/>
              </a:ext>
            </a:extLst>
          </p:cNvPr>
          <p:cNvSpPr/>
          <p:nvPr/>
        </p:nvSpPr>
        <p:spPr>
          <a:xfrm>
            <a:off x="11172459" y="3940828"/>
            <a:ext cx="245858" cy="642323"/>
          </a:xfrm>
          <a:prstGeom prst="downArrow">
            <a:avLst/>
          </a:prstGeom>
          <a:solidFill>
            <a:srgbClr val="F8B4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Pfeil nach unten 14">
            <a:extLst>
              <a:ext uri="{FF2B5EF4-FFF2-40B4-BE49-F238E27FC236}">
                <a16:creationId xmlns:a16="http://schemas.microsoft.com/office/drawing/2014/main" id="{05A7BBCE-D94C-69AB-F597-3C7160E1ADA8}"/>
              </a:ext>
            </a:extLst>
          </p:cNvPr>
          <p:cNvSpPr/>
          <p:nvPr/>
        </p:nvSpPr>
        <p:spPr>
          <a:xfrm rot="16200000">
            <a:off x="8864451" y="3574468"/>
            <a:ext cx="270316" cy="536396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Pfeil nach unten 15">
            <a:extLst>
              <a:ext uri="{FF2B5EF4-FFF2-40B4-BE49-F238E27FC236}">
                <a16:creationId xmlns:a16="http://schemas.microsoft.com/office/drawing/2014/main" id="{BC9DCDDE-04DD-9C1F-9587-E9808BAF1902}"/>
              </a:ext>
            </a:extLst>
          </p:cNvPr>
          <p:cNvSpPr/>
          <p:nvPr/>
        </p:nvSpPr>
        <p:spPr>
          <a:xfrm rot="16200000" flipV="1">
            <a:off x="8767233" y="5055412"/>
            <a:ext cx="270314" cy="611192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04EACCE-B402-69AC-3CE5-5040842C3A04}"/>
              </a:ext>
            </a:extLst>
          </p:cNvPr>
          <p:cNvSpPr txBox="1"/>
          <p:nvPr/>
        </p:nvSpPr>
        <p:spPr>
          <a:xfrm>
            <a:off x="9374457" y="5099398"/>
            <a:ext cx="2043859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Gemeinsames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Systema-tisieren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im Plenum</a:t>
            </a:r>
          </a:p>
        </p:txBody>
      </p:sp>
      <p:sp>
        <p:nvSpPr>
          <p:cNvPr id="18" name="Pfeil nach unten 17">
            <a:extLst>
              <a:ext uri="{FF2B5EF4-FFF2-40B4-BE49-F238E27FC236}">
                <a16:creationId xmlns:a16="http://schemas.microsoft.com/office/drawing/2014/main" id="{31EC34BD-3C08-35F3-ACF7-34406758DA40}"/>
              </a:ext>
            </a:extLst>
          </p:cNvPr>
          <p:cNvSpPr/>
          <p:nvPr/>
        </p:nvSpPr>
        <p:spPr>
          <a:xfrm>
            <a:off x="11172459" y="4679473"/>
            <a:ext cx="245858" cy="642323"/>
          </a:xfrm>
          <a:prstGeom prst="downArrow">
            <a:avLst/>
          </a:prstGeom>
          <a:solidFill>
            <a:srgbClr val="F8B4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445AF82B-C28A-7C8C-2941-58C58879D8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844" t="-4669" r="-7307" b="-3643"/>
          <a:stretch/>
        </p:blipFill>
        <p:spPr>
          <a:xfrm>
            <a:off x="8595543" y="1901721"/>
            <a:ext cx="1008535" cy="1008535"/>
          </a:xfrm>
          <a:prstGeom prst="flowChartConnector">
            <a:avLst/>
          </a:prstGeom>
          <a:noFill/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449C45A4-521A-3A57-9677-288F6AE67C36}"/>
              </a:ext>
            </a:extLst>
          </p:cNvPr>
          <p:cNvSpPr txBox="1"/>
          <p:nvPr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rgbClr val="327A86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Pfeil nach unten 1">
            <a:extLst>
              <a:ext uri="{FF2B5EF4-FFF2-40B4-BE49-F238E27FC236}">
                <a16:creationId xmlns:a16="http://schemas.microsoft.com/office/drawing/2014/main" id="{62493ED0-9325-58DC-CCBE-67C6BC55003B}"/>
              </a:ext>
            </a:extLst>
          </p:cNvPr>
          <p:cNvSpPr/>
          <p:nvPr/>
        </p:nvSpPr>
        <p:spPr>
          <a:xfrm>
            <a:off x="9544913" y="1898560"/>
            <a:ext cx="245326" cy="1078815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298022"/>
      </p:ext>
    </p:extLst>
  </p:cSld>
  <p:clrMapOvr>
    <a:masterClrMapping/>
  </p:clrMapOvr>
  <p:transition spd="slow" advClick="0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B94202-BA24-51E9-01BE-F7B442EB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30" y="477077"/>
            <a:ext cx="10515600" cy="539115"/>
          </a:xfrm>
        </p:spPr>
        <p:txBody>
          <a:bodyPr/>
          <a:lstStyle/>
          <a:p>
            <a:r>
              <a:rPr lang="de-DE" dirty="0"/>
              <a:t>Vorschlag zum Verlauf der MSK-Klassenstunde zum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Baustein N3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FAB640CB-A2F4-4A0D-29B1-2DBE4A482C69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69028080"/>
              </p:ext>
            </p:extLst>
          </p:nvPr>
        </p:nvGraphicFramePr>
        <p:xfrm>
          <a:off x="535259" y="1307591"/>
          <a:ext cx="11114623" cy="53778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72321">
                  <a:extLst>
                    <a:ext uri="{9D8B030D-6E8A-4147-A177-3AD203B41FA5}">
                      <a16:colId xmlns:a16="http://schemas.microsoft.com/office/drawing/2014/main" val="1393664181"/>
                    </a:ext>
                  </a:extLst>
                </a:gridCol>
                <a:gridCol w="6735337">
                  <a:extLst>
                    <a:ext uri="{9D8B030D-6E8A-4147-A177-3AD203B41FA5}">
                      <a16:colId xmlns:a16="http://schemas.microsoft.com/office/drawing/2014/main" val="3242887955"/>
                    </a:ext>
                  </a:extLst>
                </a:gridCol>
                <a:gridCol w="2806965">
                  <a:extLst>
                    <a:ext uri="{9D8B030D-6E8A-4147-A177-3AD203B41FA5}">
                      <a16:colId xmlns:a16="http://schemas.microsoft.com/office/drawing/2014/main" val="1787767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Folie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Ziel der Phase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Sozialform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036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Zieltransparenz und 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Denkmoment für Lernende (zur Leitfrage) (Lernende machen Notizen)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  <a:endParaRPr lang="de-DE" dirty="0">
                        <a:solidFill>
                          <a:srgbClr val="F8B44F"/>
                        </a:solidFill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Einzelarbeit  (3 min)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241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5-7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Sicherung des Operationsverständnis Subtraktion mittels Darstellungsvernetzung und Aufbau bedeutungsbezogener Denksprache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875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Klärung des Auftrags für Übungsphase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595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9-11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Übungsphase mit Arbeitsblättern auf 2 Niveaus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Einzelarbeit (10 min)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614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Vernetzung von Addition und Subtraktion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 mit Denkmoment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639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13-14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Wissensspeicher: „Das wissen wir jetzt“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613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Quiz zur Vertiefung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Plenum mit Denkphasen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113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Abschluss mit Reflexion des Lernziels 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 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507864"/>
                  </a:ext>
                </a:extLst>
              </a:tr>
            </a:tbl>
          </a:graphicData>
        </a:graphic>
      </p:graphicFrame>
      <p:pic>
        <p:nvPicPr>
          <p:cNvPr id="39" name="Grafik 38">
            <a:extLst>
              <a:ext uri="{FF2B5EF4-FFF2-40B4-BE49-F238E27FC236}">
                <a16:creationId xmlns:a16="http://schemas.microsoft.com/office/drawing/2014/main" id="{4E0DFECF-6BE4-1E71-B114-A41DE8F510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21965" y="3130244"/>
            <a:ext cx="539115" cy="539115"/>
          </a:xfrm>
          <a:prstGeom prst="rect">
            <a:avLst/>
          </a:prstGeom>
        </p:spPr>
      </p:pic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18ED4CC0-9A95-2720-BF7C-904A58611911}"/>
              </a:ext>
            </a:extLst>
          </p:cNvPr>
          <p:cNvGrpSpPr>
            <a:grpSpLocks noChangeAspect="1"/>
          </p:cNvGrpSpPr>
          <p:nvPr/>
        </p:nvGrpSpPr>
        <p:grpSpPr>
          <a:xfrm>
            <a:off x="1616139" y="4527883"/>
            <a:ext cx="198144" cy="252000"/>
            <a:chOff x="1242876" y="4057202"/>
            <a:chExt cx="352968" cy="448907"/>
          </a:xfrm>
          <a:solidFill>
            <a:srgbClr val="F5F5F5"/>
          </a:solidFill>
        </p:grpSpPr>
        <p:sp>
          <p:nvSpPr>
            <p:cNvPr id="43" name="Freihandform: Form 63">
              <a:extLst>
                <a:ext uri="{FF2B5EF4-FFF2-40B4-BE49-F238E27FC236}">
                  <a16:creationId xmlns:a16="http://schemas.microsoft.com/office/drawing/2014/main" id="{738A1202-E52C-59DB-282A-4EBB8817256F}"/>
                </a:ext>
              </a:extLst>
            </p:cNvPr>
            <p:cNvSpPr/>
            <p:nvPr/>
          </p:nvSpPr>
          <p:spPr>
            <a:xfrm>
              <a:off x="1249600" y="4230942"/>
              <a:ext cx="340479" cy="275167"/>
            </a:xfrm>
            <a:custGeom>
              <a:avLst/>
              <a:gdLst>
                <a:gd name="connsiteX0" fmla="*/ 0 w 450828"/>
                <a:gd name="connsiteY0" fmla="*/ 351587 h 353623"/>
                <a:gd name="connsiteX1" fmla="*/ 18329 w 450828"/>
                <a:gd name="connsiteY1" fmla="*/ 211066 h 353623"/>
                <a:gd name="connsiteX2" fmla="*/ 95717 w 450828"/>
                <a:gd name="connsiteY2" fmla="*/ 70546 h 353623"/>
                <a:gd name="connsiteX3" fmla="*/ 203653 w 450828"/>
                <a:gd name="connsiteY3" fmla="*/ 3341 h 353623"/>
                <a:gd name="connsiteX4" fmla="*/ 291223 w 450828"/>
                <a:gd name="connsiteY4" fmla="*/ 19633 h 353623"/>
                <a:gd name="connsiteX5" fmla="*/ 386940 w 450828"/>
                <a:gd name="connsiteY5" fmla="*/ 101094 h 353623"/>
                <a:gd name="connsiteX6" fmla="*/ 441926 w 450828"/>
                <a:gd name="connsiteY6" fmla="*/ 245687 h 353623"/>
                <a:gd name="connsiteX7" fmla="*/ 450072 w 450828"/>
                <a:gd name="connsiteY7" fmla="*/ 353623 h 35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828" h="353623">
                  <a:moveTo>
                    <a:pt x="0" y="351587"/>
                  </a:moveTo>
                  <a:cubicBezTo>
                    <a:pt x="1188" y="304746"/>
                    <a:pt x="2376" y="257906"/>
                    <a:pt x="18329" y="211066"/>
                  </a:cubicBezTo>
                  <a:cubicBezTo>
                    <a:pt x="34282" y="164226"/>
                    <a:pt x="64830" y="105167"/>
                    <a:pt x="95717" y="70546"/>
                  </a:cubicBezTo>
                  <a:cubicBezTo>
                    <a:pt x="126604" y="35925"/>
                    <a:pt x="171069" y="11826"/>
                    <a:pt x="203653" y="3341"/>
                  </a:cubicBezTo>
                  <a:cubicBezTo>
                    <a:pt x="236237" y="-5144"/>
                    <a:pt x="260675" y="3341"/>
                    <a:pt x="291223" y="19633"/>
                  </a:cubicBezTo>
                  <a:cubicBezTo>
                    <a:pt x="321771" y="35925"/>
                    <a:pt x="361823" y="63418"/>
                    <a:pt x="386940" y="101094"/>
                  </a:cubicBezTo>
                  <a:cubicBezTo>
                    <a:pt x="412057" y="138770"/>
                    <a:pt x="431404" y="203599"/>
                    <a:pt x="441926" y="245687"/>
                  </a:cubicBezTo>
                  <a:cubicBezTo>
                    <a:pt x="452448" y="287775"/>
                    <a:pt x="451260" y="320699"/>
                    <a:pt x="450072" y="353623"/>
                  </a:cubicBezTo>
                </a:path>
              </a:pathLst>
            </a:cu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4" name="Gerader Verbinder 65">
              <a:extLst>
                <a:ext uri="{FF2B5EF4-FFF2-40B4-BE49-F238E27FC236}">
                  <a16:creationId xmlns:a16="http://schemas.microsoft.com/office/drawing/2014/main" id="{D7FF1E9B-9F6C-C992-B9EB-D64743BFB5DD}"/>
                </a:ext>
              </a:extLst>
            </p:cNvPr>
            <p:cNvCxnSpPr>
              <a:cxnSpLocks/>
            </p:cNvCxnSpPr>
            <p:nvPr/>
          </p:nvCxnSpPr>
          <p:spPr>
            <a:xfrm>
              <a:off x="1242876" y="4504525"/>
              <a:ext cx="352968" cy="0"/>
            </a:xfrm>
            <a:prstGeom prst="lin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Ellipse 66">
              <a:extLst>
                <a:ext uri="{FF2B5EF4-FFF2-40B4-BE49-F238E27FC236}">
                  <a16:creationId xmlns:a16="http://schemas.microsoft.com/office/drawing/2014/main" id="{A271BB3E-3DD4-0A13-A6D2-BC44818FF48F}"/>
                </a:ext>
              </a:extLst>
            </p:cNvPr>
            <p:cNvSpPr/>
            <p:nvPr/>
          </p:nvSpPr>
          <p:spPr>
            <a:xfrm>
              <a:off x="1310267" y="4057202"/>
              <a:ext cx="217211" cy="224103"/>
            </a:xfrm>
            <a:prstGeom prst="ellips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6" name="Grafik 45" descr="Rennflagge mit einfarbiger Füllung">
            <a:extLst>
              <a:ext uri="{FF2B5EF4-FFF2-40B4-BE49-F238E27FC236}">
                <a16:creationId xmlns:a16="http://schemas.microsoft.com/office/drawing/2014/main" id="{CF99545D-FD8B-4A51-BD91-1370B437DB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70953" y="1818633"/>
            <a:ext cx="488518" cy="488518"/>
          </a:xfrm>
          <a:prstGeom prst="flowChartConnector">
            <a:avLst/>
          </a:prstGeom>
        </p:spPr>
      </p:pic>
      <p:cxnSp>
        <p:nvCxnSpPr>
          <p:cNvPr id="48" name="Gerade Verbindung 47">
            <a:extLst>
              <a:ext uri="{FF2B5EF4-FFF2-40B4-BE49-F238E27FC236}">
                <a16:creationId xmlns:a16="http://schemas.microsoft.com/office/drawing/2014/main" id="{321ECF7C-7DF7-7A6F-AD33-24243A867F8D}"/>
              </a:ext>
            </a:extLst>
          </p:cNvPr>
          <p:cNvCxnSpPr>
            <a:cxnSpLocks/>
          </p:cNvCxnSpPr>
          <p:nvPr/>
        </p:nvCxnSpPr>
        <p:spPr>
          <a:xfrm>
            <a:off x="2078644" y="2633730"/>
            <a:ext cx="0" cy="1738647"/>
          </a:xfrm>
          <a:prstGeom prst="line">
            <a:avLst/>
          </a:prstGeom>
          <a:ln w="38100">
            <a:solidFill>
              <a:srgbClr val="327A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48">
            <a:extLst>
              <a:ext uri="{FF2B5EF4-FFF2-40B4-BE49-F238E27FC236}">
                <a16:creationId xmlns:a16="http://schemas.microsoft.com/office/drawing/2014/main" id="{A3A62DC3-63ED-BE8E-9282-65BA0E4D9531}"/>
              </a:ext>
            </a:extLst>
          </p:cNvPr>
          <p:cNvCxnSpPr>
            <a:cxnSpLocks/>
          </p:cNvCxnSpPr>
          <p:nvPr/>
        </p:nvCxnSpPr>
        <p:spPr>
          <a:xfrm>
            <a:off x="2078644" y="4837596"/>
            <a:ext cx="0" cy="927060"/>
          </a:xfrm>
          <a:prstGeom prst="line">
            <a:avLst/>
          </a:prstGeom>
          <a:ln w="38100">
            <a:solidFill>
              <a:srgbClr val="327A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>
            <a:extLst>
              <a:ext uri="{FF2B5EF4-FFF2-40B4-BE49-F238E27FC236}">
                <a16:creationId xmlns:a16="http://schemas.microsoft.com/office/drawing/2014/main" id="{9388A147-22F0-D92F-FBB5-BDFF8D96A4D1}"/>
              </a:ext>
            </a:extLst>
          </p:cNvPr>
          <p:cNvSpPr txBox="1"/>
          <p:nvPr/>
        </p:nvSpPr>
        <p:spPr>
          <a:xfrm>
            <a:off x="1543264" y="2223171"/>
            <a:ext cx="488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de-DE" sz="2000" b="1" i="0" u="none" strike="noStrike" kern="1200" cap="none" spc="0" normalizeH="0" baseline="0" noProof="0" dirty="0">
              <a:ln>
                <a:noFill/>
              </a:ln>
              <a:solidFill>
                <a:srgbClr val="F8B44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0CB425F0-E05B-6A08-91D4-A26720DE7CF5}"/>
              </a:ext>
            </a:extLst>
          </p:cNvPr>
          <p:cNvSpPr txBox="1"/>
          <p:nvPr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rgbClr val="327A86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825CDD35-99D6-97BC-3BE0-B5EB3EDDAC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49156" y="5122197"/>
            <a:ext cx="539115" cy="53911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8D1FAB6-4681-1C4B-BC4B-3F8EDD3D655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844" y="421723"/>
            <a:ext cx="1090037" cy="545019"/>
          </a:xfrm>
          <a:prstGeom prst="rect">
            <a:avLst/>
          </a:prstGeom>
        </p:spPr>
      </p:pic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29994744-1C00-C3EA-3466-E1C92BDEDEB4}"/>
              </a:ext>
            </a:extLst>
          </p:cNvPr>
          <p:cNvGrpSpPr>
            <a:grpSpLocks noChangeAspect="1"/>
          </p:cNvGrpSpPr>
          <p:nvPr/>
        </p:nvGrpSpPr>
        <p:grpSpPr>
          <a:xfrm>
            <a:off x="1616139" y="5903668"/>
            <a:ext cx="198144" cy="252000"/>
            <a:chOff x="1242876" y="4057202"/>
            <a:chExt cx="352968" cy="448907"/>
          </a:xfrm>
          <a:solidFill>
            <a:srgbClr val="F5F5F5"/>
          </a:solidFill>
        </p:grpSpPr>
        <p:sp>
          <p:nvSpPr>
            <p:cNvPr id="12" name="Freihandform: Form 63">
              <a:extLst>
                <a:ext uri="{FF2B5EF4-FFF2-40B4-BE49-F238E27FC236}">
                  <a16:creationId xmlns:a16="http://schemas.microsoft.com/office/drawing/2014/main" id="{48085F11-ABA1-05B2-6408-6F33181D5D8B}"/>
                </a:ext>
              </a:extLst>
            </p:cNvPr>
            <p:cNvSpPr/>
            <p:nvPr/>
          </p:nvSpPr>
          <p:spPr>
            <a:xfrm>
              <a:off x="1249600" y="4230942"/>
              <a:ext cx="340479" cy="275167"/>
            </a:xfrm>
            <a:custGeom>
              <a:avLst/>
              <a:gdLst>
                <a:gd name="connsiteX0" fmla="*/ 0 w 450828"/>
                <a:gd name="connsiteY0" fmla="*/ 351587 h 353623"/>
                <a:gd name="connsiteX1" fmla="*/ 18329 w 450828"/>
                <a:gd name="connsiteY1" fmla="*/ 211066 h 353623"/>
                <a:gd name="connsiteX2" fmla="*/ 95717 w 450828"/>
                <a:gd name="connsiteY2" fmla="*/ 70546 h 353623"/>
                <a:gd name="connsiteX3" fmla="*/ 203653 w 450828"/>
                <a:gd name="connsiteY3" fmla="*/ 3341 h 353623"/>
                <a:gd name="connsiteX4" fmla="*/ 291223 w 450828"/>
                <a:gd name="connsiteY4" fmla="*/ 19633 h 353623"/>
                <a:gd name="connsiteX5" fmla="*/ 386940 w 450828"/>
                <a:gd name="connsiteY5" fmla="*/ 101094 h 353623"/>
                <a:gd name="connsiteX6" fmla="*/ 441926 w 450828"/>
                <a:gd name="connsiteY6" fmla="*/ 245687 h 353623"/>
                <a:gd name="connsiteX7" fmla="*/ 450072 w 450828"/>
                <a:gd name="connsiteY7" fmla="*/ 353623 h 35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828" h="353623">
                  <a:moveTo>
                    <a:pt x="0" y="351587"/>
                  </a:moveTo>
                  <a:cubicBezTo>
                    <a:pt x="1188" y="304746"/>
                    <a:pt x="2376" y="257906"/>
                    <a:pt x="18329" y="211066"/>
                  </a:cubicBezTo>
                  <a:cubicBezTo>
                    <a:pt x="34282" y="164226"/>
                    <a:pt x="64830" y="105167"/>
                    <a:pt x="95717" y="70546"/>
                  </a:cubicBezTo>
                  <a:cubicBezTo>
                    <a:pt x="126604" y="35925"/>
                    <a:pt x="171069" y="11826"/>
                    <a:pt x="203653" y="3341"/>
                  </a:cubicBezTo>
                  <a:cubicBezTo>
                    <a:pt x="236237" y="-5144"/>
                    <a:pt x="260675" y="3341"/>
                    <a:pt x="291223" y="19633"/>
                  </a:cubicBezTo>
                  <a:cubicBezTo>
                    <a:pt x="321771" y="35925"/>
                    <a:pt x="361823" y="63418"/>
                    <a:pt x="386940" y="101094"/>
                  </a:cubicBezTo>
                  <a:cubicBezTo>
                    <a:pt x="412057" y="138770"/>
                    <a:pt x="431404" y="203599"/>
                    <a:pt x="441926" y="245687"/>
                  </a:cubicBezTo>
                  <a:cubicBezTo>
                    <a:pt x="452448" y="287775"/>
                    <a:pt x="451260" y="320699"/>
                    <a:pt x="450072" y="353623"/>
                  </a:cubicBezTo>
                </a:path>
              </a:pathLst>
            </a:cu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3" name="Gerader Verbinder 65">
              <a:extLst>
                <a:ext uri="{FF2B5EF4-FFF2-40B4-BE49-F238E27FC236}">
                  <a16:creationId xmlns:a16="http://schemas.microsoft.com/office/drawing/2014/main" id="{023F58DA-BA80-C37F-FF93-1333D1E31B49}"/>
                </a:ext>
              </a:extLst>
            </p:cNvPr>
            <p:cNvCxnSpPr>
              <a:cxnSpLocks/>
            </p:cNvCxnSpPr>
            <p:nvPr/>
          </p:nvCxnSpPr>
          <p:spPr>
            <a:xfrm>
              <a:off x="1242876" y="4504525"/>
              <a:ext cx="352968" cy="0"/>
            </a:xfrm>
            <a:prstGeom prst="lin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Ellipse 66">
              <a:extLst>
                <a:ext uri="{FF2B5EF4-FFF2-40B4-BE49-F238E27FC236}">
                  <a16:creationId xmlns:a16="http://schemas.microsoft.com/office/drawing/2014/main" id="{47B2B790-C7A7-D49D-C276-17EF9CB4A186}"/>
                </a:ext>
              </a:extLst>
            </p:cNvPr>
            <p:cNvSpPr/>
            <p:nvPr/>
          </p:nvSpPr>
          <p:spPr>
            <a:xfrm>
              <a:off x="1310267" y="4057202"/>
              <a:ext cx="217211" cy="224103"/>
            </a:xfrm>
            <a:prstGeom prst="ellips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3" name="Gerade Verbindung 47">
            <a:extLst>
              <a:ext uri="{FF2B5EF4-FFF2-40B4-BE49-F238E27FC236}">
                <a16:creationId xmlns:a16="http://schemas.microsoft.com/office/drawing/2014/main" id="{2A42481B-27D7-C1EC-24C7-F767A7531588}"/>
              </a:ext>
            </a:extLst>
          </p:cNvPr>
          <p:cNvCxnSpPr>
            <a:cxnSpLocks/>
          </p:cNvCxnSpPr>
          <p:nvPr/>
        </p:nvCxnSpPr>
        <p:spPr>
          <a:xfrm>
            <a:off x="2081643" y="6233375"/>
            <a:ext cx="0" cy="452031"/>
          </a:xfrm>
          <a:prstGeom prst="line">
            <a:avLst/>
          </a:prstGeom>
          <a:ln w="38100">
            <a:solidFill>
              <a:srgbClr val="327A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55296"/>
      </p:ext>
    </p:extLst>
  </p:cSld>
  <p:clrMapOvr>
    <a:masterClrMapping/>
  </p:clrMapOvr>
  <p:transition spd="slow" advClick="0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E6D48-A977-D5BF-934B-C428751CA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>
            <a:extLst>
              <a:ext uri="{FF2B5EF4-FFF2-40B4-BE49-F238E27FC236}">
                <a16:creationId xmlns:a16="http://schemas.microsoft.com/office/drawing/2014/main" id="{213EA84B-91D0-DAC7-A27A-ACC17D27EAD2}"/>
              </a:ext>
            </a:extLst>
          </p:cNvPr>
          <p:cNvSpPr/>
          <p:nvPr/>
        </p:nvSpPr>
        <p:spPr>
          <a:xfrm>
            <a:off x="0" y="0"/>
            <a:ext cx="6657933" cy="6858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9155A82E-A8E7-4560-7FFF-1F95C59C5B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463"/>
          <a:stretch/>
        </p:blipFill>
        <p:spPr>
          <a:xfrm>
            <a:off x="4374994" y="4315363"/>
            <a:ext cx="1952656" cy="254263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F62E4F1-C14E-CB23-9229-CBD1A209B770}"/>
              </a:ext>
            </a:extLst>
          </p:cNvPr>
          <p:cNvSpPr txBox="1"/>
          <p:nvPr/>
        </p:nvSpPr>
        <p:spPr>
          <a:xfrm>
            <a:off x="7570595" y="1307215"/>
            <a:ext cx="4350323" cy="1123712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Ich kann zu Additions- und Subtraktionsaufgaben passende Situationen finden.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E491A8A-DA4A-96AF-CD4D-8A6DFCC5FC80}"/>
              </a:ext>
            </a:extLst>
          </p:cNvPr>
          <p:cNvSpPr txBox="1"/>
          <p:nvPr/>
        </p:nvSpPr>
        <p:spPr>
          <a:xfrm>
            <a:off x="7490680" y="4988929"/>
            <a:ext cx="4508280" cy="1464231"/>
          </a:xfrm>
          <a:prstGeom prst="roundRect">
            <a:avLst/>
          </a:prstGeom>
          <a:solidFill>
            <a:srgbClr val="F8B44F">
              <a:alpha val="24706"/>
            </a:srgbClr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Arbeitsauftrag:</a:t>
            </a:r>
          </a:p>
          <a:p>
            <a:r>
              <a:rPr lang="de-DE" sz="2000" dirty="0"/>
              <a:t>Erkläre die Aufgabe 15 – 12 = 3, </a:t>
            </a:r>
          </a:p>
          <a:p>
            <a:r>
              <a:rPr lang="de-DE" sz="2000" dirty="0"/>
              <a:t>indem du eine passende Skizze zeichnest. 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49461A1-37C9-97C4-8F9C-52440D07E166}"/>
              </a:ext>
            </a:extLst>
          </p:cNvPr>
          <p:cNvSpPr txBox="1"/>
          <p:nvPr/>
        </p:nvSpPr>
        <p:spPr>
          <a:xfrm>
            <a:off x="7522362" y="405784"/>
            <a:ext cx="3384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Warum passt das ?</a:t>
            </a:r>
          </a:p>
          <a:p>
            <a:endParaRPr lang="de-DE" dirty="0"/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E902745E-0C63-1911-26F7-064FA26B3A4A}"/>
              </a:ext>
            </a:extLst>
          </p:cNvPr>
          <p:cNvGrpSpPr/>
          <p:nvPr/>
        </p:nvGrpSpPr>
        <p:grpSpPr>
          <a:xfrm>
            <a:off x="6853402" y="405918"/>
            <a:ext cx="576000" cy="576000"/>
            <a:chOff x="5565243" y="2908186"/>
            <a:chExt cx="864000" cy="864000"/>
          </a:xfrm>
        </p:grpSpPr>
        <p:pic>
          <p:nvPicPr>
            <p:cNvPr id="37" name="Grafik 36" descr="Fragezeichen mit einfarbiger Füllung">
              <a:extLst>
                <a:ext uri="{FF2B5EF4-FFF2-40B4-BE49-F238E27FC236}">
                  <a16:creationId xmlns:a16="http://schemas.microsoft.com/office/drawing/2014/main" id="{841692F7-9A9A-BB62-355A-6E59D10FD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022BD123-6EFD-DDD2-7DF6-9747E70A29F3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F745DB2F-E36B-71A4-C0EF-20DD3E6D429E}"/>
              </a:ext>
            </a:extLst>
          </p:cNvPr>
          <p:cNvGrpSpPr/>
          <p:nvPr/>
        </p:nvGrpSpPr>
        <p:grpSpPr>
          <a:xfrm>
            <a:off x="6838089" y="1466268"/>
            <a:ext cx="576000" cy="576000"/>
            <a:chOff x="7532914" y="2184281"/>
            <a:chExt cx="864000" cy="864000"/>
          </a:xfrm>
        </p:grpSpPr>
        <p:pic>
          <p:nvPicPr>
            <p:cNvPr id="41" name="Grafik 40" descr="Rennflagge mit einfarbiger Füllung">
              <a:extLst>
                <a:ext uri="{FF2B5EF4-FFF2-40B4-BE49-F238E27FC236}">
                  <a16:creationId xmlns:a16="http://schemas.microsoft.com/office/drawing/2014/main" id="{DD7ADFFD-A39A-D103-6F2A-CCF4BD031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555884" y="2217191"/>
              <a:ext cx="828000" cy="828000"/>
            </a:xfrm>
            <a:prstGeom prst="flowChartConnector">
              <a:avLst/>
            </a:prstGeom>
          </p:spPr>
        </p:pic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77FA9529-88DA-F497-71C2-2B35D157405C}"/>
                </a:ext>
              </a:extLst>
            </p:cNvPr>
            <p:cNvSpPr/>
            <p:nvPr/>
          </p:nvSpPr>
          <p:spPr>
            <a:xfrm>
              <a:off x="7532914" y="2184281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643F0C9-F9A2-EF54-0154-F5E9FAB63047}"/>
              </a:ext>
            </a:extLst>
          </p:cNvPr>
          <p:cNvGrpSpPr/>
          <p:nvPr/>
        </p:nvGrpSpPr>
        <p:grpSpPr>
          <a:xfrm>
            <a:off x="6806087" y="5117256"/>
            <a:ext cx="576000" cy="576000"/>
            <a:chOff x="7743135" y="3909742"/>
            <a:chExt cx="864000" cy="864000"/>
          </a:xfrm>
        </p:grpSpPr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A9C61A86-BF1D-66FA-A513-FF153B3BAE38}"/>
                </a:ext>
              </a:extLst>
            </p:cNvPr>
            <p:cNvGrpSpPr/>
            <p:nvPr/>
          </p:nvGrpSpPr>
          <p:grpSpPr>
            <a:xfrm>
              <a:off x="7998651" y="4117289"/>
              <a:ext cx="352968" cy="448907"/>
              <a:chOff x="6672873" y="3878028"/>
              <a:chExt cx="468000" cy="576901"/>
            </a:xfrm>
          </p:grpSpPr>
          <p:sp>
            <p:nvSpPr>
              <p:cNvPr id="7" name="Freihandform: Form 6">
                <a:extLst>
                  <a:ext uri="{FF2B5EF4-FFF2-40B4-BE49-F238E27FC236}">
                    <a16:creationId xmlns:a16="http://schemas.microsoft.com/office/drawing/2014/main" id="{025AC2CA-1EF6-0DE8-981B-0335BD388F73}"/>
                  </a:ext>
                </a:extLst>
              </p:cNvPr>
              <p:cNvSpPr/>
              <p:nvPr/>
            </p:nvSpPr>
            <p:spPr>
              <a:xfrm>
                <a:off x="6681788" y="4101306"/>
                <a:ext cx="451441" cy="353623"/>
              </a:xfrm>
              <a:custGeom>
                <a:avLst/>
                <a:gdLst>
                  <a:gd name="connsiteX0" fmla="*/ 0 w 450828"/>
                  <a:gd name="connsiteY0" fmla="*/ 351587 h 353623"/>
                  <a:gd name="connsiteX1" fmla="*/ 18329 w 450828"/>
                  <a:gd name="connsiteY1" fmla="*/ 211066 h 353623"/>
                  <a:gd name="connsiteX2" fmla="*/ 95717 w 450828"/>
                  <a:gd name="connsiteY2" fmla="*/ 70546 h 353623"/>
                  <a:gd name="connsiteX3" fmla="*/ 203653 w 450828"/>
                  <a:gd name="connsiteY3" fmla="*/ 3341 h 353623"/>
                  <a:gd name="connsiteX4" fmla="*/ 291223 w 450828"/>
                  <a:gd name="connsiteY4" fmla="*/ 19633 h 353623"/>
                  <a:gd name="connsiteX5" fmla="*/ 386940 w 450828"/>
                  <a:gd name="connsiteY5" fmla="*/ 101094 h 353623"/>
                  <a:gd name="connsiteX6" fmla="*/ 441926 w 450828"/>
                  <a:gd name="connsiteY6" fmla="*/ 245687 h 353623"/>
                  <a:gd name="connsiteX7" fmla="*/ 450072 w 450828"/>
                  <a:gd name="connsiteY7" fmla="*/ 353623 h 35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0828" h="353623">
                    <a:moveTo>
                      <a:pt x="0" y="351587"/>
                    </a:moveTo>
                    <a:cubicBezTo>
                      <a:pt x="1188" y="304746"/>
                      <a:pt x="2376" y="257906"/>
                      <a:pt x="18329" y="211066"/>
                    </a:cubicBezTo>
                    <a:cubicBezTo>
                      <a:pt x="34282" y="164226"/>
                      <a:pt x="64830" y="105167"/>
                      <a:pt x="95717" y="70546"/>
                    </a:cubicBezTo>
                    <a:cubicBezTo>
                      <a:pt x="126604" y="35925"/>
                      <a:pt x="171069" y="11826"/>
                      <a:pt x="203653" y="3341"/>
                    </a:cubicBezTo>
                    <a:cubicBezTo>
                      <a:pt x="236237" y="-5144"/>
                      <a:pt x="260675" y="3341"/>
                      <a:pt x="291223" y="19633"/>
                    </a:cubicBezTo>
                    <a:cubicBezTo>
                      <a:pt x="321771" y="35925"/>
                      <a:pt x="361823" y="63418"/>
                      <a:pt x="386940" y="101094"/>
                    </a:cubicBezTo>
                    <a:cubicBezTo>
                      <a:pt x="412057" y="138770"/>
                      <a:pt x="431404" y="203599"/>
                      <a:pt x="441926" y="245687"/>
                    </a:cubicBezTo>
                    <a:cubicBezTo>
                      <a:pt x="452448" y="287775"/>
                      <a:pt x="451260" y="320699"/>
                      <a:pt x="450072" y="353623"/>
                    </a:cubicBezTo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8" name="Gruppieren 7">
                <a:extLst>
                  <a:ext uri="{FF2B5EF4-FFF2-40B4-BE49-F238E27FC236}">
                    <a16:creationId xmlns:a16="http://schemas.microsoft.com/office/drawing/2014/main" id="{B81451AC-D526-4ADE-B386-2AB55332B8B7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4865"/>
                <a:chOff x="6674461" y="3878028"/>
                <a:chExt cx="468000" cy="574865"/>
              </a:xfrm>
            </p:grpSpPr>
            <p:cxnSp>
              <p:nvCxnSpPr>
                <p:cNvPr id="10" name="Gerader Verbinder 9">
                  <a:extLst>
                    <a:ext uri="{FF2B5EF4-FFF2-40B4-BE49-F238E27FC236}">
                      <a16:creationId xmlns:a16="http://schemas.microsoft.com/office/drawing/2014/main" id="{75027A9A-6A19-78A1-848C-4643792407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74461" y="4452893"/>
                  <a:ext cx="468000" cy="0"/>
                </a:xfrm>
                <a:prstGeom prst="line">
                  <a:avLst/>
                </a:prstGeom>
                <a:ln w="19050">
                  <a:solidFill>
                    <a:srgbClr val="F8B44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Ellipse 11">
                  <a:extLst>
                    <a:ext uri="{FF2B5EF4-FFF2-40B4-BE49-F238E27FC236}">
                      <a16:creationId xmlns:a16="http://schemas.microsoft.com/office/drawing/2014/main" id="{2B49F219-C1D4-B985-4051-45EC2FCEB50D}"/>
                    </a:ext>
                  </a:extLst>
                </p:cNvPr>
                <p:cNvSpPr/>
                <p:nvPr/>
              </p:nvSpPr>
              <p:spPr>
                <a:xfrm>
                  <a:off x="6763815" y="3878028"/>
                  <a:ext cx="288000" cy="288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64EBB6CD-5DFC-CA7D-4702-EBBDD5CD927A}"/>
                </a:ext>
              </a:extLst>
            </p:cNvPr>
            <p:cNvSpPr/>
            <p:nvPr/>
          </p:nvSpPr>
          <p:spPr>
            <a:xfrm>
              <a:off x="7743135" y="3909742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Textfeld 12">
            <a:extLst>
              <a:ext uri="{FF2B5EF4-FFF2-40B4-BE49-F238E27FC236}">
                <a16:creationId xmlns:a16="http://schemas.microsoft.com/office/drawing/2014/main" id="{8BF9E791-E941-5AE0-5104-E6BCA2E73805}"/>
              </a:ext>
            </a:extLst>
          </p:cNvPr>
          <p:cNvSpPr txBox="1"/>
          <p:nvPr/>
        </p:nvSpPr>
        <p:spPr>
          <a:xfrm>
            <a:off x="7570595" y="2346800"/>
            <a:ext cx="4350443" cy="442674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Ich kann erklären, warum sie passen.</a:t>
            </a:r>
          </a:p>
        </p:txBody>
      </p:sp>
      <p:pic>
        <p:nvPicPr>
          <p:cNvPr id="14" name="Grafik 13" descr="Ein Bild, das Clipart, Animierter Cartoon, Darstellung, Animation enthält.&#10;&#10;Automatisch generierte Beschreibung">
            <a:extLst>
              <a:ext uri="{FF2B5EF4-FFF2-40B4-BE49-F238E27FC236}">
                <a16:creationId xmlns:a16="http://schemas.microsoft.com/office/drawing/2014/main" id="{8ABC4D87-414C-6B91-42A9-C0906E1FA02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844" b="100000" l="0" r="100000">
                        <a14:foregroundMark x1="26184" y1="13341" x2="52994" y2="9271"/>
                        <a14:foregroundMark x1="52994" y1="9271" x2="39857" y2="6897"/>
                        <a14:foregroundMark x1="10903" y1="76427" x2="3753" y2="99943"/>
                        <a14:foregroundMark x1="24129" y1="74336" x2="80965" y2="76767"/>
                        <a14:foregroundMark x1="91063" y1="80724" x2="94727" y2="94064"/>
                        <a14:foregroundMark x1="94638" y1="94064" x2="86059" y2="99943"/>
                        <a14:foregroundMark x1="23771" y1="77558" x2="67650" y2="84737"/>
                        <a14:foregroundMark x1="67650" y1="84737" x2="37712" y2="89938"/>
                        <a14:foregroundMark x1="37712" y1="89938" x2="70420" y2="94178"/>
                        <a14:foregroundMark x1="70420" y1="94178" x2="66041" y2="80780"/>
                        <a14:foregroundMark x1="66041" y1="80780" x2="26810" y2="84907"/>
                        <a14:foregroundMark x1="25916" y1="74166" x2="36550" y2="74505"/>
                        <a14:foregroundMark x1="92761" y1="97287" x2="90527" y2="99943"/>
                        <a14:foregroundMark x1="94370" y1="94460" x2="94817" y2="99943"/>
                        <a14:foregroundMark x1="28865" y1="74731" x2="39589" y2="74901"/>
                        <a14:foregroundMark x1="68722" y1="73940" x2="42002" y2="76314"/>
                        <a14:foregroundMark x1="42002" y1="76314" x2="30027" y2="74166"/>
                        <a14:foregroundMark x1="29133" y1="73940" x2="31814" y2="73940"/>
                        <a14:foregroundMark x1="4111" y1="98078" x2="3932" y2="97287"/>
                        <a14:foregroundMark x1="4736" y1="90503" x2="3843" y2="94856"/>
                        <a14:foregroundMark x1="44951" y1="4070" x2="54155" y2="3901"/>
                        <a14:foregroundMark x1="40752" y1="37632" x2="43992" y2="37632"/>
                        <a14:foregroundMark x1="57994" y1="37765" x2="56531" y2="37765"/>
                        <a14:foregroundMark x1="40439" y1="37434" x2="61964" y2="39087"/>
                        <a14:foregroundMark x1="61964" y1="39087" x2="43887" y2="37698"/>
                        <a14:foregroundMark x1="43887" y1="37698" x2="42529" y2="38161"/>
                        <a14:backgroundMark x1="1162" y1="91068" x2="2324" y2="91181"/>
                        <a14:backgroundMark x1="2413" y1="94743" x2="2324" y2="95591"/>
                        <a14:backgroundMark x1="2681" y1="90334" x2="1430" y2="98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524" y="4337602"/>
            <a:ext cx="1594150" cy="252039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675AF9C-C638-7129-F30E-45BA94959805}"/>
              </a:ext>
            </a:extLst>
          </p:cNvPr>
          <p:cNvSpPr txBox="1"/>
          <p:nvPr/>
        </p:nvSpPr>
        <p:spPr>
          <a:xfrm>
            <a:off x="827313" y="6516914"/>
            <a:ext cx="660401" cy="34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bg1"/>
                </a:solidFill>
              </a:rPr>
              <a:t>Tara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9BCB087-B6F5-A2D0-E723-7A234EDA9657}"/>
              </a:ext>
            </a:extLst>
          </p:cNvPr>
          <p:cNvSpPr txBox="1"/>
          <p:nvPr/>
        </p:nvSpPr>
        <p:spPr>
          <a:xfrm>
            <a:off x="5132897" y="6516914"/>
            <a:ext cx="660401" cy="34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bg1"/>
                </a:solidFill>
              </a:rPr>
              <a:t>Tim</a:t>
            </a:r>
          </a:p>
        </p:txBody>
      </p:sp>
      <p:sp>
        <p:nvSpPr>
          <p:cNvPr id="16" name="Sprechblase: oval 15">
            <a:extLst>
              <a:ext uri="{FF2B5EF4-FFF2-40B4-BE49-F238E27FC236}">
                <a16:creationId xmlns:a16="http://schemas.microsoft.com/office/drawing/2014/main" id="{588477A8-E031-144E-B988-44C29817E9E3}"/>
              </a:ext>
            </a:extLst>
          </p:cNvPr>
          <p:cNvSpPr/>
          <p:nvPr/>
        </p:nvSpPr>
        <p:spPr>
          <a:xfrm>
            <a:off x="1257063" y="2903766"/>
            <a:ext cx="3068545" cy="1444347"/>
          </a:xfrm>
          <a:prstGeom prst="wedgeEllipseCallout">
            <a:avLst>
              <a:gd name="adj1" fmla="val -32550"/>
              <a:gd name="adj2" fmla="val 65209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09D330E6-F870-C366-3752-A85F2A79C369}"/>
              </a:ext>
            </a:extLst>
          </p:cNvPr>
          <p:cNvSpPr txBox="1"/>
          <p:nvPr/>
        </p:nvSpPr>
        <p:spPr>
          <a:xfrm>
            <a:off x="1422841" y="3286285"/>
            <a:ext cx="27369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Wie kann ich mir 15-12 in einem Bild vo</a:t>
            </a:r>
            <a:r>
              <a:rPr lang="de-DE" sz="2000" dirty="0">
                <a:ea typeface="Aptos" panose="020B0004020202020204" pitchFamily="34" charset="0"/>
                <a:cs typeface="Times New Roman" panose="02020603050405020304" pitchFamily="18" charset="0"/>
              </a:rPr>
              <a:t>r</a:t>
            </a:r>
            <a:r>
              <a:rPr lang="de-DE" sz="20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stellen?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82544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11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A947057B-4E4F-70E6-3778-39031A6CDB83}"/>
              </a:ext>
            </a:extLst>
          </p:cNvPr>
          <p:cNvGrpSpPr/>
          <p:nvPr/>
        </p:nvGrpSpPr>
        <p:grpSpPr>
          <a:xfrm>
            <a:off x="306999" y="1029004"/>
            <a:ext cx="576000" cy="576000"/>
            <a:chOff x="6329885" y="3670493"/>
            <a:chExt cx="864000" cy="864000"/>
          </a:xfrm>
          <a:solidFill>
            <a:schemeClr val="bg1"/>
          </a:solidFill>
        </p:grpSpPr>
        <p:sp>
          <p:nvSpPr>
            <p:cNvPr id="46" name="Ellipse 55">
              <a:extLst>
                <a:ext uri="{FF2B5EF4-FFF2-40B4-BE49-F238E27FC236}">
                  <a16:creationId xmlns:a16="http://schemas.microsoft.com/office/drawing/2014/main" id="{DABE7E63-BF69-6B43-B77A-7A4A7FD5D9D2}"/>
                </a:ext>
              </a:extLst>
            </p:cNvPr>
            <p:cNvSpPr/>
            <p:nvPr/>
          </p:nvSpPr>
          <p:spPr>
            <a:xfrm>
              <a:off x="6329885" y="3670493"/>
              <a:ext cx="864000" cy="864000"/>
            </a:xfrm>
            <a:prstGeom prst="ellipse">
              <a:avLst/>
            </a:prstGeom>
            <a:grp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57" name="Gruppieren 56">
              <a:extLst>
                <a:ext uri="{FF2B5EF4-FFF2-40B4-BE49-F238E27FC236}">
                  <a16:creationId xmlns:a16="http://schemas.microsoft.com/office/drawing/2014/main" id="{6AE890B8-E98A-CB25-C2BD-76104CDC65F6}"/>
                </a:ext>
              </a:extLst>
            </p:cNvPr>
            <p:cNvGrpSpPr/>
            <p:nvPr/>
          </p:nvGrpSpPr>
          <p:grpSpPr>
            <a:xfrm>
              <a:off x="6447871" y="3797691"/>
              <a:ext cx="628029" cy="552805"/>
              <a:chOff x="6308169" y="3744507"/>
              <a:chExt cx="832704" cy="710422"/>
            </a:xfrm>
            <a:grpFill/>
          </p:grpSpPr>
          <p:grpSp>
            <p:nvGrpSpPr>
              <p:cNvPr id="58" name="Gruppieren 57">
                <a:extLst>
                  <a:ext uri="{FF2B5EF4-FFF2-40B4-BE49-F238E27FC236}">
                    <a16:creationId xmlns:a16="http://schemas.microsoft.com/office/drawing/2014/main" id="{94345EA3-70EB-8799-0CFA-F84CA0D5CD31}"/>
                  </a:ext>
                </a:extLst>
              </p:cNvPr>
              <p:cNvGrpSpPr/>
              <p:nvPr/>
            </p:nvGrpSpPr>
            <p:grpSpPr>
              <a:xfrm>
                <a:off x="6308169" y="3744507"/>
                <a:ext cx="468000" cy="576901"/>
                <a:chOff x="6672873" y="3878028"/>
                <a:chExt cx="468000" cy="576901"/>
              </a:xfrm>
              <a:grpFill/>
            </p:grpSpPr>
            <p:sp>
              <p:nvSpPr>
                <p:cNvPr id="64" name="Freihandform: Form 50">
                  <a:extLst>
                    <a:ext uri="{FF2B5EF4-FFF2-40B4-BE49-F238E27FC236}">
                      <a16:creationId xmlns:a16="http://schemas.microsoft.com/office/drawing/2014/main" id="{CCD484DE-103E-0191-F6BA-58EFEAE3ED21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grpFill/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65" name="Gruppieren 64">
                  <a:extLst>
                    <a:ext uri="{FF2B5EF4-FFF2-40B4-BE49-F238E27FC236}">
                      <a16:creationId xmlns:a16="http://schemas.microsoft.com/office/drawing/2014/main" id="{302CCC40-798F-DDB1-5B25-EC5877BAFCFA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  <a:grpFill/>
              </p:grpSpPr>
              <p:cxnSp>
                <p:nvCxnSpPr>
                  <p:cNvPr id="66" name="Gerader Verbinder 52">
                    <a:extLst>
                      <a:ext uri="{FF2B5EF4-FFF2-40B4-BE49-F238E27FC236}">
                        <a16:creationId xmlns:a16="http://schemas.microsoft.com/office/drawing/2014/main" id="{CF47791D-614C-F55E-07F0-E97EA899AF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grpFill/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7" name="Ellipse 53">
                    <a:extLst>
                      <a:ext uri="{FF2B5EF4-FFF2-40B4-BE49-F238E27FC236}">
                        <a16:creationId xmlns:a16="http://schemas.microsoft.com/office/drawing/2014/main" id="{DF88A8DA-60B5-4D12-ED7D-4BE70507C134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grpFill/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59" name="Gruppieren 58">
                <a:extLst>
                  <a:ext uri="{FF2B5EF4-FFF2-40B4-BE49-F238E27FC236}">
                    <a16:creationId xmlns:a16="http://schemas.microsoft.com/office/drawing/2014/main" id="{0552D346-FDD4-022A-BADC-32405C330C1D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6901"/>
                <a:chOff x="6672873" y="3878028"/>
                <a:chExt cx="468000" cy="576901"/>
              </a:xfrm>
              <a:grpFill/>
            </p:grpSpPr>
            <p:sp>
              <p:nvSpPr>
                <p:cNvPr id="60" name="Freihandform: Form 45">
                  <a:extLst>
                    <a:ext uri="{FF2B5EF4-FFF2-40B4-BE49-F238E27FC236}">
                      <a16:creationId xmlns:a16="http://schemas.microsoft.com/office/drawing/2014/main" id="{A9315FEF-8DEE-4933-2484-07CD4B1AEC3B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grpFill/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61" name="Gruppieren 60">
                  <a:extLst>
                    <a:ext uri="{FF2B5EF4-FFF2-40B4-BE49-F238E27FC236}">
                      <a16:creationId xmlns:a16="http://schemas.microsoft.com/office/drawing/2014/main" id="{671A3B1F-7C8F-3D5F-AFCF-BEFA70F473C3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  <a:grpFill/>
              </p:grpSpPr>
              <p:cxnSp>
                <p:nvCxnSpPr>
                  <p:cNvPr id="62" name="Gerader Verbinder 39">
                    <a:extLst>
                      <a:ext uri="{FF2B5EF4-FFF2-40B4-BE49-F238E27FC236}">
                        <a16:creationId xmlns:a16="http://schemas.microsoft.com/office/drawing/2014/main" id="{08400A92-9435-7439-658C-877FAEEB3B6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grpFill/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3" name="Ellipse 40">
                    <a:extLst>
                      <a:ext uri="{FF2B5EF4-FFF2-40B4-BE49-F238E27FC236}">
                        <a16:creationId xmlns:a16="http://schemas.microsoft.com/office/drawing/2014/main" id="{B7DF1953-816E-D6C3-EDAD-6C71C20CB248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grpFill/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</p:grp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B63FAFCE-EEC0-5C99-2827-7B0E373AEAE9}"/>
              </a:ext>
            </a:extLst>
          </p:cNvPr>
          <p:cNvSpPr txBox="1"/>
          <p:nvPr/>
        </p:nvSpPr>
        <p:spPr>
          <a:xfrm>
            <a:off x="935396" y="151444"/>
            <a:ext cx="8350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Warum passt das? Warum passt das nicht?</a:t>
            </a:r>
            <a:endParaRPr lang="de-DE" sz="3600" b="1" dirty="0"/>
          </a:p>
        </p:txBody>
      </p:sp>
      <p:pic>
        <p:nvPicPr>
          <p:cNvPr id="4" name="Grafik 3" descr="Ein Bild, das Clipart, Animierter Cartoon, Darstellung, Animation enthält.&#10;&#10;Automatisch generierte Beschreibung">
            <a:extLst>
              <a:ext uri="{FF2B5EF4-FFF2-40B4-BE49-F238E27FC236}">
                <a16:creationId xmlns:a16="http://schemas.microsoft.com/office/drawing/2014/main" id="{8FC71AD8-220B-8CB0-AB27-444E7CADAF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844" b="100000" l="0" r="100000">
                        <a14:foregroundMark x1="26184" y1="13341" x2="52994" y2="9271"/>
                        <a14:foregroundMark x1="52994" y1="9271" x2="39857" y2="6897"/>
                        <a14:foregroundMark x1="10903" y1="76427" x2="3753" y2="99943"/>
                        <a14:foregroundMark x1="24129" y1="74336" x2="80965" y2="76767"/>
                        <a14:foregroundMark x1="91063" y1="80724" x2="94727" y2="94064"/>
                        <a14:foregroundMark x1="94638" y1="94064" x2="86059" y2="99943"/>
                        <a14:foregroundMark x1="23771" y1="77558" x2="67650" y2="84737"/>
                        <a14:foregroundMark x1="67650" y1="84737" x2="37712" y2="89938"/>
                        <a14:foregroundMark x1="37712" y1="89938" x2="70420" y2="94178"/>
                        <a14:foregroundMark x1="70420" y1="94178" x2="66041" y2="80780"/>
                        <a14:foregroundMark x1="66041" y1="80780" x2="26810" y2="84907"/>
                        <a14:foregroundMark x1="25916" y1="74166" x2="36550" y2="74505"/>
                        <a14:foregroundMark x1="92761" y1="97287" x2="90527" y2="99943"/>
                        <a14:foregroundMark x1="94370" y1="94460" x2="94817" y2="99943"/>
                        <a14:foregroundMark x1="28865" y1="74731" x2="39589" y2="74901"/>
                        <a14:foregroundMark x1="68722" y1="73940" x2="42002" y2="76314"/>
                        <a14:foregroundMark x1="42002" y1="76314" x2="30027" y2="74166"/>
                        <a14:foregroundMark x1="29133" y1="73940" x2="31814" y2="73940"/>
                        <a14:foregroundMark x1="4111" y1="98078" x2="3932" y2="97287"/>
                        <a14:foregroundMark x1="4736" y1="90503" x2="3843" y2="94856"/>
                        <a14:foregroundMark x1="44951" y1="4070" x2="54155" y2="3901"/>
                        <a14:foregroundMark x1="40752" y1="37632" x2="43992" y2="37632"/>
                        <a14:foregroundMark x1="57994" y1="37765" x2="56531" y2="37765"/>
                        <a14:foregroundMark x1="40439" y1="37434" x2="61964" y2="39087"/>
                        <a14:foregroundMark x1="61964" y1="39087" x2="43887" y2="37698"/>
                        <a14:foregroundMark x1="43887" y1="37698" x2="42529" y2="38161"/>
                        <a14:backgroundMark x1="1162" y1="91068" x2="2324" y2="91181"/>
                        <a14:backgroundMark x1="2413" y1="94743" x2="2324" y2="95591"/>
                        <a14:backgroundMark x1="2681" y1="90334" x2="1430" y2="98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772" y="4347349"/>
            <a:ext cx="1594150" cy="2520398"/>
          </a:xfrm>
          <a:prstGeom prst="rect">
            <a:avLst/>
          </a:prstGeom>
        </p:spPr>
      </p:pic>
      <p:sp>
        <p:nvSpPr>
          <p:cNvPr id="6" name="Ovale Legende 5">
            <a:extLst>
              <a:ext uri="{FF2B5EF4-FFF2-40B4-BE49-F238E27FC236}">
                <a16:creationId xmlns:a16="http://schemas.microsoft.com/office/drawing/2014/main" id="{D6776DA8-63AB-3A57-8D72-3754B3E7CF88}"/>
              </a:ext>
            </a:extLst>
          </p:cNvPr>
          <p:cNvSpPr/>
          <p:nvPr/>
        </p:nvSpPr>
        <p:spPr>
          <a:xfrm>
            <a:off x="924238" y="2835472"/>
            <a:ext cx="3489273" cy="1328986"/>
          </a:xfrm>
          <a:prstGeom prst="wedgeEllipseCallout">
            <a:avLst>
              <a:gd name="adj1" fmla="val -29078"/>
              <a:gd name="adj2" fmla="val 8306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sz="3200">
              <a:solidFill>
                <a:schemeClr val="tx1"/>
              </a:solidFill>
            </a:endParaRPr>
          </a:p>
        </p:txBody>
      </p: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152EBABB-AD13-8632-79E3-D2C167978B5E}"/>
              </a:ext>
            </a:extLst>
          </p:cNvPr>
          <p:cNvGrpSpPr/>
          <p:nvPr/>
        </p:nvGrpSpPr>
        <p:grpSpPr>
          <a:xfrm>
            <a:off x="306999" y="201111"/>
            <a:ext cx="576000" cy="576000"/>
            <a:chOff x="5565243" y="2908186"/>
            <a:chExt cx="864000" cy="864000"/>
          </a:xfrm>
        </p:grpSpPr>
        <p:pic>
          <p:nvPicPr>
            <p:cNvPr id="70" name="Grafik 69" descr="Fragezeichen mit einfarbiger Füllung">
              <a:extLst>
                <a:ext uri="{FF2B5EF4-FFF2-40B4-BE49-F238E27FC236}">
                  <a16:creationId xmlns:a16="http://schemas.microsoft.com/office/drawing/2014/main" id="{DA588533-19CB-26C5-022F-C1035A5CC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FA4B8F5B-DC22-EF19-B512-F6E58CEFFF5E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7" name="Grafik 16" descr="Ein Bild, das Wand, Holzblock, Im Haus enthält.&#10;&#10;Automatisch generierte Beschreibung">
            <a:extLst>
              <a:ext uri="{FF2B5EF4-FFF2-40B4-BE49-F238E27FC236}">
                <a16:creationId xmlns:a16="http://schemas.microsoft.com/office/drawing/2014/main" id="{F5B7C000-EFEB-B07E-3023-9FCBFBE3F5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8180" y="4817432"/>
            <a:ext cx="1841437" cy="1787951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13CCE14F-2D10-C8E1-FFB4-148348B7E41B}"/>
              </a:ext>
            </a:extLst>
          </p:cNvPr>
          <p:cNvSpPr txBox="1"/>
          <p:nvPr/>
        </p:nvSpPr>
        <p:spPr>
          <a:xfrm>
            <a:off x="1272713" y="3089927"/>
            <a:ext cx="294901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/>
              <a:t>Ich lege 15. </a:t>
            </a:r>
            <a:br>
              <a:rPr lang="de-DE" sz="2000" dirty="0"/>
            </a:br>
            <a:r>
              <a:rPr lang="de-DE" sz="2000" dirty="0"/>
              <a:t>Davon nehme ich 12 weg</a:t>
            </a:r>
            <a:r>
              <a:rPr lang="de-DE" sz="2500" dirty="0"/>
              <a:t>. </a:t>
            </a:r>
          </a:p>
        </p:txBody>
      </p:sp>
      <p:pic>
        <p:nvPicPr>
          <p:cNvPr id="21" name="Grafik 20" descr="Ein Bild, das Clipart, Zeichnung, Cartoon, Darstellung enthält.&#10;&#10;Automatisch generierte Beschreibung">
            <a:extLst>
              <a:ext uri="{FF2B5EF4-FFF2-40B4-BE49-F238E27FC236}">
                <a16:creationId xmlns:a16="http://schemas.microsoft.com/office/drawing/2014/main" id="{72346129-BFDE-A215-D624-2544F906410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8502"/>
          <a:stretch/>
        </p:blipFill>
        <p:spPr>
          <a:xfrm>
            <a:off x="9695888" y="4357376"/>
            <a:ext cx="2271426" cy="2505341"/>
          </a:xfrm>
          <a:prstGeom prst="rect">
            <a:avLst/>
          </a:prstGeom>
        </p:spPr>
      </p:pic>
      <p:sp>
        <p:nvSpPr>
          <p:cNvPr id="5" name="Ovale Legende 5">
            <a:extLst>
              <a:ext uri="{FF2B5EF4-FFF2-40B4-BE49-F238E27FC236}">
                <a16:creationId xmlns:a16="http://schemas.microsoft.com/office/drawing/2014/main" id="{B0F55C99-5E9B-C3B4-DEC4-31E8002CE4C2}"/>
              </a:ext>
            </a:extLst>
          </p:cNvPr>
          <p:cNvSpPr/>
          <p:nvPr/>
        </p:nvSpPr>
        <p:spPr>
          <a:xfrm>
            <a:off x="7416800" y="2779668"/>
            <a:ext cx="3179244" cy="1441736"/>
          </a:xfrm>
          <a:prstGeom prst="wedgeEllipseCallout">
            <a:avLst>
              <a:gd name="adj1" fmla="val 36688"/>
              <a:gd name="adj2" fmla="val 7199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sz="2500">
              <a:solidFill>
                <a:schemeClr val="tx1"/>
              </a:solidFill>
            </a:endParaRPr>
          </a:p>
        </p:txBody>
      </p:sp>
      <p:sp>
        <p:nvSpPr>
          <p:cNvPr id="23" name="Abgerundetes Rechteck 6">
            <a:extLst>
              <a:ext uri="{FF2B5EF4-FFF2-40B4-BE49-F238E27FC236}">
                <a16:creationId xmlns:a16="http://schemas.microsoft.com/office/drawing/2014/main" id="{A48DD036-2A92-1679-1FC2-DD2BC6D0E271}"/>
              </a:ext>
            </a:extLst>
          </p:cNvPr>
          <p:cNvSpPr/>
          <p:nvPr/>
        </p:nvSpPr>
        <p:spPr>
          <a:xfrm>
            <a:off x="983486" y="921786"/>
            <a:ext cx="10248406" cy="1512371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38B2D9F6-30FB-F135-BBE6-926D12BA16F6}"/>
              </a:ext>
            </a:extLst>
          </p:cNvPr>
          <p:cNvSpPr txBox="1"/>
          <p:nvPr/>
        </p:nvSpPr>
        <p:spPr>
          <a:xfrm>
            <a:off x="7758580" y="3146593"/>
            <a:ext cx="24956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/>
              <a:t>Ich lege erst 15. </a:t>
            </a:r>
          </a:p>
          <a:p>
            <a:r>
              <a:rPr lang="de-DE" sz="2000" dirty="0"/>
              <a:t>Und dann lege ich 12. </a:t>
            </a:r>
          </a:p>
        </p:txBody>
      </p:sp>
      <p:pic>
        <p:nvPicPr>
          <p:cNvPr id="39" name="Grafik 38" descr="Ein Bild, das Holzblock, Wand, Backstein enthält.&#10;&#10;Automatisch generierte Beschreibung">
            <a:extLst>
              <a:ext uri="{FF2B5EF4-FFF2-40B4-BE49-F238E27FC236}">
                <a16:creationId xmlns:a16="http://schemas.microsoft.com/office/drawing/2014/main" id="{11F1AE21-33AD-CEAE-DAC7-7177C1164F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02384" y="4833851"/>
            <a:ext cx="1783439" cy="1772674"/>
          </a:xfrm>
          <a:prstGeom prst="rect">
            <a:avLst/>
          </a:prstGeom>
        </p:spPr>
      </p:pic>
      <p:sp>
        <p:nvSpPr>
          <p:cNvPr id="42" name="Textfeld 41">
            <a:extLst>
              <a:ext uri="{FF2B5EF4-FFF2-40B4-BE49-F238E27FC236}">
                <a16:creationId xmlns:a16="http://schemas.microsoft.com/office/drawing/2014/main" id="{7203A827-2CC3-0D46-1405-BE20E228BD92}"/>
              </a:ext>
            </a:extLst>
          </p:cNvPr>
          <p:cNvSpPr txBox="1"/>
          <p:nvPr/>
        </p:nvSpPr>
        <p:spPr>
          <a:xfrm>
            <a:off x="1310426" y="1029004"/>
            <a:ext cx="102484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Tara und Tim haben Fotos zur Aufgabe gemacht. Sie sagen, was sie dazu denken.</a:t>
            </a:r>
          </a:p>
          <a:p>
            <a:r>
              <a:rPr lang="de-DE" sz="10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Überlegt und erklärt:  Wer hat zur Aufgabe ein passendes Foto gemacht?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Was meint Tara mit </a:t>
            </a:r>
            <a:r>
              <a:rPr lang="de-DE" sz="2000" i="1" dirty="0"/>
              <a:t>davon</a:t>
            </a:r>
            <a:r>
              <a:rPr lang="de-DE" sz="2000" dirty="0"/>
              <a:t>? </a:t>
            </a:r>
            <a:endParaRPr lang="de-DE" sz="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2B1E01FE-2488-0A40-116B-4FD92AC169C3}"/>
              </a:ext>
            </a:extLst>
          </p:cNvPr>
          <p:cNvSpPr txBox="1"/>
          <p:nvPr/>
        </p:nvSpPr>
        <p:spPr>
          <a:xfrm>
            <a:off x="5138377" y="4085739"/>
            <a:ext cx="1915245" cy="523220"/>
          </a:xfrm>
          <a:prstGeom prst="rect">
            <a:avLst/>
          </a:prstGeom>
          <a:noFill/>
          <a:ln>
            <a:solidFill>
              <a:srgbClr val="D9D9D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15 – 12 = 3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43CDD62-6943-D0E8-FD62-7E631E2314B1}"/>
              </a:ext>
            </a:extLst>
          </p:cNvPr>
          <p:cNvSpPr txBox="1"/>
          <p:nvPr/>
        </p:nvSpPr>
        <p:spPr>
          <a:xfrm>
            <a:off x="823055" y="6521631"/>
            <a:ext cx="660401" cy="34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bg1"/>
                </a:solidFill>
              </a:rPr>
              <a:t>Tara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F3B8D0B-6045-5EBC-4E49-81379D788ADE}"/>
              </a:ext>
            </a:extLst>
          </p:cNvPr>
          <p:cNvSpPr txBox="1"/>
          <p:nvPr/>
        </p:nvSpPr>
        <p:spPr>
          <a:xfrm>
            <a:off x="10699126" y="6511604"/>
            <a:ext cx="660401" cy="341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bg1"/>
                </a:solidFill>
              </a:rPr>
              <a:t>Tim</a:t>
            </a:r>
          </a:p>
        </p:txBody>
      </p:sp>
    </p:spTree>
    <p:extLst>
      <p:ext uri="{BB962C8B-B14F-4D97-AF65-F5344CB8AC3E}">
        <p14:creationId xmlns:p14="http://schemas.microsoft.com/office/powerpoint/2010/main" val="80578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EB771-BEA3-ACA3-105B-F054791B3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>
            <a:extLst>
              <a:ext uri="{FF2B5EF4-FFF2-40B4-BE49-F238E27FC236}">
                <a16:creationId xmlns:a16="http://schemas.microsoft.com/office/drawing/2014/main" id="{EBC88344-92E4-165C-7B19-440890D26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0000" y="4158831"/>
            <a:ext cx="5225280" cy="618039"/>
          </a:xfrm>
          <a:prstGeom prst="rect">
            <a:avLst/>
          </a:prstGeom>
        </p:spPr>
      </p:pic>
      <p:pic>
        <p:nvPicPr>
          <p:cNvPr id="57" name="Grafik 56" descr="Ein Bild, das Frühling, Schraubenfeder, Natur, Metallwaren enthält.&#10;&#10;Automatisch generierte Beschreibung">
            <a:extLst>
              <a:ext uri="{FF2B5EF4-FFF2-40B4-BE49-F238E27FC236}">
                <a16:creationId xmlns:a16="http://schemas.microsoft.com/office/drawing/2014/main" id="{479F4D2E-831D-8167-5711-5EECBD444F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93" r="18879"/>
          <a:stretch/>
        </p:blipFill>
        <p:spPr>
          <a:xfrm rot="16200000">
            <a:off x="5816783" y="1861504"/>
            <a:ext cx="614947" cy="5237067"/>
          </a:xfrm>
          <a:prstGeom prst="rect">
            <a:avLst/>
          </a:prstGeom>
        </p:spPr>
      </p:pic>
      <p:sp>
        <p:nvSpPr>
          <p:cNvPr id="59" name="Textfeld 58">
            <a:extLst>
              <a:ext uri="{FF2B5EF4-FFF2-40B4-BE49-F238E27FC236}">
                <a16:creationId xmlns:a16="http://schemas.microsoft.com/office/drawing/2014/main" id="{491914F6-EE69-2F0E-31F0-30DDB42B7813}"/>
              </a:ext>
            </a:extLst>
          </p:cNvPr>
          <p:cNvSpPr txBox="1"/>
          <p:nvPr/>
        </p:nvSpPr>
        <p:spPr>
          <a:xfrm>
            <a:off x="3505723" y="4158831"/>
            <a:ext cx="5237067" cy="6180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35" name="Grafik 34" descr="Ein Bild, das Zeichnung, Entwurf, Clipart, Darstellung enthält.&#10;&#10;Automatisch generierte Beschreibung">
            <a:extLst>
              <a:ext uri="{FF2B5EF4-FFF2-40B4-BE49-F238E27FC236}">
                <a16:creationId xmlns:a16="http://schemas.microsoft.com/office/drawing/2014/main" id="{7F85E1BD-5B19-CC21-649B-8607AE55E9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23"/>
          <a:stretch/>
        </p:blipFill>
        <p:spPr>
          <a:xfrm>
            <a:off x="7859484" y="792239"/>
            <a:ext cx="3809352" cy="3189115"/>
          </a:xfrm>
          <a:prstGeom prst="rect">
            <a:avLst/>
          </a:prstGeom>
        </p:spPr>
      </p:pic>
      <p:pic>
        <p:nvPicPr>
          <p:cNvPr id="33" name="Grafik 32" descr="Ein Bild, das Entwurf, Clipart, Lineart, Darstellung enthält.&#10;&#10;Automatisch generierte Beschreibung">
            <a:extLst>
              <a:ext uri="{FF2B5EF4-FFF2-40B4-BE49-F238E27FC236}">
                <a16:creationId xmlns:a16="http://schemas.microsoft.com/office/drawing/2014/main" id="{01DAFBC6-57C7-BE39-AD7E-02FE13C3E85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053"/>
          <a:stretch/>
        </p:blipFill>
        <p:spPr>
          <a:xfrm>
            <a:off x="7931733" y="801373"/>
            <a:ext cx="3684176" cy="3150536"/>
          </a:xfrm>
          <a:prstGeom prst="rect">
            <a:avLst/>
          </a:prstGeom>
        </p:spPr>
      </p:pic>
      <p:sp>
        <p:nvSpPr>
          <p:cNvPr id="58" name="Textfeld 57">
            <a:extLst>
              <a:ext uri="{FF2B5EF4-FFF2-40B4-BE49-F238E27FC236}">
                <a16:creationId xmlns:a16="http://schemas.microsoft.com/office/drawing/2014/main" id="{F9F934F5-73C5-8413-D223-BAFD9A57D01E}"/>
              </a:ext>
            </a:extLst>
          </p:cNvPr>
          <p:cNvSpPr txBox="1"/>
          <p:nvPr/>
        </p:nvSpPr>
        <p:spPr>
          <a:xfrm>
            <a:off x="7868961" y="1000936"/>
            <a:ext cx="3679326" cy="29543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32" name="Grafik 31" descr="Ein Bild, das Design, Küchenutensilien enthält.&#10;&#10;Automatisch generierte Beschreibung">
            <a:extLst>
              <a:ext uri="{FF2B5EF4-FFF2-40B4-BE49-F238E27FC236}">
                <a16:creationId xmlns:a16="http://schemas.microsoft.com/office/drawing/2014/main" id="{D38EBCB4-E909-869C-F5FA-4FB47B53D6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8363" y="2108579"/>
            <a:ext cx="3101433" cy="1901313"/>
          </a:xfrm>
          <a:prstGeom prst="rect">
            <a:avLst/>
          </a:prstGeom>
        </p:spPr>
      </p:pic>
      <p:pic>
        <p:nvPicPr>
          <p:cNvPr id="56" name="Grafik 55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4A1995F7-216C-B983-97DD-1396621F4C6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858"/>
          <a:stretch/>
        </p:blipFill>
        <p:spPr>
          <a:xfrm>
            <a:off x="878860" y="1461867"/>
            <a:ext cx="3145569" cy="2490042"/>
          </a:xfrm>
          <a:prstGeom prst="rect">
            <a:avLst/>
          </a:prstGeom>
        </p:spPr>
      </p:pic>
      <p:sp>
        <p:nvSpPr>
          <p:cNvPr id="60" name="Textfeld 59">
            <a:extLst>
              <a:ext uri="{FF2B5EF4-FFF2-40B4-BE49-F238E27FC236}">
                <a16:creationId xmlns:a16="http://schemas.microsoft.com/office/drawing/2014/main" id="{BEB0605A-A8B7-6F99-5684-238E52FD791F}"/>
              </a:ext>
            </a:extLst>
          </p:cNvPr>
          <p:cNvSpPr txBox="1"/>
          <p:nvPr/>
        </p:nvSpPr>
        <p:spPr>
          <a:xfrm>
            <a:off x="570174" y="1000936"/>
            <a:ext cx="3762343" cy="29543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3DFCB212-57BE-4B7E-145D-2A8C9AD99C7B}"/>
              </a:ext>
            </a:extLst>
          </p:cNvPr>
          <p:cNvSpPr txBox="1"/>
          <p:nvPr/>
        </p:nvSpPr>
        <p:spPr>
          <a:xfrm>
            <a:off x="924849" y="140782"/>
            <a:ext cx="48520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Warum passt das nicht? </a:t>
            </a:r>
            <a:endParaRPr lang="de-DE" sz="3600" b="1" dirty="0"/>
          </a:p>
        </p:txBody>
      </p:sp>
      <p:grpSp>
        <p:nvGrpSpPr>
          <p:cNvPr id="93" name="Gruppieren 92">
            <a:extLst>
              <a:ext uri="{FF2B5EF4-FFF2-40B4-BE49-F238E27FC236}">
                <a16:creationId xmlns:a16="http://schemas.microsoft.com/office/drawing/2014/main" id="{8A6B1A94-3160-278F-6088-9DBAD047F6FA}"/>
              </a:ext>
            </a:extLst>
          </p:cNvPr>
          <p:cNvGrpSpPr/>
          <p:nvPr/>
        </p:nvGrpSpPr>
        <p:grpSpPr>
          <a:xfrm>
            <a:off x="296452" y="190449"/>
            <a:ext cx="576000" cy="576000"/>
            <a:chOff x="5565243" y="2908186"/>
            <a:chExt cx="864000" cy="864000"/>
          </a:xfrm>
        </p:grpSpPr>
        <p:pic>
          <p:nvPicPr>
            <p:cNvPr id="94" name="Grafik 93" descr="Fragezeichen mit einfarbiger Füllung">
              <a:extLst>
                <a:ext uri="{FF2B5EF4-FFF2-40B4-BE49-F238E27FC236}">
                  <a16:creationId xmlns:a16="http://schemas.microsoft.com/office/drawing/2014/main" id="{9DD0022F-5DD7-A6C0-8AD5-6C2867E917A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95" name="Ellipse 94">
              <a:extLst>
                <a:ext uri="{FF2B5EF4-FFF2-40B4-BE49-F238E27FC236}">
                  <a16:creationId xmlns:a16="http://schemas.microsoft.com/office/drawing/2014/main" id="{F14D29DA-772F-96E2-89F8-7485C74278CF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5" name="Abgerundetes Rechteck 6">
            <a:extLst>
              <a:ext uri="{FF2B5EF4-FFF2-40B4-BE49-F238E27FC236}">
                <a16:creationId xmlns:a16="http://schemas.microsoft.com/office/drawing/2014/main" id="{77A5CFEC-3193-0644-E839-9C766865A5BE}"/>
              </a:ext>
            </a:extLst>
          </p:cNvPr>
          <p:cNvSpPr/>
          <p:nvPr/>
        </p:nvSpPr>
        <p:spPr>
          <a:xfrm>
            <a:off x="972939" y="5047005"/>
            <a:ext cx="10248406" cy="1670213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BF9AF983-198B-33B6-9B3A-6BE51E54BCCC}"/>
              </a:ext>
            </a:extLst>
          </p:cNvPr>
          <p:cNvSpPr txBox="1"/>
          <p:nvPr/>
        </p:nvSpPr>
        <p:spPr>
          <a:xfrm>
            <a:off x="1134483" y="5075543"/>
            <a:ext cx="1024840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Das sind alles Bilder, die </a:t>
            </a:r>
            <a:r>
              <a:rPr lang="de-DE" b="1" dirty="0"/>
              <a:t>nicht</a:t>
            </a:r>
            <a:r>
              <a:rPr lang="de-DE" dirty="0"/>
              <a:t> zur Aufgabe 15 – 12 passen. </a:t>
            </a:r>
          </a:p>
          <a:p>
            <a:r>
              <a:rPr lang="de-DE" dirty="0"/>
              <a:t>Überlegt und besprecht: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/>
              <a:t>Warum passen die Bilder nicht?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dirty="0"/>
              <a:t>Wie müssen die Bilder verändert werden, damit sie passen?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de-DE" sz="800" dirty="0"/>
          </a:p>
          <a:p>
            <a:r>
              <a:rPr lang="de-DE" dirty="0"/>
              <a:t>Überprüft eure eigenen Skizzen. Erklärt eurem Partner die Skizze und nutzt dabei das Wort „davon“.</a:t>
            </a:r>
            <a:endParaRPr lang="de-DE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4F3819B7-35BC-1028-D402-8C14E04A9697}"/>
              </a:ext>
            </a:extLst>
          </p:cNvPr>
          <p:cNvGrpSpPr/>
          <p:nvPr/>
        </p:nvGrpSpPr>
        <p:grpSpPr>
          <a:xfrm>
            <a:off x="296452" y="5154223"/>
            <a:ext cx="576000" cy="576000"/>
            <a:chOff x="6329885" y="3670493"/>
            <a:chExt cx="864000" cy="864000"/>
          </a:xfrm>
          <a:solidFill>
            <a:schemeClr val="bg1"/>
          </a:solidFill>
        </p:grpSpPr>
        <p:sp>
          <p:nvSpPr>
            <p:cNvPr id="43" name="Ellipse 55">
              <a:extLst>
                <a:ext uri="{FF2B5EF4-FFF2-40B4-BE49-F238E27FC236}">
                  <a16:creationId xmlns:a16="http://schemas.microsoft.com/office/drawing/2014/main" id="{C76CCD88-38B9-654B-A6B9-BE519C7DBB25}"/>
                </a:ext>
              </a:extLst>
            </p:cNvPr>
            <p:cNvSpPr/>
            <p:nvPr/>
          </p:nvSpPr>
          <p:spPr>
            <a:xfrm>
              <a:off x="6329885" y="3670493"/>
              <a:ext cx="864000" cy="864000"/>
            </a:xfrm>
            <a:prstGeom prst="ellipse">
              <a:avLst/>
            </a:prstGeom>
            <a:grp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44" name="Gruppieren 43">
              <a:extLst>
                <a:ext uri="{FF2B5EF4-FFF2-40B4-BE49-F238E27FC236}">
                  <a16:creationId xmlns:a16="http://schemas.microsoft.com/office/drawing/2014/main" id="{F698EE36-BFAC-62FD-3402-06D485B0E12A}"/>
                </a:ext>
              </a:extLst>
            </p:cNvPr>
            <p:cNvGrpSpPr/>
            <p:nvPr/>
          </p:nvGrpSpPr>
          <p:grpSpPr>
            <a:xfrm>
              <a:off x="6447871" y="3797691"/>
              <a:ext cx="628029" cy="552805"/>
              <a:chOff x="6308169" y="3744507"/>
              <a:chExt cx="832704" cy="710422"/>
            </a:xfrm>
            <a:grpFill/>
          </p:grpSpPr>
          <p:grpSp>
            <p:nvGrpSpPr>
              <p:cNvPr id="45" name="Gruppieren 44">
                <a:extLst>
                  <a:ext uri="{FF2B5EF4-FFF2-40B4-BE49-F238E27FC236}">
                    <a16:creationId xmlns:a16="http://schemas.microsoft.com/office/drawing/2014/main" id="{089846DE-D6F8-6E33-D5D0-D47AF7C4A23C}"/>
                  </a:ext>
                </a:extLst>
              </p:cNvPr>
              <p:cNvGrpSpPr/>
              <p:nvPr/>
            </p:nvGrpSpPr>
            <p:grpSpPr>
              <a:xfrm>
                <a:off x="6308169" y="3744507"/>
                <a:ext cx="468000" cy="576901"/>
                <a:chOff x="6672873" y="3878028"/>
                <a:chExt cx="468000" cy="576901"/>
              </a:xfrm>
              <a:grpFill/>
            </p:grpSpPr>
            <p:sp>
              <p:nvSpPr>
                <p:cNvPr id="51" name="Freihandform: Form 50">
                  <a:extLst>
                    <a:ext uri="{FF2B5EF4-FFF2-40B4-BE49-F238E27FC236}">
                      <a16:creationId xmlns:a16="http://schemas.microsoft.com/office/drawing/2014/main" id="{DF611880-2BD9-67A7-5928-BE46471D299B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grpFill/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52" name="Gruppieren 51">
                  <a:extLst>
                    <a:ext uri="{FF2B5EF4-FFF2-40B4-BE49-F238E27FC236}">
                      <a16:creationId xmlns:a16="http://schemas.microsoft.com/office/drawing/2014/main" id="{F76A42EA-5095-83C0-88A2-1DE110378162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  <a:grpFill/>
              </p:grpSpPr>
              <p:cxnSp>
                <p:nvCxnSpPr>
                  <p:cNvPr id="53" name="Gerader Verbinder 52">
                    <a:extLst>
                      <a:ext uri="{FF2B5EF4-FFF2-40B4-BE49-F238E27FC236}">
                        <a16:creationId xmlns:a16="http://schemas.microsoft.com/office/drawing/2014/main" id="{BC3AF366-9C94-FAFC-9418-710CBD3A364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grpFill/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4" name="Ellipse 53">
                    <a:extLst>
                      <a:ext uri="{FF2B5EF4-FFF2-40B4-BE49-F238E27FC236}">
                        <a16:creationId xmlns:a16="http://schemas.microsoft.com/office/drawing/2014/main" id="{AFA11317-D9BB-F87C-B65E-49852494A8F8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grpFill/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46" name="Gruppieren 45">
                <a:extLst>
                  <a:ext uri="{FF2B5EF4-FFF2-40B4-BE49-F238E27FC236}">
                    <a16:creationId xmlns:a16="http://schemas.microsoft.com/office/drawing/2014/main" id="{ADBE0193-D40E-1BBD-BAF3-5F370F9FA3CE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6901"/>
                <a:chOff x="6672873" y="3878028"/>
                <a:chExt cx="468000" cy="576901"/>
              </a:xfrm>
              <a:grpFill/>
            </p:grpSpPr>
            <p:sp>
              <p:nvSpPr>
                <p:cNvPr id="47" name="Freihandform: Form 45">
                  <a:extLst>
                    <a:ext uri="{FF2B5EF4-FFF2-40B4-BE49-F238E27FC236}">
                      <a16:creationId xmlns:a16="http://schemas.microsoft.com/office/drawing/2014/main" id="{AB800986-1FAB-E1E3-007A-DC9EE90BA28F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grpFill/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48" name="Gruppieren 47">
                  <a:extLst>
                    <a:ext uri="{FF2B5EF4-FFF2-40B4-BE49-F238E27FC236}">
                      <a16:creationId xmlns:a16="http://schemas.microsoft.com/office/drawing/2014/main" id="{EA2EC2DE-CF6F-8224-E323-C5C46CFB4808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  <a:grpFill/>
              </p:grpSpPr>
              <p:cxnSp>
                <p:nvCxnSpPr>
                  <p:cNvPr id="49" name="Gerader Verbinder 39">
                    <a:extLst>
                      <a:ext uri="{FF2B5EF4-FFF2-40B4-BE49-F238E27FC236}">
                        <a16:creationId xmlns:a16="http://schemas.microsoft.com/office/drawing/2014/main" id="{2EFD86E6-CC05-5026-C784-1C9A13C5F6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grpFill/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0" name="Ellipse 40">
                    <a:extLst>
                      <a:ext uri="{FF2B5EF4-FFF2-40B4-BE49-F238E27FC236}">
                        <a16:creationId xmlns:a16="http://schemas.microsoft.com/office/drawing/2014/main" id="{A2691BD3-9D53-58E9-11A8-0C0379478280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grpFill/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</p:grp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940A3FAC-9050-12F6-44FF-0D7754D40441}"/>
              </a:ext>
            </a:extLst>
          </p:cNvPr>
          <p:cNvSpPr txBox="1"/>
          <p:nvPr/>
        </p:nvSpPr>
        <p:spPr>
          <a:xfrm>
            <a:off x="4909025" y="2949597"/>
            <a:ext cx="2373951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800" b="1" dirty="0"/>
              <a:t>15 – 12 = 3</a:t>
            </a:r>
          </a:p>
        </p:txBody>
      </p:sp>
      <p:sp>
        <p:nvSpPr>
          <p:cNvPr id="22" name="B Lösung einblenden">
            <a:extLst>
              <a:ext uri="{FF2B5EF4-FFF2-40B4-BE49-F238E27FC236}">
                <a16:creationId xmlns:a16="http://schemas.microsoft.com/office/drawing/2014/main" id="{42D1DD32-3355-E95E-AD31-B81F36DCF9EA}"/>
              </a:ext>
            </a:extLst>
          </p:cNvPr>
          <p:cNvSpPr/>
          <p:nvPr/>
        </p:nvSpPr>
        <p:spPr>
          <a:xfrm>
            <a:off x="7931733" y="1027536"/>
            <a:ext cx="993326" cy="434331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>
                <a:solidFill>
                  <a:schemeClr val="tx1"/>
                </a:solidFill>
              </a:rPr>
              <a:t>Lösung einblenden</a:t>
            </a:r>
          </a:p>
        </p:txBody>
      </p:sp>
      <p:sp>
        <p:nvSpPr>
          <p:cNvPr id="3" name="D Lösung einblenden">
            <a:extLst>
              <a:ext uri="{FF2B5EF4-FFF2-40B4-BE49-F238E27FC236}">
                <a16:creationId xmlns:a16="http://schemas.microsoft.com/office/drawing/2014/main" id="{C123B37E-8016-56F8-F1DA-8F30C77E1848}"/>
              </a:ext>
            </a:extLst>
          </p:cNvPr>
          <p:cNvSpPr/>
          <p:nvPr/>
        </p:nvSpPr>
        <p:spPr>
          <a:xfrm>
            <a:off x="637820" y="1024185"/>
            <a:ext cx="993326" cy="434331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>
                <a:solidFill>
                  <a:schemeClr val="tx1"/>
                </a:solidFill>
              </a:rPr>
              <a:t>Lösung einblenden</a:t>
            </a:r>
          </a:p>
        </p:txBody>
      </p:sp>
      <p:sp>
        <p:nvSpPr>
          <p:cNvPr id="4" name="k Lösung einblenden">
            <a:extLst>
              <a:ext uri="{FF2B5EF4-FFF2-40B4-BE49-F238E27FC236}">
                <a16:creationId xmlns:a16="http://schemas.microsoft.com/office/drawing/2014/main" id="{DB408554-75AE-DB9B-6D5F-63B00B2DF8F8}"/>
              </a:ext>
            </a:extLst>
          </p:cNvPr>
          <p:cNvSpPr/>
          <p:nvPr/>
        </p:nvSpPr>
        <p:spPr>
          <a:xfrm>
            <a:off x="8822635" y="4172563"/>
            <a:ext cx="993326" cy="434331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b="1" dirty="0">
                <a:solidFill>
                  <a:schemeClr val="tx1"/>
                </a:solidFill>
              </a:rPr>
              <a:t>Lösung einblenden</a:t>
            </a:r>
          </a:p>
        </p:txBody>
      </p:sp>
    </p:spTree>
    <p:extLst>
      <p:ext uri="{BB962C8B-B14F-4D97-AF65-F5344CB8AC3E}">
        <p14:creationId xmlns:p14="http://schemas.microsoft.com/office/powerpoint/2010/main" val="28757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5" grpId="0" animBg="1"/>
      <p:bldP spid="34" grpId="0"/>
      <p:bldP spid="22" grpId="0" animBg="1"/>
      <p:bldP spid="22" grpId="1" animBg="1"/>
      <p:bldP spid="3" grpId="0" animBg="1"/>
      <p:bldP spid="3" grpId="1" animBg="1"/>
      <p:bldP spid="4" grpId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20363-FB5E-F5DE-BF71-CF92B55A8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7546CB37-BD11-2373-7256-53913763FA2C}"/>
              </a:ext>
            </a:extLst>
          </p:cNvPr>
          <p:cNvGrpSpPr/>
          <p:nvPr/>
        </p:nvGrpSpPr>
        <p:grpSpPr>
          <a:xfrm>
            <a:off x="507932" y="1626710"/>
            <a:ext cx="3245846" cy="1272138"/>
            <a:chOff x="507932" y="1626710"/>
            <a:chExt cx="3245846" cy="1272138"/>
          </a:xfrm>
        </p:grpSpPr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028C11D7-3D96-AD8A-A23B-4B780385A6E2}"/>
                </a:ext>
              </a:extLst>
            </p:cNvPr>
            <p:cNvSpPr txBox="1"/>
            <p:nvPr/>
          </p:nvSpPr>
          <p:spPr>
            <a:xfrm>
              <a:off x="507932" y="1626710"/>
              <a:ext cx="3245846" cy="369332"/>
            </a:xfrm>
            <a:prstGeom prst="rect">
              <a:avLst/>
            </a:prstGeom>
            <a:solidFill>
              <a:srgbClr val="327A86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solidFill>
                    <a:schemeClr val="bg1"/>
                  </a:solidFill>
                </a:rPr>
                <a:t>Bild</a:t>
              </a:r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0FF6923C-72D8-5A6D-3AE9-728180FC803C}"/>
                </a:ext>
              </a:extLst>
            </p:cNvPr>
            <p:cNvGrpSpPr/>
            <p:nvPr/>
          </p:nvGrpSpPr>
          <p:grpSpPr>
            <a:xfrm>
              <a:off x="508576" y="2170525"/>
              <a:ext cx="2830453" cy="728323"/>
              <a:chOff x="508576" y="2170525"/>
              <a:chExt cx="2830453" cy="728323"/>
            </a:xfrm>
          </p:grpSpPr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EDF1E87C-3204-7EE7-CEC4-A3BD99724433}"/>
                  </a:ext>
                </a:extLst>
              </p:cNvPr>
              <p:cNvSpPr/>
              <p:nvPr/>
            </p:nvSpPr>
            <p:spPr>
              <a:xfrm>
                <a:off x="2198511" y="2178848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0F25FE51-CD43-B4A0-A126-54C1930F820B}"/>
                  </a:ext>
                </a:extLst>
              </p:cNvPr>
              <p:cNvSpPr/>
              <p:nvPr/>
            </p:nvSpPr>
            <p:spPr>
              <a:xfrm>
                <a:off x="1360579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E62749C3-1E9A-A465-D35F-23331EA5DB91}"/>
                  </a:ext>
                </a:extLst>
              </p:cNvPr>
              <p:cNvSpPr/>
              <p:nvPr/>
            </p:nvSpPr>
            <p:spPr>
              <a:xfrm>
                <a:off x="508576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Flussdiagramm: Verbinder 18">
                <a:extLst>
                  <a:ext uri="{FF2B5EF4-FFF2-40B4-BE49-F238E27FC236}">
                    <a16:creationId xmlns:a16="http://schemas.microsoft.com/office/drawing/2014/main" id="{8E4A1223-3466-D3A7-31C6-E85277EAC50B}"/>
                  </a:ext>
                </a:extLst>
              </p:cNvPr>
              <p:cNvSpPr/>
              <p:nvPr/>
            </p:nvSpPr>
            <p:spPr>
              <a:xfrm>
                <a:off x="3033778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Flussdiagramm: Verbinder 19">
                <a:extLst>
                  <a:ext uri="{FF2B5EF4-FFF2-40B4-BE49-F238E27FC236}">
                    <a16:creationId xmlns:a16="http://schemas.microsoft.com/office/drawing/2014/main" id="{342A4CD9-781E-5112-3BC3-AA6A35083640}"/>
                  </a:ext>
                </a:extLst>
              </p:cNvPr>
              <p:cNvSpPr/>
              <p:nvPr/>
            </p:nvSpPr>
            <p:spPr>
              <a:xfrm>
                <a:off x="3267029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6" name="Textfeld 5">
            <a:extLst>
              <a:ext uri="{FF2B5EF4-FFF2-40B4-BE49-F238E27FC236}">
                <a16:creationId xmlns:a16="http://schemas.microsoft.com/office/drawing/2014/main" id="{55A08AF8-647E-45B6-6993-4E2A57B041C8}"/>
              </a:ext>
            </a:extLst>
          </p:cNvPr>
          <p:cNvSpPr txBox="1"/>
          <p:nvPr/>
        </p:nvSpPr>
        <p:spPr>
          <a:xfrm>
            <a:off x="4074551" y="2338905"/>
            <a:ext cx="1856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302 – 201 = 101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617DEB0-9109-9FA4-137D-B2AD41D01E04}"/>
              </a:ext>
            </a:extLst>
          </p:cNvPr>
          <p:cNvSpPr txBox="1"/>
          <p:nvPr/>
        </p:nvSpPr>
        <p:spPr>
          <a:xfrm>
            <a:off x="3902289" y="1626710"/>
            <a:ext cx="2424769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Aufgabe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2CB88DD-A1FA-DBE8-73C0-DD4EDD6DF216}"/>
              </a:ext>
            </a:extLst>
          </p:cNvPr>
          <p:cNvSpPr txBox="1"/>
          <p:nvPr/>
        </p:nvSpPr>
        <p:spPr>
          <a:xfrm>
            <a:off x="507933" y="1109609"/>
            <a:ext cx="10845868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b="1" dirty="0">
                <a:solidFill>
                  <a:schemeClr val="bg1"/>
                </a:solidFill>
              </a:rPr>
              <a:t>Beschreibung     </a:t>
            </a:r>
          </a:p>
        </p:txBody>
      </p:sp>
      <p:sp>
        <p:nvSpPr>
          <p:cNvPr id="8" name="Sprechblase: rechteckig mit abgerundeten Ecken 7">
            <a:extLst>
              <a:ext uri="{FF2B5EF4-FFF2-40B4-BE49-F238E27FC236}">
                <a16:creationId xmlns:a16="http://schemas.microsoft.com/office/drawing/2014/main" id="{28B13582-07B7-3407-A3E1-4B88895CB56F}"/>
              </a:ext>
            </a:extLst>
          </p:cNvPr>
          <p:cNvSpPr/>
          <p:nvPr/>
        </p:nvSpPr>
        <p:spPr>
          <a:xfrm>
            <a:off x="9636767" y="1623412"/>
            <a:ext cx="1717034" cy="1676039"/>
          </a:xfrm>
          <a:prstGeom prst="wedgeRoundRectCallout">
            <a:avLst>
              <a:gd name="adj1" fmla="val -71309"/>
              <a:gd name="adj2" fmla="val 28975"/>
              <a:gd name="adj3" fmla="val 16667"/>
            </a:avLst>
          </a:prstGeom>
          <a:solidFill>
            <a:schemeClr val="bg1"/>
          </a:solidFill>
          <a:ln w="28575">
            <a:solidFill>
              <a:srgbClr val="D9D9D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dirty="0"/>
              <a:t>Es passt, weil es insgesamt 302 sind und davon nimmt Lisa 201 weg. Übrig bleiben 101.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9161AF2-7773-7EB5-117C-9F74C2337635}"/>
              </a:ext>
            </a:extLst>
          </p:cNvPr>
          <p:cNvSpPr txBox="1"/>
          <p:nvPr/>
        </p:nvSpPr>
        <p:spPr>
          <a:xfrm>
            <a:off x="6419048" y="2105561"/>
            <a:ext cx="294400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Auf einer Blume findet Lisa 302 Blattläuse. </a:t>
            </a:r>
          </a:p>
          <a:p>
            <a:r>
              <a:rPr lang="de-DE" sz="1400" dirty="0"/>
              <a:t>Davon sammelt sie 201 Blattläuse ab. </a:t>
            </a:r>
          </a:p>
          <a:p>
            <a:r>
              <a:rPr lang="de-DE" sz="1400" dirty="0"/>
              <a:t>Danach hat sie keine Lust mehr. Auf der Blume sitzen noch…  </a:t>
            </a:r>
            <a:endParaRPr lang="de-DE" sz="1600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E9615CFC-47DF-3006-4D4E-BC2410895774}"/>
              </a:ext>
            </a:extLst>
          </p:cNvPr>
          <p:cNvSpPr txBox="1"/>
          <p:nvPr/>
        </p:nvSpPr>
        <p:spPr>
          <a:xfrm>
            <a:off x="6467484" y="1626710"/>
            <a:ext cx="2847139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Geschichte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17E4F345-9343-5319-D96D-7C996378F17D}"/>
              </a:ext>
            </a:extLst>
          </p:cNvPr>
          <p:cNvSpPr/>
          <p:nvPr/>
        </p:nvSpPr>
        <p:spPr>
          <a:xfrm>
            <a:off x="1360579" y="3875222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33F17340-A2D0-855A-61D7-A02F6C9FA271}"/>
              </a:ext>
            </a:extLst>
          </p:cNvPr>
          <p:cNvSpPr/>
          <p:nvPr/>
        </p:nvSpPr>
        <p:spPr>
          <a:xfrm>
            <a:off x="508576" y="3875222"/>
            <a:ext cx="720000" cy="7200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Flussdiagramm: Verbinder 18">
            <a:extLst>
              <a:ext uri="{FF2B5EF4-FFF2-40B4-BE49-F238E27FC236}">
                <a16:creationId xmlns:a16="http://schemas.microsoft.com/office/drawing/2014/main" id="{44562807-94E7-6F56-C5FB-F22DFE20BE90}"/>
              </a:ext>
            </a:extLst>
          </p:cNvPr>
          <p:cNvSpPr/>
          <p:nvPr/>
        </p:nvSpPr>
        <p:spPr>
          <a:xfrm>
            <a:off x="3033778" y="3870485"/>
            <a:ext cx="72000" cy="72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Flussdiagramm: Verbinder 19">
            <a:extLst>
              <a:ext uri="{FF2B5EF4-FFF2-40B4-BE49-F238E27FC236}">
                <a16:creationId xmlns:a16="http://schemas.microsoft.com/office/drawing/2014/main" id="{B2F5ED59-D96B-C248-0499-6764C87D1A93}"/>
              </a:ext>
            </a:extLst>
          </p:cNvPr>
          <p:cNvSpPr/>
          <p:nvPr/>
        </p:nvSpPr>
        <p:spPr>
          <a:xfrm>
            <a:off x="3267029" y="3870485"/>
            <a:ext cx="72000" cy="72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2B7C713E-EFC9-9B3F-42FF-8DCEA3239D06}"/>
              </a:ext>
            </a:extLst>
          </p:cNvPr>
          <p:cNvSpPr/>
          <p:nvPr/>
        </p:nvSpPr>
        <p:spPr>
          <a:xfrm>
            <a:off x="1287593" y="3717254"/>
            <a:ext cx="1923186" cy="1031196"/>
          </a:xfrm>
          <a:prstGeom prst="rect">
            <a:avLst/>
          </a:prstGeom>
          <a:solidFill>
            <a:schemeClr val="bg1">
              <a:lumMod val="65000"/>
              <a:alpha val="24063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5" name="Gerade Verbindung 44">
            <a:extLst>
              <a:ext uri="{FF2B5EF4-FFF2-40B4-BE49-F238E27FC236}">
                <a16:creationId xmlns:a16="http://schemas.microsoft.com/office/drawing/2014/main" id="{E6A1F1E2-E877-A4E8-EEB6-4C7B7E891A4D}"/>
              </a:ext>
            </a:extLst>
          </p:cNvPr>
          <p:cNvCxnSpPr/>
          <p:nvPr/>
        </p:nvCxnSpPr>
        <p:spPr>
          <a:xfrm>
            <a:off x="2305436" y="3870485"/>
            <a:ext cx="0" cy="724737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Gerade Verbindung 45">
            <a:extLst>
              <a:ext uri="{FF2B5EF4-FFF2-40B4-BE49-F238E27FC236}">
                <a16:creationId xmlns:a16="http://schemas.microsoft.com/office/drawing/2014/main" id="{A2C68EF2-2A2D-F6E8-FF07-D45470ED16C2}"/>
              </a:ext>
            </a:extLst>
          </p:cNvPr>
          <p:cNvCxnSpPr/>
          <p:nvPr/>
        </p:nvCxnSpPr>
        <p:spPr>
          <a:xfrm>
            <a:off x="2455275" y="3870484"/>
            <a:ext cx="0" cy="724737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Gerade Verbindung 46">
            <a:extLst>
              <a:ext uri="{FF2B5EF4-FFF2-40B4-BE49-F238E27FC236}">
                <a16:creationId xmlns:a16="http://schemas.microsoft.com/office/drawing/2014/main" id="{063B0303-D0BB-C213-1B22-A02B31056C90}"/>
              </a:ext>
            </a:extLst>
          </p:cNvPr>
          <p:cNvCxnSpPr/>
          <p:nvPr/>
        </p:nvCxnSpPr>
        <p:spPr>
          <a:xfrm>
            <a:off x="2592927" y="3860656"/>
            <a:ext cx="0" cy="724737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Gerade Verbindung 47">
            <a:extLst>
              <a:ext uri="{FF2B5EF4-FFF2-40B4-BE49-F238E27FC236}">
                <a16:creationId xmlns:a16="http://schemas.microsoft.com/office/drawing/2014/main" id="{09E4E6B0-2894-5C96-6062-1C93270E19FD}"/>
              </a:ext>
            </a:extLst>
          </p:cNvPr>
          <p:cNvCxnSpPr/>
          <p:nvPr/>
        </p:nvCxnSpPr>
        <p:spPr>
          <a:xfrm>
            <a:off x="2745327" y="3865576"/>
            <a:ext cx="0" cy="724737"/>
          </a:xfrm>
          <a:prstGeom prst="line">
            <a:avLst/>
          </a:prstGeom>
          <a:ln w="508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9" name="Flussdiagramm: Verbinder 18">
            <a:extLst>
              <a:ext uri="{FF2B5EF4-FFF2-40B4-BE49-F238E27FC236}">
                <a16:creationId xmlns:a16="http://schemas.microsoft.com/office/drawing/2014/main" id="{99220F35-B06A-3F65-CFE5-001CC032CF5F}"/>
              </a:ext>
            </a:extLst>
          </p:cNvPr>
          <p:cNvSpPr/>
          <p:nvPr/>
        </p:nvSpPr>
        <p:spPr>
          <a:xfrm>
            <a:off x="3036995" y="4085159"/>
            <a:ext cx="72000" cy="72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Flussdiagramm: Verbinder 18">
            <a:extLst>
              <a:ext uri="{FF2B5EF4-FFF2-40B4-BE49-F238E27FC236}">
                <a16:creationId xmlns:a16="http://schemas.microsoft.com/office/drawing/2014/main" id="{B501244B-C39F-29C7-6F33-C7167457F339}"/>
              </a:ext>
            </a:extLst>
          </p:cNvPr>
          <p:cNvSpPr/>
          <p:nvPr/>
        </p:nvSpPr>
        <p:spPr>
          <a:xfrm>
            <a:off x="3263135" y="4090079"/>
            <a:ext cx="72000" cy="72000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217301F1-EB88-2007-AA34-39FA6E6C68C0}"/>
              </a:ext>
            </a:extLst>
          </p:cNvPr>
          <p:cNvSpPr/>
          <p:nvPr/>
        </p:nvSpPr>
        <p:spPr>
          <a:xfrm>
            <a:off x="3918874" y="3571046"/>
            <a:ext cx="2391597" cy="1255827"/>
          </a:xfrm>
          <a:prstGeom prst="rect">
            <a:avLst/>
          </a:prstGeom>
          <a:solidFill>
            <a:schemeClr val="bg1"/>
          </a:solidFill>
          <a:ln w="28575">
            <a:solidFill>
              <a:srgbClr val="F8B44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3" name="Sprechblase: rechteckig mit abgerundeten Ecken 7">
            <a:extLst>
              <a:ext uri="{FF2B5EF4-FFF2-40B4-BE49-F238E27FC236}">
                <a16:creationId xmlns:a16="http://schemas.microsoft.com/office/drawing/2014/main" id="{63E3F450-C4B7-9314-DB71-6CD1D005024E}"/>
              </a:ext>
            </a:extLst>
          </p:cNvPr>
          <p:cNvSpPr/>
          <p:nvPr/>
        </p:nvSpPr>
        <p:spPr>
          <a:xfrm>
            <a:off x="9636767" y="3571047"/>
            <a:ext cx="1717034" cy="1255827"/>
          </a:xfrm>
          <a:prstGeom prst="wedgeRoundRectCallout">
            <a:avLst>
              <a:gd name="adj1" fmla="val -71309"/>
              <a:gd name="adj2" fmla="val 28975"/>
              <a:gd name="adj3" fmla="val 16667"/>
            </a:avLst>
          </a:prstGeom>
          <a:solidFill>
            <a:schemeClr val="bg1"/>
          </a:solidFill>
          <a:ln w="28575">
            <a:solidFill>
              <a:srgbClr val="F8B44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sz="1600" dirty="0"/>
              <a:t>Es passt, weil …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0BDA07B9-410E-A750-C866-67758777FABA}"/>
              </a:ext>
            </a:extLst>
          </p:cNvPr>
          <p:cNvSpPr txBox="1"/>
          <p:nvPr/>
        </p:nvSpPr>
        <p:spPr>
          <a:xfrm>
            <a:off x="6464113" y="3686288"/>
            <a:ext cx="29440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Klara sammelt Sticker. Damit das Album voll ist, braucht sie insgesamt 244 Sticker. Sie hat bereits 142 eingeklebt. Es fehlen ihr noch….  </a:t>
            </a:r>
            <a:endParaRPr lang="de-DE" sz="1600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09D586A-18A7-A339-4323-B97E27F1B86E}"/>
              </a:ext>
            </a:extLst>
          </p:cNvPr>
          <p:cNvSpPr txBox="1"/>
          <p:nvPr/>
        </p:nvSpPr>
        <p:spPr>
          <a:xfrm>
            <a:off x="924849" y="140782"/>
            <a:ext cx="5707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/>
              <a:t>Alles muss zusammenpassen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9E7FE364-D013-DA1A-274B-CA57F6B9D073}"/>
              </a:ext>
            </a:extLst>
          </p:cNvPr>
          <p:cNvGrpSpPr/>
          <p:nvPr/>
        </p:nvGrpSpPr>
        <p:grpSpPr>
          <a:xfrm>
            <a:off x="296452" y="190449"/>
            <a:ext cx="576000" cy="576000"/>
            <a:chOff x="5565243" y="2908186"/>
            <a:chExt cx="864000" cy="864000"/>
          </a:xfrm>
        </p:grpSpPr>
        <p:pic>
          <p:nvPicPr>
            <p:cNvPr id="11" name="Grafik 10" descr="Fragezeichen mit einfarbiger Füllung">
              <a:extLst>
                <a:ext uri="{FF2B5EF4-FFF2-40B4-BE49-F238E27FC236}">
                  <a16:creationId xmlns:a16="http://schemas.microsoft.com/office/drawing/2014/main" id="{F302C5AB-06E1-3EAF-711B-F9D3A536AC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AB7B6316-7B51-0A53-2286-A3D0819173F4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2" name="Abgerundetes Rechteck 6">
            <a:extLst>
              <a:ext uri="{FF2B5EF4-FFF2-40B4-BE49-F238E27FC236}">
                <a16:creationId xmlns:a16="http://schemas.microsoft.com/office/drawing/2014/main" id="{A8D79800-DE79-B1BD-A13B-C53A16B1B7BD}"/>
              </a:ext>
            </a:extLst>
          </p:cNvPr>
          <p:cNvSpPr/>
          <p:nvPr/>
        </p:nvSpPr>
        <p:spPr>
          <a:xfrm>
            <a:off x="991162" y="5748391"/>
            <a:ext cx="10362640" cy="954107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7A1A3B3-0CDA-6258-3745-76A96EBE0728}"/>
              </a:ext>
            </a:extLst>
          </p:cNvPr>
          <p:cNvGrpSpPr/>
          <p:nvPr/>
        </p:nvGrpSpPr>
        <p:grpSpPr>
          <a:xfrm>
            <a:off x="314675" y="5863896"/>
            <a:ext cx="576000" cy="576000"/>
            <a:chOff x="3927518" y="3746985"/>
            <a:chExt cx="864000" cy="864000"/>
          </a:xfrm>
        </p:grpSpPr>
        <p:sp>
          <p:nvSpPr>
            <p:cNvPr id="24" name="Ellipse 32">
              <a:extLst>
                <a:ext uri="{FF2B5EF4-FFF2-40B4-BE49-F238E27FC236}">
                  <a16:creationId xmlns:a16="http://schemas.microsoft.com/office/drawing/2014/main" id="{0B418503-B0D0-39CA-B4B4-92ECE36C9372}"/>
                </a:ext>
              </a:extLst>
            </p:cNvPr>
            <p:cNvSpPr/>
            <p:nvPr/>
          </p:nvSpPr>
          <p:spPr>
            <a:xfrm>
              <a:off x="3927518" y="3746985"/>
              <a:ext cx="864000" cy="8640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0469B999-7A63-CECE-4B26-EB0E24364EDC}"/>
                </a:ext>
              </a:extLst>
            </p:cNvPr>
            <p:cNvGrpSpPr/>
            <p:nvPr/>
          </p:nvGrpSpPr>
          <p:grpSpPr>
            <a:xfrm>
              <a:off x="4001708" y="3918893"/>
              <a:ext cx="715619" cy="445487"/>
              <a:chOff x="3896138" y="3820041"/>
              <a:chExt cx="1698143" cy="1170100"/>
            </a:xfrm>
          </p:grpSpPr>
          <p:sp>
            <p:nvSpPr>
              <p:cNvPr id="26" name="Sprechblase: oval 29">
                <a:extLst>
                  <a:ext uri="{FF2B5EF4-FFF2-40B4-BE49-F238E27FC236}">
                    <a16:creationId xmlns:a16="http://schemas.microsoft.com/office/drawing/2014/main" id="{0A6CBEDC-BCE3-A41E-D83F-4C35691AF20B}"/>
                  </a:ext>
                </a:extLst>
              </p:cNvPr>
              <p:cNvSpPr/>
              <p:nvPr/>
            </p:nvSpPr>
            <p:spPr>
              <a:xfrm>
                <a:off x="3896138" y="3820041"/>
                <a:ext cx="924339" cy="655261"/>
              </a:xfrm>
              <a:prstGeom prst="wedgeEllipseCallout">
                <a:avLst>
                  <a:gd name="adj1" fmla="val -45734"/>
                  <a:gd name="adj2" fmla="val 90561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Sprechblase: oval 30">
                <a:extLst>
                  <a:ext uri="{FF2B5EF4-FFF2-40B4-BE49-F238E27FC236}">
                    <a16:creationId xmlns:a16="http://schemas.microsoft.com/office/drawing/2014/main" id="{9780BF5A-A43E-FFA0-778E-B1CF4C7173F4}"/>
                  </a:ext>
                </a:extLst>
              </p:cNvPr>
              <p:cNvSpPr/>
              <p:nvPr/>
            </p:nvSpPr>
            <p:spPr>
              <a:xfrm>
                <a:off x="4669942" y="4334880"/>
                <a:ext cx="924339" cy="655261"/>
              </a:xfrm>
              <a:prstGeom prst="wedgeEllipseCallout">
                <a:avLst>
                  <a:gd name="adj1" fmla="val 36524"/>
                  <a:gd name="adj2" fmla="val 67050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28" name="Textfeld 27">
            <a:extLst>
              <a:ext uri="{FF2B5EF4-FFF2-40B4-BE49-F238E27FC236}">
                <a16:creationId xmlns:a16="http://schemas.microsoft.com/office/drawing/2014/main" id="{CDCDAF31-A97F-5BAC-102F-62E756FB569B}"/>
              </a:ext>
            </a:extLst>
          </p:cNvPr>
          <p:cNvSpPr txBox="1"/>
          <p:nvPr/>
        </p:nvSpPr>
        <p:spPr>
          <a:xfrm>
            <a:off x="1108068" y="5880898"/>
            <a:ext cx="50567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/>
              <a:t>Ergänzt die fehlenden Darstellungen. 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D06EA93D-E243-BBFA-4184-8DDD5904E2AF}"/>
              </a:ext>
            </a:extLst>
          </p:cNvPr>
          <p:cNvSpPr/>
          <p:nvPr/>
        </p:nvSpPr>
        <p:spPr>
          <a:xfrm>
            <a:off x="1287593" y="2046438"/>
            <a:ext cx="1923186" cy="996569"/>
          </a:xfrm>
          <a:prstGeom prst="rect">
            <a:avLst/>
          </a:prstGeom>
          <a:solidFill>
            <a:schemeClr val="bg1">
              <a:lumMod val="65000"/>
              <a:alpha val="24063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82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75731-8CA9-0920-A2EE-738656F7B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AA48BD-27D7-3CD5-0030-69DC6F53E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dirty="0">
                <a:latin typeface="+mn-lt"/>
              </a:rPr>
              <a:t>Üben mit dem Arbeitsblatt</a:t>
            </a:r>
          </a:p>
        </p:txBody>
      </p:sp>
      <p:sp>
        <p:nvSpPr>
          <p:cNvPr id="13" name="Scaffolding">
            <a:hlinkClick r:id="rId3" action="ppaction://hlinksldjump"/>
            <a:extLst>
              <a:ext uri="{FF2B5EF4-FFF2-40B4-BE49-F238E27FC236}">
                <a16:creationId xmlns:a16="http://schemas.microsoft.com/office/drawing/2014/main" id="{E6D1DAD0-CEE5-7862-6E55-45829745EE6D}"/>
              </a:ext>
            </a:extLst>
          </p:cNvPr>
          <p:cNvSpPr/>
          <p:nvPr/>
        </p:nvSpPr>
        <p:spPr>
          <a:xfrm>
            <a:off x="2654109" y="2685450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Zum Arbeitsblatt für Basisniveau</a:t>
            </a:r>
          </a:p>
        </p:txBody>
      </p:sp>
      <p:sp>
        <p:nvSpPr>
          <p:cNvPr id="14" name="Scaffolding">
            <a:hlinkClick r:id="rId4" action="ppaction://hlinksldjump"/>
            <a:extLst>
              <a:ext uri="{FF2B5EF4-FFF2-40B4-BE49-F238E27FC236}">
                <a16:creationId xmlns:a16="http://schemas.microsoft.com/office/drawing/2014/main" id="{4ED13779-808F-3F1D-AD42-4D19E5EEC50F}"/>
              </a:ext>
            </a:extLst>
          </p:cNvPr>
          <p:cNvSpPr/>
          <p:nvPr/>
        </p:nvSpPr>
        <p:spPr>
          <a:xfrm>
            <a:off x="6319001" y="2685450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Zum Arbeitsblatt für Regelniveau</a:t>
            </a:r>
          </a:p>
          <a:p>
            <a:pPr algn="ctr"/>
            <a:endParaRPr lang="de-DE" sz="2800" b="1" dirty="0">
              <a:solidFill>
                <a:schemeClr val="tx1"/>
              </a:solidFill>
            </a:endParaRPr>
          </a:p>
        </p:txBody>
      </p:sp>
      <p:sp>
        <p:nvSpPr>
          <p:cNvPr id="15" name="Scaffolding">
            <a:hlinkClick r:id="rId5" action="ppaction://hlinksldjump"/>
            <a:extLst>
              <a:ext uri="{FF2B5EF4-FFF2-40B4-BE49-F238E27FC236}">
                <a16:creationId xmlns:a16="http://schemas.microsoft.com/office/drawing/2014/main" id="{054DD133-487A-57BE-E18B-4F07E93CF1F5}"/>
              </a:ext>
            </a:extLst>
          </p:cNvPr>
          <p:cNvSpPr/>
          <p:nvPr/>
        </p:nvSpPr>
        <p:spPr>
          <a:xfrm>
            <a:off x="4496757" y="4431206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 beiden Aufgabenblättern</a:t>
            </a:r>
          </a:p>
        </p:txBody>
      </p:sp>
    </p:spTree>
    <p:extLst>
      <p:ext uri="{BB962C8B-B14F-4D97-AF65-F5344CB8AC3E}">
        <p14:creationId xmlns:p14="http://schemas.microsoft.com/office/powerpoint/2010/main" val="132630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Zurück mit einfarbiger Füllung">
            <a:hlinkClick r:id="rId3" action="ppaction://hlinksldjump"/>
            <a:extLst>
              <a:ext uri="{FF2B5EF4-FFF2-40B4-BE49-F238E27FC236}">
                <a16:creationId xmlns:a16="http://schemas.microsoft.com/office/drawing/2014/main" id="{7ADEBD28-4F50-A64B-606C-4DDC08B6CB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hlinkClick r:id="rId3" action="ppaction://hlinksldjump"/>
            <a:extLst>
              <a:ext uri="{FF2B5EF4-FFF2-40B4-BE49-F238E27FC236}">
                <a16:creationId xmlns:a16="http://schemas.microsoft.com/office/drawing/2014/main" id="{59D3511A-47AD-6D42-6EF6-C58B4417A1CB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38EEDE-6E6F-AC80-54A4-358E42CBB6BF}"/>
              </a:ext>
            </a:extLst>
          </p:cNvPr>
          <p:cNvSpPr txBox="1">
            <a:spLocks/>
          </p:cNvSpPr>
          <p:nvPr/>
        </p:nvSpPr>
        <p:spPr>
          <a:xfrm>
            <a:off x="175846" y="130321"/>
            <a:ext cx="5029200" cy="486129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Basisniveau</a:t>
            </a:r>
          </a:p>
        </p:txBody>
      </p:sp>
      <p:pic>
        <p:nvPicPr>
          <p:cNvPr id="3" name="Grafik 2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A27E5EF1-326F-AF78-BF62-E2FEFEEF2A7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0213"/>
          <a:stretch/>
        </p:blipFill>
        <p:spPr>
          <a:xfrm>
            <a:off x="262519" y="864451"/>
            <a:ext cx="4855853" cy="4107533"/>
          </a:xfrm>
          <a:prstGeom prst="rect">
            <a:avLst/>
          </a:prstGeom>
        </p:spPr>
      </p:pic>
      <p:pic>
        <p:nvPicPr>
          <p:cNvPr id="4" name="Grafik 3" descr="Ein Bild, das Text, Screenshot, Schrift, Zahl enthält.&#10;&#10;Automatisch generierte Beschreibung">
            <a:extLst>
              <a:ext uri="{FF2B5EF4-FFF2-40B4-BE49-F238E27FC236}">
                <a16:creationId xmlns:a16="http://schemas.microsoft.com/office/drawing/2014/main" id="{C475089D-6D82-47E6-6C0C-28FEEF3C26C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04" r="51737" b="95979"/>
          <a:stretch/>
        </p:blipFill>
        <p:spPr>
          <a:xfrm>
            <a:off x="318361" y="649786"/>
            <a:ext cx="3307708" cy="26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14067"/>
      </p:ext>
    </p:extLst>
  </p:cSld>
  <p:clrMapOvr>
    <a:masterClrMapping/>
  </p:clrMapOvr>
  <p:transition spd="slow" advClick="0">
    <p:push/>
  </p:transition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1565</Words>
  <Application>Microsoft Macintosh PowerPoint</Application>
  <PresentationFormat>Breitbild</PresentationFormat>
  <Paragraphs>247</Paragraphs>
  <Slides>18</Slides>
  <Notes>17</Notes>
  <HiddenSlides>6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18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Office</vt:lpstr>
      <vt:lpstr>1_Office</vt:lpstr>
      <vt:lpstr>PowerPoint-Präsentation</vt:lpstr>
      <vt:lpstr>Was sind Gesprächsgerüste für MSK-Klassenstunden?</vt:lpstr>
      <vt:lpstr>Vorschlag zum Verlauf der MSK-Klassenstunde zum Baustein N3</vt:lpstr>
      <vt:lpstr>PowerPoint-Präsentation</vt:lpstr>
      <vt:lpstr>PowerPoint-Präsentation</vt:lpstr>
      <vt:lpstr>PowerPoint-Präsentation</vt:lpstr>
      <vt:lpstr>PowerPoint-Präsentation</vt:lpstr>
      <vt:lpstr>Üben mit dem Arbeitsblatt</vt:lpstr>
      <vt:lpstr>PowerPoint-Präsentation</vt:lpstr>
      <vt:lpstr>PowerPoint-Präsentation</vt:lpstr>
      <vt:lpstr>PowerPoint-Präsentation</vt:lpstr>
      <vt:lpstr>PowerPoint-Präsentation</vt:lpstr>
      <vt:lpstr>Das wissen wir jetzt…</vt:lpstr>
      <vt:lpstr>Das wissen wir jetzt…</vt:lpstr>
      <vt:lpstr>PowerPoint-Präsentation</vt:lpstr>
      <vt:lpstr>PowerPoint-Präsentation</vt:lpstr>
      <vt:lpstr>Das wissen wir jetzt…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Tester</dc:creator>
  <cp:lastModifiedBy>Microsoft Office User</cp:lastModifiedBy>
  <cp:revision>124</cp:revision>
  <dcterms:created xsi:type="dcterms:W3CDTF">2024-01-20T14:00:52Z</dcterms:created>
  <dcterms:modified xsi:type="dcterms:W3CDTF">2026-02-02T02:37:54Z</dcterms:modified>
</cp:coreProperties>
</file>