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60" r:id="rId4"/>
  </p:sldMasterIdLst>
  <p:notesMasterIdLst>
    <p:notesMasterId r:id="rId25"/>
  </p:notesMasterIdLst>
  <p:sldIdLst>
    <p:sldId id="333" r:id="rId5"/>
    <p:sldId id="341" r:id="rId6"/>
    <p:sldId id="342" r:id="rId7"/>
    <p:sldId id="344" r:id="rId8"/>
    <p:sldId id="262" r:id="rId9"/>
    <p:sldId id="345" r:id="rId10"/>
    <p:sldId id="410" r:id="rId11"/>
    <p:sldId id="411" r:id="rId12"/>
    <p:sldId id="408" r:id="rId13"/>
    <p:sldId id="398" r:id="rId14"/>
    <p:sldId id="340" r:id="rId15"/>
    <p:sldId id="399" r:id="rId16"/>
    <p:sldId id="400" r:id="rId17"/>
    <p:sldId id="406" r:id="rId18"/>
    <p:sldId id="403" r:id="rId19"/>
    <p:sldId id="404" r:id="rId20"/>
    <p:sldId id="405" r:id="rId21"/>
    <p:sldId id="407" r:id="rId22"/>
    <p:sldId id="330" r:id="rId23"/>
    <p:sldId id="294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leitung" id="{CE778ABD-2EF8-40C8-BB68-02DF42CEC6AA}">
          <p14:sldIdLst>
            <p14:sldId id="333"/>
            <p14:sldId id="341"/>
            <p14:sldId id="342"/>
            <p14:sldId id="344"/>
          </p14:sldIdLst>
        </p14:section>
        <p14:section name="Erklärvideo" id="{D401E959-DCAC-4FA0-BA26-AF10BFDF28F1}">
          <p14:sldIdLst>
            <p14:sldId id="262"/>
            <p14:sldId id="345"/>
          </p14:sldIdLst>
        </p14:section>
        <p14:section name="Multiplikation: sprachliche Mittel" id="{30B79AEB-B489-47F3-BFC3-42A2BCCF7A4F}">
          <p14:sldIdLst>
            <p14:sldId id="410"/>
            <p14:sldId id="411"/>
            <p14:sldId id="408"/>
          </p14:sldIdLst>
        </p14:section>
        <p14:section name="Auswahlfolie" id="{CB733D7A-C627-4D55-92C0-5715E9E6BD15}">
          <p14:sldIdLst>
            <p14:sldId id="398"/>
          </p14:sldIdLst>
        </p14:section>
        <p14:section name="Arbeitsblätter" id="{4225EAA9-2BF2-47A0-86AD-2C3DCAC30875}">
          <p14:sldIdLst>
            <p14:sldId id="340"/>
            <p14:sldId id="399"/>
            <p14:sldId id="400"/>
          </p14:sldIdLst>
        </p14:section>
        <p14:section name="Warum passt alles zusammen?" id="{CA01008F-325C-40C5-AEB3-84E8B71C1F31}">
          <p14:sldIdLst>
            <p14:sldId id="406"/>
            <p14:sldId id="403"/>
            <p14:sldId id="404"/>
            <p14:sldId id="405"/>
          </p14:sldIdLst>
        </p14:section>
        <p14:section name="Das wissen wir jetzt" id="{28AC8920-8F36-4F41-8A02-F0BE51AB6806}">
          <p14:sldIdLst>
            <p14:sldId id="407"/>
            <p14:sldId id="330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F8B44F"/>
    <a:srgbClr val="FDECD3"/>
    <a:srgbClr val="C8D2D8"/>
    <a:srgbClr val="327A86"/>
    <a:srgbClr val="A44168"/>
    <a:srgbClr val="A5A7A7"/>
    <a:srgbClr val="737373"/>
    <a:srgbClr val="E1E2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05" autoAdjust="0"/>
    <p:restoredTop sz="90884" autoAdjust="0"/>
  </p:normalViewPr>
  <p:slideViewPr>
    <p:cSldViewPr snapToGrid="0">
      <p:cViewPr varScale="1">
        <p:scale>
          <a:sx n="111" d="100"/>
          <a:sy n="111" d="100"/>
        </p:scale>
        <p:origin x="432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60890-CB2A-5A4E-88F8-4355DB168A1F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C5310-2465-DD47-BA7F-420624E26F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18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029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7062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27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477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das Kästchen vor „Passt“ oder „Passt nicht“ verfärbt sich dieses und eine Sprechblase erscheint.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Beim Klicken auf die Sprechblase erscheint dann ein Erklärungstext.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endParaRPr lang="de-DE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DE" dirty="0"/>
              <a:t>Beim Klicken auf das graue Feld „Rechteckfeld einblenden“ erscheint ein Rechteckfeld.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Ausblenden dieses nach erneuten Klicken auf dem grauen Feld.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4104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das Kästchen vor „Passt“ oder „Passt nicht“ verfärbt sich dieses und eine Sprechblase erscheint.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Beim Klicken auf die Sprechblase erscheint dann ein Erklärungstext.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endParaRPr lang="de-DE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DE" dirty="0"/>
              <a:t>Beim Klicken auf das graue Feld „Rechteckfeld einblenden“ erscheint ein Rechteckfeld.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Ausblenden dieses nach erneuten Klicken auf dem grauen Feld.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8773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das Kästchen vor „Passt“ oder „Passt nicht“ verfärbt sich dieses und eine Sprechblase erscheint.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Beim Klicken auf die Sprechblase erscheint dann ein Erklärungstext.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endParaRPr lang="de-DE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DE" dirty="0"/>
              <a:t>Beim Klicken auf das graue Feld „Rechteckfeld einblenden“ erscheint ein Rechteckfeld.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Ausblenden dieses nach erneuten Klicken auf dem grauen Feld.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1396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das Kästchen vor „Passt“ oder „Passt nicht“ verfärbt sich dieses und eine Sprechblase erscheint.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Beim Klicken auf die Sprechblase erscheint dann ein Erklärungstext. 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endParaRPr lang="de-DE" dirty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DE" dirty="0"/>
              <a:t>Beim Klicken auf das graue Feld „Rechteckfeld einblenden“ erscheint ein Rechteckfeld.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DE" dirty="0"/>
              <a:t>Ausblenden dieses nach erneuten Klicken auf dem grauen Feld.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7358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7386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Technischer Tipp: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Durch Klicken auf den Wissensspeicher kann dieser vergrößert werden. Mit der Pfeiltaste nach links gelangt man zurück zu dieser Folie.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680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168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Tipp: Machen Sie sich eine Zeitplanung und drucken Sie nur diese Folie aus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476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2E60A-0854-D617-DFAC-FC0D25769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C361397-B57C-C782-BA73-09FC35E6C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989BA1D-446F-EA53-B618-62037EC64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Dieser Arbeitsauftrag wird durch die </a:t>
            </a:r>
            <a:r>
              <a:rPr lang="de-DE" dirty="0" err="1"/>
              <a:t>SuS</a:t>
            </a:r>
            <a:r>
              <a:rPr lang="de-DE" dirty="0"/>
              <a:t> in Einzelarbeit (3 min) erledigt. 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C999B9-54FA-6BB9-9428-1EE54D0389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77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/>
              <a:t>Video 2:54 (einfach klicken, dann läuft es los)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486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pPr marL="285750" indent="-285750">
              <a:buFontTx/>
              <a:buChar char="-"/>
            </a:pPr>
            <a:r>
              <a:rPr lang="de-DE" sz="1800" kern="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Während des Präsentationsmodus kann in das weiße Textfeld reingeschrieben werden. </a:t>
            </a:r>
            <a:endParaRPr lang="de-DE" sz="1800" kern="0" dirty="0">
              <a:solidFill>
                <a:schemeClr val="tx1"/>
              </a:solidFill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de-DE" sz="1200" dirty="0">
                <a:solidFill>
                  <a:srgbClr val="C00000"/>
                </a:solidFill>
              </a:rPr>
              <a:t>Durch Klicken auf das obere orangene Rechteck gelangt man zurück zum Video.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612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E4C0F-FCE0-A378-E5E3-24761C493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F06C53-16C3-DFD7-561E-0A5682CA8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E04825-04E2-2657-456C-61FE2B9E5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dirty="0">
                <a:solidFill>
                  <a:srgbClr val="C00000"/>
                </a:solidFill>
              </a:rPr>
              <a:t>Technischer Tipp: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dirty="0">
                <a:solidFill>
                  <a:srgbClr val="C00000"/>
                </a:solidFill>
              </a:rPr>
              <a:t>Durch Klicken auf das graue Feld „Lösung einblenden“, werden die falschen Aussagen gekennzeichnet.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2800" dirty="0">
              <a:solidFill>
                <a:srgbClr val="C0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68A297-2B41-55F8-1AC5-3453E2BD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6433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E4C0F-FCE0-A378-E5E3-24761C493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F06C53-16C3-DFD7-561E-0A5682CA8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E04825-04E2-2657-456C-61FE2B9E5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68A297-2B41-55F8-1AC5-3453E2BD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696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rgbClr val="C00000"/>
                </a:solidFill>
              </a:rPr>
              <a:t>Technischer Tipp: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1200" dirty="0">
                <a:solidFill>
                  <a:srgbClr val="C00000"/>
                </a:solidFill>
              </a:rPr>
              <a:t>Durch Klicken auf das graue Feld „Gruppen einkreisen“, erhalten diese eine Umkreisung.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rgbClr val="C00000"/>
                </a:solidFill>
              </a:rPr>
              <a:t>-&gt; Beim erneuten Klicken auf das graue Feld fällt die Umkreisung weg.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solidFill>
                <a:srgbClr val="C00000"/>
              </a:solidFill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260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Durch Klicken auf die jeweiligen orangenen Formen gelangt man jeweils zu einer Folie, auf der das jeweilige Arbeitsblatt abgebildet ist.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323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19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94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4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3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89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52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904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595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906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bg>
      <p:bgPr>
        <a:solidFill>
          <a:schemeClr val="bg1">
            <a:lumMod val="95000"/>
            <a:alpha val="7797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943" y="378187"/>
            <a:ext cx="10515600" cy="539115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7495FE-228B-7B05-DEBC-904A6EEB599B}"/>
              </a:ext>
            </a:extLst>
          </p:cNvPr>
          <p:cNvSpPr txBox="1"/>
          <p:nvPr userDrawn="1"/>
        </p:nvSpPr>
        <p:spPr>
          <a:xfrm>
            <a:off x="9091343" y="70410"/>
            <a:ext cx="310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/>
              <a:t>Didaktischer Kommentar für Lehrkräfte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F16DFF4-A5F0-254B-A08A-F841886FAA37}"/>
              </a:ext>
            </a:extLst>
          </p:cNvPr>
          <p:cNvSpPr txBox="1"/>
          <p:nvPr userDrawn="1"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594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86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9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415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821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0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675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4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89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245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4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8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8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92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80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19.06.24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03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slide" Target="slide10.xml"/><Relationship Id="rId4" Type="http://schemas.openxmlformats.org/officeDocument/2006/relationships/image" Target="../media/image24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7" Type="http://schemas.openxmlformats.org/officeDocument/2006/relationships/image" Target="../media/image24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3" Type="http://schemas.openxmlformats.org/officeDocument/2006/relationships/image" Target="../media/image36.png"/><Relationship Id="rId7" Type="http://schemas.openxmlformats.org/officeDocument/2006/relationships/slide" Target="slide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0.png"/><Relationship Id="rId10" Type="http://schemas.openxmlformats.org/officeDocument/2006/relationships/image" Target="../media/image10.svg"/><Relationship Id="rId4" Type="http://schemas.openxmlformats.org/officeDocument/2006/relationships/slide" Target="slide18.xml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svg"/><Relationship Id="rId2" Type="http://schemas.openxmlformats.org/officeDocument/2006/relationships/slideLayout" Target="../slideLayouts/slideLayout6.xml"/><Relationship Id="rId1" Type="http://schemas.openxmlformats.org/officeDocument/2006/relationships/control" Target="../activeX/activeX1.xml"/><Relationship Id="rId6" Type="http://schemas.openxmlformats.org/officeDocument/2006/relationships/image" Target="../media/image11.png"/><Relationship Id="rId11" Type="http://schemas.openxmlformats.org/officeDocument/2006/relationships/image" Target="../media/image18.wmf"/><Relationship Id="rId5" Type="http://schemas.openxmlformats.org/officeDocument/2006/relationships/image" Target="../media/image15.svg"/><Relationship Id="rId10" Type="http://schemas.openxmlformats.org/officeDocument/2006/relationships/image" Target="../media/image17.svg"/><Relationship Id="rId4" Type="http://schemas.openxmlformats.org/officeDocument/2006/relationships/image" Target="../media/image14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tmp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D3C3D03-61C6-14BF-4247-F23B7E97EE2A}"/>
              </a:ext>
            </a:extLst>
          </p:cNvPr>
          <p:cNvSpPr/>
          <p:nvPr/>
        </p:nvSpPr>
        <p:spPr>
          <a:xfrm>
            <a:off x="9480361" y="0"/>
            <a:ext cx="2711639" cy="6858000"/>
          </a:xfrm>
          <a:prstGeom prst="rect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F011BC-A7C2-11B3-A2A6-AF27968238DD}"/>
              </a:ext>
            </a:extLst>
          </p:cNvPr>
          <p:cNvSpPr txBox="1"/>
          <p:nvPr/>
        </p:nvSpPr>
        <p:spPr>
          <a:xfrm>
            <a:off x="2043962" y="4398815"/>
            <a:ext cx="8721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Multiplizieren verstehen und erklären </a:t>
            </a:r>
          </a:p>
          <a:p>
            <a:pPr>
              <a:lnSpc>
                <a:spcPct val="120000"/>
              </a:lnSpc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N4A Multiplikations-Aufgaben zu Situationen finden und umgekehrt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498CFA-DCA5-866A-233B-F2CF3FA80D01}"/>
              </a:ext>
            </a:extLst>
          </p:cNvPr>
          <p:cNvSpPr txBox="1"/>
          <p:nvPr/>
        </p:nvSpPr>
        <p:spPr>
          <a:xfrm>
            <a:off x="445607" y="6289505"/>
            <a:ext cx="8813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Von Claudia Ademmer, Anne Tester, Lena Böing und Susanne Prediger</a:t>
            </a:r>
            <a:b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zum Fördermaterial von Kathrin </a:t>
            </a:r>
            <a:r>
              <a:rPr kumimoji="0" lang="de-DE" sz="140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Akinwunmi</a:t>
            </a: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Christoph Selter, Susanne Prediger, Debora Totaro &amp; Alexandra Dohle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215F66-3962-909E-E5FC-52051CA1C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4" t="-4669" r="-7307" b="-3643"/>
          <a:stretch/>
        </p:blipFill>
        <p:spPr>
          <a:xfrm>
            <a:off x="8086251" y="1380225"/>
            <a:ext cx="2253760" cy="2253760"/>
          </a:xfrm>
          <a:prstGeom prst="flowChartConnector">
            <a:avLst/>
          </a:prstGeom>
          <a:solidFill>
            <a:schemeClr val="bg1"/>
          </a:solidFill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71BEA52-D0AE-9035-2E90-59BAC936BD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374" b="-21583"/>
          <a:stretch/>
        </p:blipFill>
        <p:spPr>
          <a:xfrm>
            <a:off x="445607" y="306885"/>
            <a:ext cx="1869569" cy="49600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E048C-2040-9E22-1EE1-744F230490E2}"/>
              </a:ext>
            </a:extLst>
          </p:cNvPr>
          <p:cNvSpPr txBox="1"/>
          <p:nvPr/>
        </p:nvSpPr>
        <p:spPr>
          <a:xfrm>
            <a:off x="445607" y="1868395"/>
            <a:ext cx="7035290" cy="1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FBD4085-8EC1-B583-059F-B40F1D6A124D}"/>
              </a:ext>
            </a:extLst>
          </p:cNvPr>
          <p:cNvSpPr txBox="1"/>
          <p:nvPr/>
        </p:nvSpPr>
        <p:spPr>
          <a:xfrm>
            <a:off x="9598102" y="6503831"/>
            <a:ext cx="26389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/nz#n4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9873CB2-54F7-78D0-88B3-1A75B43F17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07" y="4491111"/>
            <a:ext cx="1501052" cy="81035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AD7145A-0A92-9635-BF66-9C0661967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080" y="160518"/>
            <a:ext cx="940711" cy="332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30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75731-8CA9-0920-A2EE-738656F7B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A48BD-27D7-3CD5-0030-69DC6F53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02" y="448168"/>
            <a:ext cx="10515600" cy="1325563"/>
          </a:xfrm>
        </p:spPr>
        <p:txBody>
          <a:bodyPr/>
          <a:lstStyle/>
          <a:p>
            <a:pPr algn="ctr"/>
            <a:r>
              <a:rPr lang="de-DE" dirty="0">
                <a:latin typeface="+mn-lt"/>
              </a:rPr>
              <a:t>Üben mit dem Arbeitsblatt</a:t>
            </a:r>
          </a:p>
        </p:txBody>
      </p:sp>
      <p:sp>
        <p:nvSpPr>
          <p:cNvPr id="13" name="Scaffolding">
            <a:hlinkClick r:id="rId3" action="ppaction://hlinksldjump"/>
            <a:extLst>
              <a:ext uri="{FF2B5EF4-FFF2-40B4-BE49-F238E27FC236}">
                <a16:creationId xmlns:a16="http://schemas.microsoft.com/office/drawing/2014/main" id="{E6D1DAD0-CEE5-7862-6E55-45829745EE6D}"/>
              </a:ext>
            </a:extLst>
          </p:cNvPr>
          <p:cNvSpPr/>
          <p:nvPr/>
        </p:nvSpPr>
        <p:spPr>
          <a:xfrm>
            <a:off x="2654109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Zum Arbeitsblatt für Basisniveau</a:t>
            </a:r>
          </a:p>
        </p:txBody>
      </p:sp>
      <p:sp>
        <p:nvSpPr>
          <p:cNvPr id="14" name="Scaffolding">
            <a:hlinkClick r:id="rId4" action="ppaction://hlinksldjump"/>
            <a:extLst>
              <a:ext uri="{FF2B5EF4-FFF2-40B4-BE49-F238E27FC236}">
                <a16:creationId xmlns:a16="http://schemas.microsoft.com/office/drawing/2014/main" id="{4ED13779-808F-3F1D-AD42-4D19E5EEC50F}"/>
              </a:ext>
            </a:extLst>
          </p:cNvPr>
          <p:cNvSpPr/>
          <p:nvPr/>
        </p:nvSpPr>
        <p:spPr>
          <a:xfrm>
            <a:off x="6319001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Zum Arbeitsblatt für Regelniveau</a:t>
            </a:r>
          </a:p>
          <a:p>
            <a:pPr algn="ctr"/>
            <a:endParaRPr lang="de-DE" sz="2800" b="1" dirty="0">
              <a:solidFill>
                <a:schemeClr val="tx1"/>
              </a:solidFill>
            </a:endParaRPr>
          </a:p>
        </p:txBody>
      </p:sp>
      <p:sp>
        <p:nvSpPr>
          <p:cNvPr id="15" name="Scaffolding">
            <a:hlinkClick r:id="rId5" action="ppaction://hlinksldjump"/>
            <a:extLst>
              <a:ext uri="{FF2B5EF4-FFF2-40B4-BE49-F238E27FC236}">
                <a16:creationId xmlns:a16="http://schemas.microsoft.com/office/drawing/2014/main" id="{054DD133-487A-57BE-E18B-4F07E93CF1F5}"/>
              </a:ext>
            </a:extLst>
          </p:cNvPr>
          <p:cNvSpPr/>
          <p:nvPr/>
        </p:nvSpPr>
        <p:spPr>
          <a:xfrm>
            <a:off x="4496757" y="4431206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 beiden Aufgabenblättern</a:t>
            </a:r>
          </a:p>
        </p:txBody>
      </p:sp>
    </p:spTree>
    <p:extLst>
      <p:ext uri="{BB962C8B-B14F-4D97-AF65-F5344CB8AC3E}">
        <p14:creationId xmlns:p14="http://schemas.microsoft.com/office/powerpoint/2010/main" val="132630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45C07833-934F-4268-A572-DCA41FFFB9F8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pic>
        <p:nvPicPr>
          <p:cNvPr id="3" name="Grafik 2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C7E0440B-A7B3-BD56-3588-BFF94A5917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32"/>
          <a:stretch/>
        </p:blipFill>
        <p:spPr>
          <a:xfrm>
            <a:off x="283974" y="1079292"/>
            <a:ext cx="5148300" cy="5778708"/>
          </a:xfrm>
          <a:prstGeom prst="rect">
            <a:avLst/>
          </a:prstGeom>
        </p:spPr>
      </p:pic>
      <p:pic>
        <p:nvPicPr>
          <p:cNvPr id="4" name="Grafik 3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16282A24-6ADC-E263-652A-B83E03C51E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76" b="92829"/>
          <a:stretch/>
        </p:blipFill>
        <p:spPr>
          <a:xfrm>
            <a:off x="343936" y="874813"/>
            <a:ext cx="6948780" cy="204479"/>
          </a:xfrm>
          <a:prstGeom prst="rect">
            <a:avLst/>
          </a:prstGeom>
        </p:spPr>
      </p:pic>
      <p:pic>
        <p:nvPicPr>
          <p:cNvPr id="8" name="Grafik 7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054AC2E5-43ED-E01B-5767-7A945A47BC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6" b="96866"/>
          <a:stretch/>
        </p:blipFill>
        <p:spPr>
          <a:xfrm>
            <a:off x="343934" y="682052"/>
            <a:ext cx="6731841" cy="224853"/>
          </a:xfrm>
          <a:prstGeom prst="rect">
            <a:avLst/>
          </a:prstGeom>
        </p:spPr>
      </p:pic>
      <p:pic>
        <p:nvPicPr>
          <p:cNvPr id="9" name="Grafik 8" descr="Zurück mit einfarbiger Füllung">
            <a:hlinkClick r:id="rId4" action="ppaction://hlinksldjump"/>
            <a:extLst>
              <a:ext uri="{FF2B5EF4-FFF2-40B4-BE49-F238E27FC236}">
                <a16:creationId xmlns:a16="http://schemas.microsoft.com/office/drawing/2014/main" id="{F08D6A06-DABA-B330-A0C4-B199B174E7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hlinkClick r:id="rId4" action="ppaction://hlinksldjump"/>
            <a:extLst>
              <a:ext uri="{FF2B5EF4-FFF2-40B4-BE49-F238E27FC236}">
                <a16:creationId xmlns:a16="http://schemas.microsoft.com/office/drawing/2014/main" id="{B3DC7A12-AD75-045C-D2A4-FC07BAE9D5A1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</p:spTree>
    <p:extLst>
      <p:ext uri="{BB962C8B-B14F-4D97-AF65-F5344CB8AC3E}">
        <p14:creationId xmlns:p14="http://schemas.microsoft.com/office/powerpoint/2010/main" val="61181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6D0CBCFF-5635-BAEC-4D56-DE2341E04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686" y="1016463"/>
            <a:ext cx="4248053" cy="5804824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25F3B030-99E1-8881-79FE-0DC485147E35}"/>
              </a:ext>
            </a:extLst>
          </p:cNvPr>
          <p:cNvSpPr txBox="1">
            <a:spLocks/>
          </p:cNvSpPr>
          <p:nvPr/>
        </p:nvSpPr>
        <p:spPr>
          <a:xfrm>
            <a:off x="6556441" y="12038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10" name="Grafik 9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067DAD45-3744-F4AD-8E23-815A84C4EB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76" r="42343" b="92829"/>
          <a:stretch/>
        </p:blipFill>
        <p:spPr>
          <a:xfrm>
            <a:off x="6819688" y="864873"/>
            <a:ext cx="4006462" cy="204479"/>
          </a:xfrm>
          <a:prstGeom prst="rect">
            <a:avLst/>
          </a:prstGeom>
        </p:spPr>
      </p:pic>
      <p:pic>
        <p:nvPicPr>
          <p:cNvPr id="12" name="Grafik 11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A1BA0A1F-BF1B-A1A7-C582-E650F1DB99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16" r="37472" b="97112"/>
          <a:stretch/>
        </p:blipFill>
        <p:spPr>
          <a:xfrm>
            <a:off x="6819687" y="672112"/>
            <a:ext cx="4209282" cy="204479"/>
          </a:xfrm>
          <a:prstGeom prst="rect">
            <a:avLst/>
          </a:prstGeom>
        </p:spPr>
      </p:pic>
      <p:pic>
        <p:nvPicPr>
          <p:cNvPr id="13" name="Grafik 12" descr="Zurück mit einfarbiger Füllung">
            <a:hlinkClick r:id="rId5" action="ppaction://hlinksldjump"/>
            <a:extLst>
              <a:ext uri="{FF2B5EF4-FFF2-40B4-BE49-F238E27FC236}">
                <a16:creationId xmlns:a16="http://schemas.microsoft.com/office/drawing/2014/main" id="{39828A0A-DB49-6D51-75AA-5D6CF5315C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feld 13">
            <a:hlinkClick r:id="rId5" action="ppaction://hlinksldjump"/>
            <a:extLst>
              <a:ext uri="{FF2B5EF4-FFF2-40B4-BE49-F238E27FC236}">
                <a16:creationId xmlns:a16="http://schemas.microsoft.com/office/drawing/2014/main" id="{2C5FD3E5-6613-D39E-BE75-C96298C73289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</p:spTree>
    <p:extLst>
      <p:ext uri="{BB962C8B-B14F-4D97-AF65-F5344CB8AC3E}">
        <p14:creationId xmlns:p14="http://schemas.microsoft.com/office/powerpoint/2010/main" val="29352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F6507202-068D-68C3-EEFB-396F719F3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686" y="1016463"/>
            <a:ext cx="4248053" cy="5804824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C99D2632-66F3-48B0-56C6-E0F61A9F2566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B3C017-DACF-7166-19C2-BD9CA4045083}"/>
              </a:ext>
            </a:extLst>
          </p:cNvPr>
          <p:cNvSpPr txBox="1">
            <a:spLocks/>
          </p:cNvSpPr>
          <p:nvPr/>
        </p:nvSpPr>
        <p:spPr>
          <a:xfrm>
            <a:off x="6556441" y="12038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15" name="Grafik 14" descr="Zurück mit einfarbiger Füllung">
            <a:hlinkClick r:id="rId4" action="ppaction://hlinksldjump"/>
            <a:extLst>
              <a:ext uri="{FF2B5EF4-FFF2-40B4-BE49-F238E27FC236}">
                <a16:creationId xmlns:a16="http://schemas.microsoft.com/office/drawing/2014/main" id="{1E081523-0131-F9E5-8B73-80C313811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feld 15">
            <a:hlinkClick r:id="rId4" action="ppaction://hlinksldjump"/>
            <a:extLst>
              <a:ext uri="{FF2B5EF4-FFF2-40B4-BE49-F238E27FC236}">
                <a16:creationId xmlns:a16="http://schemas.microsoft.com/office/drawing/2014/main" id="{7F278BBF-B227-2632-7E9B-4D76DC11380E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pic>
        <p:nvPicPr>
          <p:cNvPr id="6" name="Grafik 5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F58CB523-648A-621E-3302-EDFE9FFB95C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632"/>
          <a:stretch/>
        </p:blipFill>
        <p:spPr>
          <a:xfrm>
            <a:off x="283974" y="1079292"/>
            <a:ext cx="5148300" cy="5778708"/>
          </a:xfrm>
          <a:prstGeom prst="rect">
            <a:avLst/>
          </a:prstGeom>
        </p:spPr>
      </p:pic>
      <p:pic>
        <p:nvPicPr>
          <p:cNvPr id="7" name="Grafik 6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B2B5A571-761E-4CD1-8C35-FA66AB95224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776" b="92829"/>
          <a:stretch/>
        </p:blipFill>
        <p:spPr>
          <a:xfrm>
            <a:off x="343936" y="874813"/>
            <a:ext cx="6948780" cy="204479"/>
          </a:xfrm>
          <a:prstGeom prst="rect">
            <a:avLst/>
          </a:prstGeom>
        </p:spPr>
      </p:pic>
      <p:pic>
        <p:nvPicPr>
          <p:cNvPr id="8" name="Grafik 7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55051F4D-CF29-0718-38EC-F8FCAC87023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16" b="96866"/>
          <a:stretch/>
        </p:blipFill>
        <p:spPr>
          <a:xfrm>
            <a:off x="343934" y="682052"/>
            <a:ext cx="6731841" cy="224853"/>
          </a:xfrm>
          <a:prstGeom prst="rect">
            <a:avLst/>
          </a:prstGeom>
        </p:spPr>
      </p:pic>
      <p:pic>
        <p:nvPicPr>
          <p:cNvPr id="10" name="Grafik 9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0B092D38-3A46-016A-882A-806897FD1E7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776" r="42343" b="92829"/>
          <a:stretch/>
        </p:blipFill>
        <p:spPr>
          <a:xfrm>
            <a:off x="6819688" y="864873"/>
            <a:ext cx="4006462" cy="204479"/>
          </a:xfrm>
          <a:prstGeom prst="rect">
            <a:avLst/>
          </a:prstGeom>
        </p:spPr>
      </p:pic>
      <p:pic>
        <p:nvPicPr>
          <p:cNvPr id="11" name="Grafik 10" descr="Ein Bild, das Text, Screenshot, parallel, Schrift enthält.&#10;&#10;Automatisch generierte Beschreibung">
            <a:extLst>
              <a:ext uri="{FF2B5EF4-FFF2-40B4-BE49-F238E27FC236}">
                <a16:creationId xmlns:a16="http://schemas.microsoft.com/office/drawing/2014/main" id="{E525C06F-BB56-622F-1210-67148EBDEEE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16" r="37472" b="97112"/>
          <a:stretch/>
        </p:blipFill>
        <p:spPr>
          <a:xfrm>
            <a:off x="6819687" y="672112"/>
            <a:ext cx="4209282" cy="20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6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55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Passt das zur Multiplikation?          Warum? </a:t>
            </a:r>
            <a:endParaRPr lang="de-DE" sz="3600" b="1" dirty="0"/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Rechteck: gefaltete Ecke 17">
            <a:extLst>
              <a:ext uri="{FF2B5EF4-FFF2-40B4-BE49-F238E27FC236}">
                <a16:creationId xmlns:a16="http://schemas.microsoft.com/office/drawing/2014/main" id="{59FD57E6-F325-104E-3CDC-99468FAF4753}"/>
              </a:ext>
            </a:extLst>
          </p:cNvPr>
          <p:cNvSpPr/>
          <p:nvPr/>
        </p:nvSpPr>
        <p:spPr>
          <a:xfrm>
            <a:off x="629873" y="1571339"/>
            <a:ext cx="2894839" cy="2490967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D69CBC8-D396-98DB-785C-2483A366CA6C}"/>
              </a:ext>
            </a:extLst>
          </p:cNvPr>
          <p:cNvSpPr txBox="1"/>
          <p:nvPr/>
        </p:nvSpPr>
        <p:spPr>
          <a:xfrm>
            <a:off x="728158" y="1801159"/>
            <a:ext cx="26162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 sind 3 Gummibärchen in einem Päckchen und 5 Gummibärchen in einem anderen Päckchen. </a:t>
            </a:r>
          </a:p>
          <a:p>
            <a:r>
              <a:rPr lang="de-DE" dirty="0"/>
              <a:t>Es sind also drei 5er, deswegen passt die Aufgabe 3 mal 5. </a:t>
            </a:r>
          </a:p>
        </p:txBody>
      </p:sp>
      <p:sp>
        <p:nvSpPr>
          <p:cNvPr id="28" name="Rechteck Passt">
            <a:extLst>
              <a:ext uri="{FF2B5EF4-FFF2-40B4-BE49-F238E27FC236}">
                <a16:creationId xmlns:a16="http://schemas.microsoft.com/office/drawing/2014/main" id="{105EE92D-5EF2-23A2-6C6A-3ABB3B892CAF}"/>
              </a:ext>
            </a:extLst>
          </p:cNvPr>
          <p:cNvSpPr/>
          <p:nvPr/>
        </p:nvSpPr>
        <p:spPr>
          <a:xfrm>
            <a:off x="4058927" y="2177103"/>
            <a:ext cx="364669" cy="360524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Passt nicht">
            <a:extLst>
              <a:ext uri="{FF2B5EF4-FFF2-40B4-BE49-F238E27FC236}">
                <a16:creationId xmlns:a16="http://schemas.microsoft.com/office/drawing/2014/main" id="{149EF496-2281-6266-0043-0898EAAACBDF}"/>
              </a:ext>
            </a:extLst>
          </p:cNvPr>
          <p:cNvSpPr/>
          <p:nvPr/>
        </p:nvSpPr>
        <p:spPr>
          <a:xfrm>
            <a:off x="4058927" y="3177121"/>
            <a:ext cx="364669" cy="360524"/>
          </a:xfrm>
          <a:prstGeom prst="rect">
            <a:avLst/>
          </a:prstGeom>
          <a:solidFill>
            <a:srgbClr val="E1E2E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/>
              <p:nvPr/>
            </p:nvSpPr>
            <p:spPr>
              <a:xfrm>
                <a:off x="4423596" y="2123262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3596" y="2123262"/>
                <a:ext cx="2163899" cy="468205"/>
              </a:xfrm>
              <a:prstGeom prst="rect">
                <a:avLst/>
              </a:prstGeom>
              <a:blipFill>
                <a:blip r:embed="rId5"/>
                <a:stretch>
                  <a:fillRect l="-3099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/>
              <p:nvPr/>
            </p:nvSpPr>
            <p:spPr>
              <a:xfrm>
                <a:off x="4423596" y="3094970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nicht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3596" y="3094970"/>
                <a:ext cx="2163899" cy="468205"/>
              </a:xfrm>
              <a:prstGeom prst="rect">
                <a:avLst/>
              </a:prstGeom>
              <a:blipFill>
                <a:blip r:embed="rId6"/>
                <a:stretch>
                  <a:fillRect l="-3099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Sprechblase: rechteckig mit abgerundeten Ecken 33">
            <a:extLst>
              <a:ext uri="{FF2B5EF4-FFF2-40B4-BE49-F238E27FC236}">
                <a16:creationId xmlns:a16="http://schemas.microsoft.com/office/drawing/2014/main" id="{140A6D3E-B6AD-3208-0030-3B0AD9D901F4}"/>
              </a:ext>
            </a:extLst>
          </p:cNvPr>
          <p:cNvSpPr/>
          <p:nvPr/>
        </p:nvSpPr>
        <p:spPr>
          <a:xfrm>
            <a:off x="7224939" y="3014196"/>
            <a:ext cx="4149561" cy="931252"/>
          </a:xfrm>
          <a:prstGeom prst="wedgeRoundRectCallout">
            <a:avLst>
              <a:gd name="adj1" fmla="val -63081"/>
              <a:gd name="adj2" fmla="val -8499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0970CBD-452D-984F-DFDB-A5CF89D880F6}"/>
              </a:ext>
            </a:extLst>
          </p:cNvPr>
          <p:cNvSpPr txBox="1"/>
          <p:nvPr/>
        </p:nvSpPr>
        <p:spPr>
          <a:xfrm>
            <a:off x="7330557" y="3017339"/>
            <a:ext cx="4149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Genau! Das passt </a:t>
            </a:r>
            <a:r>
              <a:rPr lang="de-DE" sz="1800" dirty="0"/>
              <a:t>nicht. </a:t>
            </a:r>
          </a:p>
          <a:p>
            <a:r>
              <a:rPr lang="de-DE" sz="1800" dirty="0"/>
              <a:t>Es gibt zwei verschiedene Päckchen.  </a:t>
            </a:r>
          </a:p>
          <a:p>
            <a:r>
              <a:rPr lang="de-DE" sz="1800" dirty="0"/>
              <a:t>Ein 3er-Päckchen und ein 5er-Päckchen. </a:t>
            </a:r>
            <a:endParaRPr lang="de-DE" dirty="0"/>
          </a:p>
        </p:txBody>
      </p:sp>
      <p:sp>
        <p:nvSpPr>
          <p:cNvPr id="49" name="Sprechblase: rechteckig mit abgerundeten Ecken 48">
            <a:extLst>
              <a:ext uri="{FF2B5EF4-FFF2-40B4-BE49-F238E27FC236}">
                <a16:creationId xmlns:a16="http://schemas.microsoft.com/office/drawing/2014/main" id="{73C29919-F887-431E-822F-CCA0AF92F1C4}"/>
              </a:ext>
            </a:extLst>
          </p:cNvPr>
          <p:cNvSpPr/>
          <p:nvPr/>
        </p:nvSpPr>
        <p:spPr>
          <a:xfrm>
            <a:off x="7224939" y="1596105"/>
            <a:ext cx="4149561" cy="1200329"/>
          </a:xfrm>
          <a:prstGeom prst="wedgeRoundRectCallout">
            <a:avLst>
              <a:gd name="adj1" fmla="val -63007"/>
              <a:gd name="adj2" fmla="val 8871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D570532-0DC6-459D-6E45-5D58649540EC}"/>
              </a:ext>
            </a:extLst>
          </p:cNvPr>
          <p:cNvSpPr txBox="1"/>
          <p:nvPr/>
        </p:nvSpPr>
        <p:spPr>
          <a:xfrm>
            <a:off x="7330558" y="1616493"/>
            <a:ext cx="4149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Das sehen wir anders: </a:t>
            </a:r>
          </a:p>
          <a:p>
            <a:r>
              <a:rPr lang="de-DE" dirty="0"/>
              <a:t>Das passt </a:t>
            </a:r>
            <a:r>
              <a:rPr lang="de-DE" sz="1800" dirty="0"/>
              <a:t>nicht</a:t>
            </a:r>
            <a:r>
              <a:rPr lang="de-DE" dirty="0"/>
              <a:t>.</a:t>
            </a:r>
            <a:r>
              <a:rPr lang="de-DE" sz="1800" dirty="0"/>
              <a:t> Es gibt zwei verschiedene Päckchen.  </a:t>
            </a:r>
          </a:p>
          <a:p>
            <a:r>
              <a:rPr lang="de-DE" sz="1800" dirty="0"/>
              <a:t>Ein 3er-Päckchen und ein 5er-Päckchen. </a:t>
            </a:r>
            <a:endParaRPr lang="de-DE" dirty="0"/>
          </a:p>
        </p:txBody>
      </p:sp>
      <p:sp>
        <p:nvSpPr>
          <p:cNvPr id="3" name="Rechteckfeld einblenden">
            <a:extLst>
              <a:ext uri="{FF2B5EF4-FFF2-40B4-BE49-F238E27FC236}">
                <a16:creationId xmlns:a16="http://schemas.microsoft.com/office/drawing/2014/main" id="{CB512D00-0463-DE49-55E7-60ABC0C8ADA3}"/>
              </a:ext>
            </a:extLst>
          </p:cNvPr>
          <p:cNvSpPr/>
          <p:nvPr/>
        </p:nvSpPr>
        <p:spPr>
          <a:xfrm>
            <a:off x="10843255" y="6053725"/>
            <a:ext cx="1133452" cy="597925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Rechteckfeld einblenden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70137DB-DFE7-EC77-DBA2-579199E53973}"/>
              </a:ext>
            </a:extLst>
          </p:cNvPr>
          <p:cNvSpPr/>
          <p:nvPr/>
        </p:nvSpPr>
        <p:spPr>
          <a:xfrm>
            <a:off x="8794671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0F5959-5299-23B1-9492-564FA81ED5A9}"/>
              </a:ext>
            </a:extLst>
          </p:cNvPr>
          <p:cNvSpPr/>
          <p:nvPr/>
        </p:nvSpPr>
        <p:spPr>
          <a:xfrm>
            <a:off x="9139327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A48438C-363E-51AB-EBA5-89F9DBF57D4F}"/>
              </a:ext>
            </a:extLst>
          </p:cNvPr>
          <p:cNvSpPr/>
          <p:nvPr/>
        </p:nvSpPr>
        <p:spPr>
          <a:xfrm>
            <a:off x="9483983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313FA31-3BE4-8236-79CD-13940B2F4A2F}"/>
              </a:ext>
            </a:extLst>
          </p:cNvPr>
          <p:cNvSpPr/>
          <p:nvPr/>
        </p:nvSpPr>
        <p:spPr>
          <a:xfrm>
            <a:off x="9828639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6455B03-FDB3-469F-8CB1-EFB74DC6881A}"/>
              </a:ext>
            </a:extLst>
          </p:cNvPr>
          <p:cNvSpPr/>
          <p:nvPr/>
        </p:nvSpPr>
        <p:spPr>
          <a:xfrm>
            <a:off x="10173295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A781E89-F058-95F5-794C-C78FBF333D57}"/>
              </a:ext>
            </a:extLst>
          </p:cNvPr>
          <p:cNvSpPr/>
          <p:nvPr/>
        </p:nvSpPr>
        <p:spPr>
          <a:xfrm>
            <a:off x="8794671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EDF35C6-1F2C-1378-7022-C3BC7C9CDDC7}"/>
              </a:ext>
            </a:extLst>
          </p:cNvPr>
          <p:cNvSpPr/>
          <p:nvPr/>
        </p:nvSpPr>
        <p:spPr>
          <a:xfrm>
            <a:off x="9139327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4D88553D-7489-0B65-DCF0-26D23642FF89}"/>
              </a:ext>
            </a:extLst>
          </p:cNvPr>
          <p:cNvSpPr/>
          <p:nvPr/>
        </p:nvSpPr>
        <p:spPr>
          <a:xfrm>
            <a:off x="9483983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0E1ED14-A3AD-7399-EFF6-8AD0B8B43B8B}"/>
              </a:ext>
            </a:extLst>
          </p:cNvPr>
          <p:cNvSpPr/>
          <p:nvPr/>
        </p:nvSpPr>
        <p:spPr>
          <a:xfrm>
            <a:off x="9828639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470C002-0892-BD25-EE81-15127C77ACA4}"/>
              </a:ext>
            </a:extLst>
          </p:cNvPr>
          <p:cNvSpPr/>
          <p:nvPr/>
        </p:nvSpPr>
        <p:spPr>
          <a:xfrm>
            <a:off x="10173295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C191F70A-5E60-B821-4243-123E7B29BD08}"/>
              </a:ext>
            </a:extLst>
          </p:cNvPr>
          <p:cNvSpPr/>
          <p:nvPr/>
        </p:nvSpPr>
        <p:spPr>
          <a:xfrm>
            <a:off x="8794671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CF57840-CD57-EF65-182D-4E6326F0D67D}"/>
              </a:ext>
            </a:extLst>
          </p:cNvPr>
          <p:cNvSpPr/>
          <p:nvPr/>
        </p:nvSpPr>
        <p:spPr>
          <a:xfrm>
            <a:off x="9139327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7AA3542-00FD-E1D2-1C17-59CF524F9157}"/>
              </a:ext>
            </a:extLst>
          </p:cNvPr>
          <p:cNvSpPr/>
          <p:nvPr/>
        </p:nvSpPr>
        <p:spPr>
          <a:xfrm>
            <a:off x="9483983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5E15238-13EE-D699-E096-383FDFBA15AA}"/>
              </a:ext>
            </a:extLst>
          </p:cNvPr>
          <p:cNvSpPr/>
          <p:nvPr/>
        </p:nvSpPr>
        <p:spPr>
          <a:xfrm>
            <a:off x="9828639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4795833-B91F-2A0F-9D27-EEF380F13D94}"/>
              </a:ext>
            </a:extLst>
          </p:cNvPr>
          <p:cNvSpPr/>
          <p:nvPr/>
        </p:nvSpPr>
        <p:spPr>
          <a:xfrm>
            <a:off x="10173295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49567008-C2DC-13D0-60F1-5A0915F551E1}"/>
              </a:ext>
            </a:extLst>
          </p:cNvPr>
          <p:cNvSpPr/>
          <p:nvPr/>
        </p:nvSpPr>
        <p:spPr>
          <a:xfrm>
            <a:off x="8714551" y="5687050"/>
            <a:ext cx="1835813" cy="342832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8E493991-9DD4-14F8-17A4-5051B53964C0}"/>
              </a:ext>
            </a:extLst>
          </p:cNvPr>
          <p:cNvSpPr/>
          <p:nvPr/>
        </p:nvSpPr>
        <p:spPr>
          <a:xfrm>
            <a:off x="8714551" y="6032596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id="{A474EBA4-BEB4-F55D-CEB5-F7D284A43CA6}"/>
              </a:ext>
            </a:extLst>
          </p:cNvPr>
          <p:cNvSpPr/>
          <p:nvPr/>
        </p:nvSpPr>
        <p:spPr>
          <a:xfrm>
            <a:off x="8714550" y="5310588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C49E87F-1F5C-096F-64E7-2770250E7CF5}"/>
              </a:ext>
            </a:extLst>
          </p:cNvPr>
          <p:cNvSpPr/>
          <p:nvPr/>
        </p:nvSpPr>
        <p:spPr>
          <a:xfrm>
            <a:off x="3248208" y="1616493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29036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4" grpId="0" animBg="1"/>
      <p:bldP spid="2" grpId="0"/>
      <p:bldP spid="49" grpId="0" animBg="1"/>
      <p:bldP spid="50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5" grpId="0" animBg="1"/>
      <p:bldP spid="15" grpId="1" animBg="1"/>
      <p:bldP spid="17" grpId="0" animBg="1"/>
      <p:bldP spid="17" grpId="1" animBg="1"/>
      <p:bldP spid="21" grpId="0" animBg="1"/>
      <p:bldP spid="21" grpId="1" animBg="1"/>
      <p:bldP spid="27" grpId="0" animBg="1"/>
      <p:bldP spid="27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55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Passt das zur Multiplikation?          Warum? </a:t>
            </a:r>
            <a:endParaRPr lang="de-DE" sz="3600" b="1" dirty="0"/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Rechteck: gefaltete Ecke 17">
            <a:extLst>
              <a:ext uri="{FF2B5EF4-FFF2-40B4-BE49-F238E27FC236}">
                <a16:creationId xmlns:a16="http://schemas.microsoft.com/office/drawing/2014/main" id="{59FD57E6-F325-104E-3CDC-99468FAF4753}"/>
              </a:ext>
            </a:extLst>
          </p:cNvPr>
          <p:cNvSpPr/>
          <p:nvPr/>
        </p:nvSpPr>
        <p:spPr>
          <a:xfrm>
            <a:off x="619248" y="1810407"/>
            <a:ext cx="2894839" cy="2332777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BE29B7A-FFC7-4B7C-7BB1-FA2AF07087C4}"/>
              </a:ext>
            </a:extLst>
          </p:cNvPr>
          <p:cNvSpPr txBox="1"/>
          <p:nvPr/>
        </p:nvSpPr>
        <p:spPr>
          <a:xfrm>
            <a:off x="755356" y="1999096"/>
            <a:ext cx="24775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/>
              <a:t>Ich sehe 3 Päckchen Gummibärchen. </a:t>
            </a:r>
          </a:p>
          <a:p>
            <a:r>
              <a:rPr lang="de-DE" sz="1800" dirty="0"/>
              <a:t>In jedem Päckchen sind 5 Gummibärchen. </a:t>
            </a:r>
          </a:p>
          <a:p>
            <a:r>
              <a:rPr lang="de-DE" sz="1800" dirty="0"/>
              <a:t>Es sind also drei 5er, deswegen passt die Aufgabe 3 mal 5. </a:t>
            </a:r>
          </a:p>
        </p:txBody>
      </p:sp>
      <p:sp>
        <p:nvSpPr>
          <p:cNvPr id="28" name="Rechteck Passt">
            <a:extLst>
              <a:ext uri="{FF2B5EF4-FFF2-40B4-BE49-F238E27FC236}">
                <a16:creationId xmlns:a16="http://schemas.microsoft.com/office/drawing/2014/main" id="{105EE92D-5EF2-23A2-6C6A-3ABB3B892CAF}"/>
              </a:ext>
            </a:extLst>
          </p:cNvPr>
          <p:cNvSpPr/>
          <p:nvPr/>
        </p:nvSpPr>
        <p:spPr>
          <a:xfrm>
            <a:off x="4048302" y="2257981"/>
            <a:ext cx="364669" cy="360524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Passt nicht">
            <a:extLst>
              <a:ext uri="{FF2B5EF4-FFF2-40B4-BE49-F238E27FC236}">
                <a16:creationId xmlns:a16="http://schemas.microsoft.com/office/drawing/2014/main" id="{149EF496-2281-6266-0043-0898EAAACBDF}"/>
              </a:ext>
            </a:extLst>
          </p:cNvPr>
          <p:cNvSpPr/>
          <p:nvPr/>
        </p:nvSpPr>
        <p:spPr>
          <a:xfrm>
            <a:off x="4048302" y="3257999"/>
            <a:ext cx="364669" cy="360524"/>
          </a:xfrm>
          <a:prstGeom prst="rect">
            <a:avLst/>
          </a:prstGeom>
          <a:solidFill>
            <a:srgbClr val="E1E2E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/>
              <p:nvPr/>
            </p:nvSpPr>
            <p:spPr>
              <a:xfrm>
                <a:off x="4412971" y="2204140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971" y="2204140"/>
                <a:ext cx="2163899" cy="468205"/>
              </a:xfrm>
              <a:prstGeom prst="rect">
                <a:avLst/>
              </a:prstGeom>
              <a:blipFill>
                <a:blip r:embed="rId5"/>
                <a:stretch>
                  <a:fillRect l="-3099" b="-2236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/>
              <p:nvPr/>
            </p:nvSpPr>
            <p:spPr>
              <a:xfrm>
                <a:off x="4412971" y="3175848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nicht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971" y="3175848"/>
                <a:ext cx="2163899" cy="468205"/>
              </a:xfrm>
              <a:prstGeom prst="rect">
                <a:avLst/>
              </a:prstGeom>
              <a:blipFill>
                <a:blip r:embed="rId6"/>
                <a:stretch>
                  <a:fillRect l="-3099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Sprechblase: rechteckig mit abgerundeten Ecken 33">
            <a:extLst>
              <a:ext uri="{FF2B5EF4-FFF2-40B4-BE49-F238E27FC236}">
                <a16:creationId xmlns:a16="http://schemas.microsoft.com/office/drawing/2014/main" id="{140A6D3E-B6AD-3208-0030-3B0AD9D901F4}"/>
              </a:ext>
            </a:extLst>
          </p:cNvPr>
          <p:cNvSpPr/>
          <p:nvPr/>
        </p:nvSpPr>
        <p:spPr>
          <a:xfrm>
            <a:off x="7239108" y="3059976"/>
            <a:ext cx="4384166" cy="1533544"/>
          </a:xfrm>
          <a:prstGeom prst="wedgeRoundRectCallout">
            <a:avLst>
              <a:gd name="adj1" fmla="val -67940"/>
              <a:gd name="adj2" fmla="val -28991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CC5109F4-7F9B-91EE-7E62-71C1080248EC}"/>
              </a:ext>
            </a:extLst>
          </p:cNvPr>
          <p:cNvSpPr txBox="1"/>
          <p:nvPr/>
        </p:nvSpPr>
        <p:spPr>
          <a:xfrm>
            <a:off x="7344691" y="3047407"/>
            <a:ext cx="42785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Das sehen wir anders: </a:t>
            </a:r>
          </a:p>
          <a:p>
            <a:r>
              <a:rPr lang="de-DE" dirty="0"/>
              <a:t>Das passt. Es gibt drei gleiche Päckchen. Jedes hat  5 Gummibärchen. </a:t>
            </a:r>
          </a:p>
          <a:p>
            <a:r>
              <a:rPr lang="de-DE" dirty="0"/>
              <a:t>Das kann ich auch in das Rechteckfeld hineinsehen…</a:t>
            </a:r>
          </a:p>
          <a:p>
            <a:endParaRPr lang="de-DE" sz="1200" dirty="0"/>
          </a:p>
          <a:p>
            <a:r>
              <a:rPr lang="de-DE" dirty="0"/>
              <a:t>Wo sind die Päckchen? </a:t>
            </a:r>
          </a:p>
          <a:p>
            <a:r>
              <a:rPr lang="de-DE" dirty="0"/>
              <a:t>Wo die fünf Gummibärchen? </a:t>
            </a:r>
          </a:p>
        </p:txBody>
      </p:sp>
      <p:sp>
        <p:nvSpPr>
          <p:cNvPr id="13" name="Sprechblase: rechteckig mit abgerundeten Ecken 12">
            <a:extLst>
              <a:ext uri="{FF2B5EF4-FFF2-40B4-BE49-F238E27FC236}">
                <a16:creationId xmlns:a16="http://schemas.microsoft.com/office/drawing/2014/main" id="{D50970DF-2D44-8175-1403-D4D0C838E2CF}"/>
              </a:ext>
            </a:extLst>
          </p:cNvPr>
          <p:cNvSpPr/>
          <p:nvPr/>
        </p:nvSpPr>
        <p:spPr>
          <a:xfrm>
            <a:off x="7239108" y="843550"/>
            <a:ext cx="4384166" cy="1414431"/>
          </a:xfrm>
          <a:prstGeom prst="wedgeRoundRectCallout">
            <a:avLst>
              <a:gd name="adj1" fmla="val -68478"/>
              <a:gd name="adj2" fmla="val 29048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21C8373-BB8A-C72F-D0B2-388C9350C653}"/>
              </a:ext>
            </a:extLst>
          </p:cNvPr>
          <p:cNvSpPr txBox="1"/>
          <p:nvPr/>
        </p:nvSpPr>
        <p:spPr>
          <a:xfrm>
            <a:off x="7340379" y="811272"/>
            <a:ext cx="428289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Genau! Das passt. </a:t>
            </a:r>
          </a:p>
          <a:p>
            <a:r>
              <a:rPr lang="de-DE" dirty="0"/>
              <a:t>Es gibt drei gleiche Päckchen. </a:t>
            </a:r>
            <a:br>
              <a:rPr lang="de-DE" dirty="0"/>
            </a:br>
            <a:r>
              <a:rPr lang="de-DE" dirty="0"/>
              <a:t>Jedes hat 5 Gummibärchen. </a:t>
            </a:r>
          </a:p>
          <a:p>
            <a:r>
              <a:rPr lang="de-DE" dirty="0"/>
              <a:t>Das kann ich auch in das Rechteckfeld hineinsehen… </a:t>
            </a:r>
            <a:br>
              <a:rPr lang="de-DE" dirty="0"/>
            </a:br>
            <a:endParaRPr lang="de-DE" sz="1200" dirty="0"/>
          </a:p>
          <a:p>
            <a:r>
              <a:rPr lang="de-DE" dirty="0"/>
              <a:t>Wo sind die Päckchen? </a:t>
            </a:r>
          </a:p>
          <a:p>
            <a:r>
              <a:rPr lang="de-DE" dirty="0"/>
              <a:t>Wo die fünf Gummibärchen? </a:t>
            </a:r>
          </a:p>
        </p:txBody>
      </p:sp>
      <p:sp>
        <p:nvSpPr>
          <p:cNvPr id="14" name="Rechteckfeld einblenden">
            <a:extLst>
              <a:ext uri="{FF2B5EF4-FFF2-40B4-BE49-F238E27FC236}">
                <a16:creationId xmlns:a16="http://schemas.microsoft.com/office/drawing/2014/main" id="{5E789C66-E6CB-926F-E88D-4B5DEC25314A}"/>
              </a:ext>
            </a:extLst>
          </p:cNvPr>
          <p:cNvSpPr/>
          <p:nvPr/>
        </p:nvSpPr>
        <p:spPr>
          <a:xfrm>
            <a:off x="10843255" y="6053725"/>
            <a:ext cx="1133452" cy="597925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Rechteckfeld einblenden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FF23035-994B-5C03-BBE0-DEA5E9F8D195}"/>
              </a:ext>
            </a:extLst>
          </p:cNvPr>
          <p:cNvSpPr/>
          <p:nvPr/>
        </p:nvSpPr>
        <p:spPr>
          <a:xfrm>
            <a:off x="8794671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C449C262-141F-E9CE-974F-54B9E246C5C3}"/>
              </a:ext>
            </a:extLst>
          </p:cNvPr>
          <p:cNvSpPr/>
          <p:nvPr/>
        </p:nvSpPr>
        <p:spPr>
          <a:xfrm>
            <a:off x="9139327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93642AB-47B6-5460-B631-18053A252984}"/>
              </a:ext>
            </a:extLst>
          </p:cNvPr>
          <p:cNvSpPr/>
          <p:nvPr/>
        </p:nvSpPr>
        <p:spPr>
          <a:xfrm>
            <a:off x="9483983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E83A9520-A34A-12CA-C901-5F418A77E9AF}"/>
              </a:ext>
            </a:extLst>
          </p:cNvPr>
          <p:cNvSpPr/>
          <p:nvPr/>
        </p:nvSpPr>
        <p:spPr>
          <a:xfrm>
            <a:off x="9828639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73185E47-1BE3-3077-CA24-29D7206D77F0}"/>
              </a:ext>
            </a:extLst>
          </p:cNvPr>
          <p:cNvSpPr/>
          <p:nvPr/>
        </p:nvSpPr>
        <p:spPr>
          <a:xfrm>
            <a:off x="10173295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9B50077-DA37-6AA2-4992-BA287EB37ABB}"/>
              </a:ext>
            </a:extLst>
          </p:cNvPr>
          <p:cNvSpPr/>
          <p:nvPr/>
        </p:nvSpPr>
        <p:spPr>
          <a:xfrm>
            <a:off x="8794671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4FE10D6D-7E03-4A7B-4B5E-A421B0E4C7DD}"/>
              </a:ext>
            </a:extLst>
          </p:cNvPr>
          <p:cNvSpPr/>
          <p:nvPr/>
        </p:nvSpPr>
        <p:spPr>
          <a:xfrm>
            <a:off x="9139327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C5C96CB4-E7BC-6F15-B7EB-F102CBA171BF}"/>
              </a:ext>
            </a:extLst>
          </p:cNvPr>
          <p:cNvSpPr/>
          <p:nvPr/>
        </p:nvSpPr>
        <p:spPr>
          <a:xfrm>
            <a:off x="9483983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37221BA8-CED3-4FAA-2734-A472C053C6E6}"/>
              </a:ext>
            </a:extLst>
          </p:cNvPr>
          <p:cNvSpPr/>
          <p:nvPr/>
        </p:nvSpPr>
        <p:spPr>
          <a:xfrm>
            <a:off x="9828639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23C1651-B3F9-8165-3E91-9593C04553D0}"/>
              </a:ext>
            </a:extLst>
          </p:cNvPr>
          <p:cNvSpPr/>
          <p:nvPr/>
        </p:nvSpPr>
        <p:spPr>
          <a:xfrm>
            <a:off x="10173295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F118785F-028F-47F8-9801-38E6892A4214}"/>
              </a:ext>
            </a:extLst>
          </p:cNvPr>
          <p:cNvSpPr/>
          <p:nvPr/>
        </p:nvSpPr>
        <p:spPr>
          <a:xfrm>
            <a:off x="8794671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776368CD-244F-0C27-253B-E6DB541A21FE}"/>
              </a:ext>
            </a:extLst>
          </p:cNvPr>
          <p:cNvSpPr/>
          <p:nvPr/>
        </p:nvSpPr>
        <p:spPr>
          <a:xfrm>
            <a:off x="9139327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973C87D7-CEC3-1E79-D9EA-9D4B9BA9400B}"/>
              </a:ext>
            </a:extLst>
          </p:cNvPr>
          <p:cNvSpPr/>
          <p:nvPr/>
        </p:nvSpPr>
        <p:spPr>
          <a:xfrm>
            <a:off x="9483983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ADD96069-F203-BD97-D6A5-22D2BF70CD00}"/>
              </a:ext>
            </a:extLst>
          </p:cNvPr>
          <p:cNvSpPr/>
          <p:nvPr/>
        </p:nvSpPr>
        <p:spPr>
          <a:xfrm>
            <a:off x="9828639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CBB292A1-FF6F-6DD4-2674-276E4B234422}"/>
              </a:ext>
            </a:extLst>
          </p:cNvPr>
          <p:cNvSpPr/>
          <p:nvPr/>
        </p:nvSpPr>
        <p:spPr>
          <a:xfrm>
            <a:off x="10173295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A7A44AB9-79B8-0227-6DD5-C0F5D637E5DB}"/>
              </a:ext>
            </a:extLst>
          </p:cNvPr>
          <p:cNvSpPr/>
          <p:nvPr/>
        </p:nvSpPr>
        <p:spPr>
          <a:xfrm>
            <a:off x="8714551" y="5687050"/>
            <a:ext cx="1835813" cy="342832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2" name="Rechteck: abgerundete Ecken 51">
            <a:extLst>
              <a:ext uri="{FF2B5EF4-FFF2-40B4-BE49-F238E27FC236}">
                <a16:creationId xmlns:a16="http://schemas.microsoft.com/office/drawing/2014/main" id="{7D1AA8C9-B3B6-38D4-2CBE-3B5C59A6EC1F}"/>
              </a:ext>
            </a:extLst>
          </p:cNvPr>
          <p:cNvSpPr/>
          <p:nvPr/>
        </p:nvSpPr>
        <p:spPr>
          <a:xfrm>
            <a:off x="8714551" y="6032596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3" name="Rechteck: abgerundete Ecken 52">
            <a:extLst>
              <a:ext uri="{FF2B5EF4-FFF2-40B4-BE49-F238E27FC236}">
                <a16:creationId xmlns:a16="http://schemas.microsoft.com/office/drawing/2014/main" id="{3A0470B9-A7AF-2390-BFD2-4F2288C1AD2B}"/>
              </a:ext>
            </a:extLst>
          </p:cNvPr>
          <p:cNvSpPr/>
          <p:nvPr/>
        </p:nvSpPr>
        <p:spPr>
          <a:xfrm>
            <a:off x="8714550" y="5310588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3891B68-E670-1B0B-AEDC-70E8ED98FE85}"/>
              </a:ext>
            </a:extLst>
          </p:cNvPr>
          <p:cNvSpPr/>
          <p:nvPr/>
        </p:nvSpPr>
        <p:spPr>
          <a:xfrm>
            <a:off x="3212463" y="1860866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708974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4" grpId="0" animBg="1"/>
      <p:bldP spid="44" grpId="0"/>
      <p:bldP spid="13" grpId="0" animBg="1"/>
      <p:bldP spid="9" grpId="0"/>
      <p:bldP spid="16" grpId="0" animBg="1"/>
      <p:bldP spid="16" grpId="1" animBg="1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9" grpId="0" animBg="1"/>
      <p:bldP spid="39" grpId="1" animBg="1"/>
      <p:bldP spid="40" grpId="0" animBg="1"/>
      <p:bldP spid="40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prechblase: rechteckig mit abgerundeten Ecken 48">
            <a:extLst>
              <a:ext uri="{FF2B5EF4-FFF2-40B4-BE49-F238E27FC236}">
                <a16:creationId xmlns:a16="http://schemas.microsoft.com/office/drawing/2014/main" id="{52050B56-DB2B-33E9-32E0-295879AF1F70}"/>
              </a:ext>
            </a:extLst>
          </p:cNvPr>
          <p:cNvSpPr/>
          <p:nvPr/>
        </p:nvSpPr>
        <p:spPr>
          <a:xfrm>
            <a:off x="6932291" y="2923001"/>
            <a:ext cx="5044416" cy="2031325"/>
          </a:xfrm>
          <a:prstGeom prst="wedgeRoundRectCallout">
            <a:avLst>
              <a:gd name="adj1" fmla="val -63849"/>
              <a:gd name="adj2" fmla="val -28991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55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Passt das zur Multiplikation?          Warum? </a:t>
            </a:r>
            <a:endParaRPr lang="de-DE" sz="3600" b="1" dirty="0"/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Rechteck: gefaltete Ecke 17">
            <a:extLst>
              <a:ext uri="{FF2B5EF4-FFF2-40B4-BE49-F238E27FC236}">
                <a16:creationId xmlns:a16="http://schemas.microsoft.com/office/drawing/2014/main" id="{59FD57E6-F325-104E-3CDC-99468FAF4753}"/>
              </a:ext>
            </a:extLst>
          </p:cNvPr>
          <p:cNvSpPr/>
          <p:nvPr/>
        </p:nvSpPr>
        <p:spPr>
          <a:xfrm>
            <a:off x="599386" y="1821980"/>
            <a:ext cx="2720199" cy="2289259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Passt">
            <a:extLst>
              <a:ext uri="{FF2B5EF4-FFF2-40B4-BE49-F238E27FC236}">
                <a16:creationId xmlns:a16="http://schemas.microsoft.com/office/drawing/2014/main" id="{105EE92D-5EF2-23A2-6C6A-3ABB3B892CAF}"/>
              </a:ext>
            </a:extLst>
          </p:cNvPr>
          <p:cNvSpPr/>
          <p:nvPr/>
        </p:nvSpPr>
        <p:spPr>
          <a:xfrm>
            <a:off x="3861654" y="2226036"/>
            <a:ext cx="364669" cy="360524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Passt nicht">
            <a:extLst>
              <a:ext uri="{FF2B5EF4-FFF2-40B4-BE49-F238E27FC236}">
                <a16:creationId xmlns:a16="http://schemas.microsoft.com/office/drawing/2014/main" id="{149EF496-2281-6266-0043-0898EAAACBDF}"/>
              </a:ext>
            </a:extLst>
          </p:cNvPr>
          <p:cNvSpPr/>
          <p:nvPr/>
        </p:nvSpPr>
        <p:spPr>
          <a:xfrm>
            <a:off x="3861654" y="3226054"/>
            <a:ext cx="364669" cy="360524"/>
          </a:xfrm>
          <a:prstGeom prst="rect">
            <a:avLst/>
          </a:prstGeom>
          <a:solidFill>
            <a:srgbClr val="E1E2E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/>
              <p:nvPr/>
            </p:nvSpPr>
            <p:spPr>
              <a:xfrm>
                <a:off x="4226323" y="2172195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323" y="2172195"/>
                <a:ext cx="2163899" cy="468205"/>
              </a:xfrm>
              <a:prstGeom prst="rect">
                <a:avLst/>
              </a:prstGeom>
              <a:blipFill>
                <a:blip r:embed="rId5"/>
                <a:stretch>
                  <a:fillRect l="-2817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/>
              <p:nvPr/>
            </p:nvSpPr>
            <p:spPr>
              <a:xfrm>
                <a:off x="4226323" y="3143903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nicht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323" y="3143903"/>
                <a:ext cx="2163899" cy="468205"/>
              </a:xfrm>
              <a:prstGeom prst="rect">
                <a:avLst/>
              </a:prstGeom>
              <a:blipFill>
                <a:blip r:embed="rId6"/>
                <a:stretch>
                  <a:fillRect l="-2817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Sprechblase">
            <a:extLst>
              <a:ext uri="{FF2B5EF4-FFF2-40B4-BE49-F238E27FC236}">
                <a16:creationId xmlns:a16="http://schemas.microsoft.com/office/drawing/2014/main" id="{D69BC264-6448-41BD-C972-E55247C5129D}"/>
              </a:ext>
            </a:extLst>
          </p:cNvPr>
          <p:cNvSpPr txBox="1"/>
          <p:nvPr/>
        </p:nvSpPr>
        <p:spPr>
          <a:xfrm>
            <a:off x="7143993" y="2928359"/>
            <a:ext cx="45603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Wir sehen das anders:  </a:t>
            </a:r>
          </a:p>
          <a:p>
            <a:r>
              <a:rPr lang="de-DE" dirty="0"/>
              <a:t>Das passt. Es gibt drei Päckchen und in jedem sind gleichviele Gummibärchen. In jedem sind 5, also ein Fünfer. </a:t>
            </a:r>
          </a:p>
          <a:p>
            <a:r>
              <a:rPr lang="de-DE" dirty="0"/>
              <a:t>Dementsprechend gibt es drei Fünfer. </a:t>
            </a:r>
          </a:p>
          <a:p>
            <a:r>
              <a:rPr lang="de-DE" dirty="0"/>
              <a:t>Das kann ich auch in das Rechteckfeld hineinsehen. 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BE29B7A-FFC7-4B7C-7BB1-FA2AF07087C4}"/>
              </a:ext>
            </a:extLst>
          </p:cNvPr>
          <p:cNvSpPr txBox="1"/>
          <p:nvPr/>
        </p:nvSpPr>
        <p:spPr>
          <a:xfrm>
            <a:off x="724657" y="2070106"/>
            <a:ext cx="2477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In einem Päckchen sind 5 Gummibärchen. </a:t>
            </a:r>
          </a:p>
          <a:p>
            <a:r>
              <a:rPr lang="de-DE" dirty="0"/>
              <a:t>Es sind insgesamt 3 Päckchen. Es sind also drei 5er, deswegen passt die Aufgabe 3 mal 5.   </a:t>
            </a:r>
          </a:p>
        </p:txBody>
      </p:sp>
      <p:sp>
        <p:nvSpPr>
          <p:cNvPr id="53" name="Sprechblase: rechteckig mit abgerundeten Ecken 52">
            <a:extLst>
              <a:ext uri="{FF2B5EF4-FFF2-40B4-BE49-F238E27FC236}">
                <a16:creationId xmlns:a16="http://schemas.microsoft.com/office/drawing/2014/main" id="{339A53A0-7D22-8215-08D6-1AE4B303924F}"/>
              </a:ext>
            </a:extLst>
          </p:cNvPr>
          <p:cNvSpPr/>
          <p:nvPr/>
        </p:nvSpPr>
        <p:spPr>
          <a:xfrm>
            <a:off x="6921303" y="839367"/>
            <a:ext cx="5044416" cy="1989734"/>
          </a:xfrm>
          <a:prstGeom prst="wedgeRoundRectCallout">
            <a:avLst>
              <a:gd name="adj1" fmla="val -64050"/>
              <a:gd name="adj2" fmla="val 29028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 Sprechblase">
            <a:extLst>
              <a:ext uri="{FF2B5EF4-FFF2-40B4-BE49-F238E27FC236}">
                <a16:creationId xmlns:a16="http://schemas.microsoft.com/office/drawing/2014/main" id="{4E1293EC-CD84-8524-D7E4-3516F4B2B6CA}"/>
              </a:ext>
            </a:extLst>
          </p:cNvPr>
          <p:cNvSpPr txBox="1"/>
          <p:nvPr/>
        </p:nvSpPr>
        <p:spPr>
          <a:xfrm>
            <a:off x="7143993" y="844725"/>
            <a:ext cx="45603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Genau! Das passt. </a:t>
            </a:r>
          </a:p>
          <a:p>
            <a:r>
              <a:rPr lang="de-DE" dirty="0"/>
              <a:t>Es gibt drei Päckchen und in jedem sind gleichviele Gummibärchen. In jedem sind 5, also ein Fünfer. </a:t>
            </a:r>
          </a:p>
          <a:p>
            <a:r>
              <a:rPr lang="de-DE" dirty="0"/>
              <a:t>Dementsprechend gibt es drei Fünfer. </a:t>
            </a:r>
          </a:p>
          <a:p>
            <a:r>
              <a:rPr lang="de-DE" dirty="0"/>
              <a:t>Das kann ich auch in das Rechteckfeld hineinsehen.</a:t>
            </a:r>
          </a:p>
        </p:txBody>
      </p:sp>
      <p:sp>
        <p:nvSpPr>
          <p:cNvPr id="3" name="Rechteckfeld einblenden">
            <a:extLst>
              <a:ext uri="{FF2B5EF4-FFF2-40B4-BE49-F238E27FC236}">
                <a16:creationId xmlns:a16="http://schemas.microsoft.com/office/drawing/2014/main" id="{F11FB274-9481-D970-7127-919B79E77A0B}"/>
              </a:ext>
            </a:extLst>
          </p:cNvPr>
          <p:cNvSpPr/>
          <p:nvPr/>
        </p:nvSpPr>
        <p:spPr>
          <a:xfrm>
            <a:off x="10843255" y="6053725"/>
            <a:ext cx="1133452" cy="597925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Rechteckfeld einblenden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CC22942-04FB-83F5-A9B8-6EE6F3341E70}"/>
              </a:ext>
            </a:extLst>
          </p:cNvPr>
          <p:cNvSpPr/>
          <p:nvPr/>
        </p:nvSpPr>
        <p:spPr>
          <a:xfrm>
            <a:off x="8794671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1F9F126-C15B-4F69-C7B5-DD847580ECF3}"/>
              </a:ext>
            </a:extLst>
          </p:cNvPr>
          <p:cNvSpPr/>
          <p:nvPr/>
        </p:nvSpPr>
        <p:spPr>
          <a:xfrm>
            <a:off x="9139327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74900DF-F749-9629-CFFD-597A8F645F0C}"/>
              </a:ext>
            </a:extLst>
          </p:cNvPr>
          <p:cNvSpPr/>
          <p:nvPr/>
        </p:nvSpPr>
        <p:spPr>
          <a:xfrm>
            <a:off x="9483983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14716DE-3DF5-A702-7470-6AF19559BE8A}"/>
              </a:ext>
            </a:extLst>
          </p:cNvPr>
          <p:cNvSpPr/>
          <p:nvPr/>
        </p:nvSpPr>
        <p:spPr>
          <a:xfrm>
            <a:off x="9828639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5792CED-462C-D2F7-50F4-94EBAFE45B93}"/>
              </a:ext>
            </a:extLst>
          </p:cNvPr>
          <p:cNvSpPr/>
          <p:nvPr/>
        </p:nvSpPr>
        <p:spPr>
          <a:xfrm>
            <a:off x="10173295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F6446AC-286A-D7B7-A69D-DE22AAD14800}"/>
              </a:ext>
            </a:extLst>
          </p:cNvPr>
          <p:cNvSpPr/>
          <p:nvPr/>
        </p:nvSpPr>
        <p:spPr>
          <a:xfrm>
            <a:off x="8794671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D8E15B2-5555-8218-5ED2-5FE6B1659D6F}"/>
              </a:ext>
            </a:extLst>
          </p:cNvPr>
          <p:cNvSpPr/>
          <p:nvPr/>
        </p:nvSpPr>
        <p:spPr>
          <a:xfrm>
            <a:off x="9139327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2A395F4-1A50-CA36-FFA1-AF6353C42FE7}"/>
              </a:ext>
            </a:extLst>
          </p:cNvPr>
          <p:cNvSpPr/>
          <p:nvPr/>
        </p:nvSpPr>
        <p:spPr>
          <a:xfrm>
            <a:off x="9483983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BDED149-708D-123C-C79E-0716E1A8338C}"/>
              </a:ext>
            </a:extLst>
          </p:cNvPr>
          <p:cNvSpPr/>
          <p:nvPr/>
        </p:nvSpPr>
        <p:spPr>
          <a:xfrm>
            <a:off x="9828639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DC4A8E0-30B8-708C-E5E2-ABAD556B88AE}"/>
              </a:ext>
            </a:extLst>
          </p:cNvPr>
          <p:cNvSpPr/>
          <p:nvPr/>
        </p:nvSpPr>
        <p:spPr>
          <a:xfrm>
            <a:off x="10173295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6BC8C3E-9A18-4EDB-F530-CBA5367E1620}"/>
              </a:ext>
            </a:extLst>
          </p:cNvPr>
          <p:cNvSpPr/>
          <p:nvPr/>
        </p:nvSpPr>
        <p:spPr>
          <a:xfrm>
            <a:off x="8794671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E3BCDFD5-276C-7ED8-B2B5-226FBBB36777}"/>
              </a:ext>
            </a:extLst>
          </p:cNvPr>
          <p:cNvSpPr/>
          <p:nvPr/>
        </p:nvSpPr>
        <p:spPr>
          <a:xfrm>
            <a:off x="9139327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783E118F-BE28-8B4B-3CFD-22194B9D4C13}"/>
              </a:ext>
            </a:extLst>
          </p:cNvPr>
          <p:cNvSpPr/>
          <p:nvPr/>
        </p:nvSpPr>
        <p:spPr>
          <a:xfrm>
            <a:off x="9483983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2F5E654-220B-F6AF-D1E6-756BE4703A47}"/>
              </a:ext>
            </a:extLst>
          </p:cNvPr>
          <p:cNvSpPr/>
          <p:nvPr/>
        </p:nvSpPr>
        <p:spPr>
          <a:xfrm>
            <a:off x="9828639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78C7235-9567-8044-195B-00CDF4B14F40}"/>
              </a:ext>
            </a:extLst>
          </p:cNvPr>
          <p:cNvSpPr/>
          <p:nvPr/>
        </p:nvSpPr>
        <p:spPr>
          <a:xfrm>
            <a:off x="10173295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A5B51BA9-6160-AEFF-091E-11421261CA6B}"/>
              </a:ext>
            </a:extLst>
          </p:cNvPr>
          <p:cNvSpPr/>
          <p:nvPr/>
        </p:nvSpPr>
        <p:spPr>
          <a:xfrm>
            <a:off x="8714551" y="5687050"/>
            <a:ext cx="1835813" cy="342832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C5F85012-9B7F-34FB-0F89-D0A9D392A9EF}"/>
              </a:ext>
            </a:extLst>
          </p:cNvPr>
          <p:cNvSpPr/>
          <p:nvPr/>
        </p:nvSpPr>
        <p:spPr>
          <a:xfrm>
            <a:off x="8714551" y="6032596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3CF734F5-8B8D-9347-6C68-3813FA5DF30A}"/>
              </a:ext>
            </a:extLst>
          </p:cNvPr>
          <p:cNvSpPr/>
          <p:nvPr/>
        </p:nvSpPr>
        <p:spPr>
          <a:xfrm>
            <a:off x="8714550" y="5310588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3ACD3DD-C0BB-7561-0A05-84D51487A62C}"/>
              </a:ext>
            </a:extLst>
          </p:cNvPr>
          <p:cNvSpPr/>
          <p:nvPr/>
        </p:nvSpPr>
        <p:spPr>
          <a:xfrm>
            <a:off x="3025055" y="1862998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52368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9" grpId="0" animBg="1"/>
      <p:bldP spid="2" grpId="0"/>
      <p:bldP spid="53" grpId="0" animBg="1"/>
      <p:bldP spid="54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55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Passt das zur Multiplikation?          Warum? </a:t>
            </a:r>
            <a:endParaRPr lang="de-DE" sz="3600" b="1" dirty="0"/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Rechteck: gefaltete Ecke 17">
            <a:extLst>
              <a:ext uri="{FF2B5EF4-FFF2-40B4-BE49-F238E27FC236}">
                <a16:creationId xmlns:a16="http://schemas.microsoft.com/office/drawing/2014/main" id="{59FD57E6-F325-104E-3CDC-99468FAF4753}"/>
              </a:ext>
            </a:extLst>
          </p:cNvPr>
          <p:cNvSpPr/>
          <p:nvPr/>
        </p:nvSpPr>
        <p:spPr>
          <a:xfrm>
            <a:off x="693420" y="1480456"/>
            <a:ext cx="2852480" cy="2615273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Passt">
            <a:extLst>
              <a:ext uri="{FF2B5EF4-FFF2-40B4-BE49-F238E27FC236}">
                <a16:creationId xmlns:a16="http://schemas.microsoft.com/office/drawing/2014/main" id="{105EE92D-5EF2-23A2-6C6A-3ABB3B892CAF}"/>
              </a:ext>
            </a:extLst>
          </p:cNvPr>
          <p:cNvSpPr/>
          <p:nvPr/>
        </p:nvSpPr>
        <p:spPr>
          <a:xfrm>
            <a:off x="3947146" y="2034995"/>
            <a:ext cx="364669" cy="360524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Passt nicht">
            <a:extLst>
              <a:ext uri="{FF2B5EF4-FFF2-40B4-BE49-F238E27FC236}">
                <a16:creationId xmlns:a16="http://schemas.microsoft.com/office/drawing/2014/main" id="{149EF496-2281-6266-0043-0898EAAACBDF}"/>
              </a:ext>
            </a:extLst>
          </p:cNvPr>
          <p:cNvSpPr/>
          <p:nvPr/>
        </p:nvSpPr>
        <p:spPr>
          <a:xfrm>
            <a:off x="3947146" y="3035013"/>
            <a:ext cx="364669" cy="360524"/>
          </a:xfrm>
          <a:prstGeom prst="rect">
            <a:avLst/>
          </a:prstGeom>
          <a:solidFill>
            <a:srgbClr val="E1E2E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/>
              <p:nvPr/>
            </p:nvSpPr>
            <p:spPr>
              <a:xfrm>
                <a:off x="4311815" y="1981154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140EDAC2-3654-8C5B-16EE-48FE1D60E7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815" y="1981154"/>
                <a:ext cx="2163899" cy="468205"/>
              </a:xfrm>
              <a:prstGeom prst="rect">
                <a:avLst/>
              </a:prstGeom>
              <a:blipFill>
                <a:blip r:embed="rId5"/>
                <a:stretch>
                  <a:fillRect l="-2817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/>
              <p:nvPr/>
            </p:nvSpPr>
            <p:spPr>
              <a:xfrm>
                <a:off x="4311815" y="2952862"/>
                <a:ext cx="2163899" cy="468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b="1" dirty="0"/>
                  <a:t>Passt nicht zu 3</a:t>
                </a:r>
                <a14:m>
                  <m:oMath xmlns:m="http://schemas.openxmlformats.org/officeDocument/2006/math">
                    <m:r>
                      <a:rPr lang="de-DE" sz="2500" b="1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de-DE" sz="2000" b="1" dirty="0"/>
                  <a:t>5</a:t>
                </a:r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E33A10E-1ABB-3DB0-0499-CD76511EC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815" y="2952862"/>
                <a:ext cx="2163899" cy="468205"/>
              </a:xfrm>
              <a:prstGeom prst="rect">
                <a:avLst/>
              </a:prstGeom>
              <a:blipFill>
                <a:blip r:embed="rId6"/>
                <a:stretch>
                  <a:fillRect l="-2817" b="-20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Sprechblase: rechteckig mit abgerundeten Ecken 33">
            <a:extLst>
              <a:ext uri="{FF2B5EF4-FFF2-40B4-BE49-F238E27FC236}">
                <a16:creationId xmlns:a16="http://schemas.microsoft.com/office/drawing/2014/main" id="{140A6D3E-B6AD-3208-0030-3B0AD9D901F4}"/>
              </a:ext>
            </a:extLst>
          </p:cNvPr>
          <p:cNvSpPr/>
          <p:nvPr/>
        </p:nvSpPr>
        <p:spPr>
          <a:xfrm>
            <a:off x="7142125" y="2778689"/>
            <a:ext cx="4034521" cy="1748968"/>
          </a:xfrm>
          <a:prstGeom prst="wedgeRoundRectCallout">
            <a:avLst>
              <a:gd name="adj1" fmla="val -63372"/>
              <a:gd name="adj2" fmla="val -24611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9879741-4080-2029-FE82-9A6954E3BA32}"/>
              </a:ext>
            </a:extLst>
          </p:cNvPr>
          <p:cNvSpPr txBox="1"/>
          <p:nvPr/>
        </p:nvSpPr>
        <p:spPr>
          <a:xfrm>
            <a:off x="762339" y="1757667"/>
            <a:ext cx="27280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 Päckchen Gummibärchen liegen auf dem Tisch und 5 Päckchen Gummibärchen liegen in dem Regal. </a:t>
            </a:r>
          </a:p>
          <a:p>
            <a:r>
              <a:rPr lang="de-DE" dirty="0"/>
              <a:t>Es sind also drei 5er, deswegen passt die Aufgabe 3 mal 5.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37E1AF1-19AC-4E3A-2782-C34681EE25A6}"/>
              </a:ext>
            </a:extLst>
          </p:cNvPr>
          <p:cNvSpPr txBox="1"/>
          <p:nvPr/>
        </p:nvSpPr>
        <p:spPr>
          <a:xfrm>
            <a:off x="7187462" y="2773330"/>
            <a:ext cx="3989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Genau! Das passt nicht. </a:t>
            </a:r>
          </a:p>
          <a:p>
            <a:r>
              <a:rPr lang="de-DE" dirty="0"/>
              <a:t>Es gibt insgesamt 8 Päckchen Gummibärchen.  </a:t>
            </a:r>
          </a:p>
          <a:p>
            <a:r>
              <a:rPr lang="de-DE" dirty="0"/>
              <a:t>Wir wissen gar nicht, wie viele Gummibärchen in jedem Päckchen sind. Hier kann man keine Gruppen zählen.  </a:t>
            </a:r>
          </a:p>
        </p:txBody>
      </p:sp>
      <p:sp>
        <p:nvSpPr>
          <p:cNvPr id="2" name="Sprechblase: rechteckig mit abgerundeten Ecken 1">
            <a:extLst>
              <a:ext uri="{FF2B5EF4-FFF2-40B4-BE49-F238E27FC236}">
                <a16:creationId xmlns:a16="http://schemas.microsoft.com/office/drawing/2014/main" id="{779463D3-7D7F-6C97-7763-E6FB27B71E8B}"/>
              </a:ext>
            </a:extLst>
          </p:cNvPr>
          <p:cNvSpPr/>
          <p:nvPr/>
        </p:nvSpPr>
        <p:spPr>
          <a:xfrm>
            <a:off x="7142126" y="902501"/>
            <a:ext cx="4034521" cy="1726765"/>
          </a:xfrm>
          <a:prstGeom prst="wedgeRoundRectCallout">
            <a:avLst>
              <a:gd name="adj1" fmla="val -63280"/>
              <a:gd name="adj2" fmla="val 29834"/>
              <a:gd name="adj3" fmla="val 16667"/>
            </a:avLst>
          </a:prstGeom>
          <a:solidFill>
            <a:srgbClr val="E1E2E2"/>
          </a:solidFill>
          <a:ln>
            <a:solidFill>
              <a:srgbClr val="E1E2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0B9FE77-F96A-2840-CA25-8CEC5AC93B56}"/>
              </a:ext>
            </a:extLst>
          </p:cNvPr>
          <p:cNvSpPr txBox="1"/>
          <p:nvPr/>
        </p:nvSpPr>
        <p:spPr>
          <a:xfrm>
            <a:off x="7187462" y="886470"/>
            <a:ext cx="40998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Das sehen wir anders: </a:t>
            </a:r>
          </a:p>
          <a:p>
            <a:r>
              <a:rPr lang="de-DE" dirty="0"/>
              <a:t>Das passt nicht. Es gibt insgesamt 8 Päckchen Gummibärchen.  </a:t>
            </a:r>
          </a:p>
          <a:p>
            <a:r>
              <a:rPr lang="de-DE" dirty="0"/>
              <a:t>Wir wissen gar nicht, wie viele Gummibärchen in jedem Päckchen sind. </a:t>
            </a:r>
          </a:p>
          <a:p>
            <a:r>
              <a:rPr lang="de-DE" dirty="0"/>
              <a:t>Hier kann man keine Gruppen zählen.  </a:t>
            </a:r>
          </a:p>
        </p:txBody>
      </p:sp>
      <p:sp>
        <p:nvSpPr>
          <p:cNvPr id="3" name="Rechteckfeld einblenden">
            <a:extLst>
              <a:ext uri="{FF2B5EF4-FFF2-40B4-BE49-F238E27FC236}">
                <a16:creationId xmlns:a16="http://schemas.microsoft.com/office/drawing/2014/main" id="{E5547441-D17F-81A9-2610-17110433356F}"/>
              </a:ext>
            </a:extLst>
          </p:cNvPr>
          <p:cNvSpPr/>
          <p:nvPr/>
        </p:nvSpPr>
        <p:spPr>
          <a:xfrm>
            <a:off x="10843255" y="6053725"/>
            <a:ext cx="1133452" cy="597925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Rechteckfeld einblenden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22C6723-1148-BA01-E14C-CAFAACA05694}"/>
              </a:ext>
            </a:extLst>
          </p:cNvPr>
          <p:cNvSpPr/>
          <p:nvPr/>
        </p:nvSpPr>
        <p:spPr>
          <a:xfrm>
            <a:off x="8794671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8A67AC8-7624-91B5-30E2-BCF352B683C3}"/>
              </a:ext>
            </a:extLst>
          </p:cNvPr>
          <p:cNvSpPr/>
          <p:nvPr/>
        </p:nvSpPr>
        <p:spPr>
          <a:xfrm>
            <a:off x="9139327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DD09B25-A4C7-316F-DCCE-1D2C6592D432}"/>
              </a:ext>
            </a:extLst>
          </p:cNvPr>
          <p:cNvSpPr/>
          <p:nvPr/>
        </p:nvSpPr>
        <p:spPr>
          <a:xfrm>
            <a:off x="9483983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229AE90-D94A-3D42-24C7-EFB507684BDE}"/>
              </a:ext>
            </a:extLst>
          </p:cNvPr>
          <p:cNvSpPr/>
          <p:nvPr/>
        </p:nvSpPr>
        <p:spPr>
          <a:xfrm>
            <a:off x="9828639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020CF4E-2F2B-1CEF-30FB-E60B176445D3}"/>
              </a:ext>
            </a:extLst>
          </p:cNvPr>
          <p:cNvSpPr/>
          <p:nvPr/>
        </p:nvSpPr>
        <p:spPr>
          <a:xfrm>
            <a:off x="10173295" y="533542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0CCDB3F-0121-E1E2-54F4-D7E0349AE664}"/>
              </a:ext>
            </a:extLst>
          </p:cNvPr>
          <p:cNvSpPr/>
          <p:nvPr/>
        </p:nvSpPr>
        <p:spPr>
          <a:xfrm>
            <a:off x="8794671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C95CC06-23E2-49D7-7356-467F866FCA7A}"/>
              </a:ext>
            </a:extLst>
          </p:cNvPr>
          <p:cNvSpPr/>
          <p:nvPr/>
        </p:nvSpPr>
        <p:spPr>
          <a:xfrm>
            <a:off x="9139327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895CADB-94A4-E07E-14CD-ADC371666754}"/>
              </a:ext>
            </a:extLst>
          </p:cNvPr>
          <p:cNvSpPr/>
          <p:nvPr/>
        </p:nvSpPr>
        <p:spPr>
          <a:xfrm>
            <a:off x="9483983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BC8D35FF-F566-0D19-17AE-1564E7295247}"/>
              </a:ext>
            </a:extLst>
          </p:cNvPr>
          <p:cNvSpPr/>
          <p:nvPr/>
        </p:nvSpPr>
        <p:spPr>
          <a:xfrm>
            <a:off x="9828639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EB16E29B-6BAF-B1C1-70FE-740C84836C64}"/>
              </a:ext>
            </a:extLst>
          </p:cNvPr>
          <p:cNvSpPr/>
          <p:nvPr/>
        </p:nvSpPr>
        <p:spPr>
          <a:xfrm>
            <a:off x="10173295" y="5697124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B82B329-6E7F-66AF-242A-7EF02E1A9259}"/>
              </a:ext>
            </a:extLst>
          </p:cNvPr>
          <p:cNvSpPr/>
          <p:nvPr/>
        </p:nvSpPr>
        <p:spPr>
          <a:xfrm>
            <a:off x="8794671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9940DFC2-9412-1F8F-6149-5573932EF014}"/>
              </a:ext>
            </a:extLst>
          </p:cNvPr>
          <p:cNvSpPr/>
          <p:nvPr/>
        </p:nvSpPr>
        <p:spPr>
          <a:xfrm>
            <a:off x="9139327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4C4DDCA-5916-D633-3EBA-6E6AE7AEE06D}"/>
              </a:ext>
            </a:extLst>
          </p:cNvPr>
          <p:cNvSpPr/>
          <p:nvPr/>
        </p:nvSpPr>
        <p:spPr>
          <a:xfrm>
            <a:off x="9483983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E6CEC33-F72D-BB13-0324-F55DD9EF254E}"/>
              </a:ext>
            </a:extLst>
          </p:cNvPr>
          <p:cNvSpPr/>
          <p:nvPr/>
        </p:nvSpPr>
        <p:spPr>
          <a:xfrm>
            <a:off x="9828639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C28A541-FD25-707E-C0AD-A4AB67F39B39}"/>
              </a:ext>
            </a:extLst>
          </p:cNvPr>
          <p:cNvSpPr/>
          <p:nvPr/>
        </p:nvSpPr>
        <p:spPr>
          <a:xfrm>
            <a:off x="10173295" y="6053725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5E81BB05-89C3-2A30-D862-D350FA57C1A8}"/>
              </a:ext>
            </a:extLst>
          </p:cNvPr>
          <p:cNvSpPr/>
          <p:nvPr/>
        </p:nvSpPr>
        <p:spPr>
          <a:xfrm>
            <a:off x="8714551" y="5687050"/>
            <a:ext cx="1835813" cy="342832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4DF15EEE-455C-622A-0EDE-507539985556}"/>
              </a:ext>
            </a:extLst>
          </p:cNvPr>
          <p:cNvSpPr/>
          <p:nvPr/>
        </p:nvSpPr>
        <p:spPr>
          <a:xfrm>
            <a:off x="8714551" y="6032596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B47203AA-AED7-F5EB-7A20-F1A8E18F2065}"/>
              </a:ext>
            </a:extLst>
          </p:cNvPr>
          <p:cNvSpPr/>
          <p:nvPr/>
        </p:nvSpPr>
        <p:spPr>
          <a:xfrm>
            <a:off x="8714550" y="5310588"/>
            <a:ext cx="1835813" cy="371104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84D1D933-C77B-1C1A-7764-75E7E7742A51}"/>
              </a:ext>
            </a:extLst>
          </p:cNvPr>
          <p:cNvSpPr/>
          <p:nvPr/>
        </p:nvSpPr>
        <p:spPr>
          <a:xfrm>
            <a:off x="3247045" y="1538559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919306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44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4" grpId="0" animBg="1"/>
      <p:bldP spid="10" grpId="0"/>
      <p:bldP spid="2" grpId="0" animBg="1"/>
      <p:bldP spid="11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CF2A6-050A-8228-1871-D8DE9CF32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4C72D88-A26D-4022-6D1F-E87B81E0D1C5}"/>
              </a:ext>
            </a:extLst>
          </p:cNvPr>
          <p:cNvSpPr/>
          <p:nvPr/>
        </p:nvSpPr>
        <p:spPr>
          <a:xfrm>
            <a:off x="0" y="876370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5E86678-FC44-29A9-A355-B069C959D3BB}"/>
              </a:ext>
            </a:extLst>
          </p:cNvPr>
          <p:cNvSpPr txBox="1">
            <a:spLocks/>
          </p:cNvSpPr>
          <p:nvPr/>
        </p:nvSpPr>
        <p:spPr>
          <a:xfrm>
            <a:off x="12700" y="1"/>
            <a:ext cx="7462520" cy="87098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sp>
        <p:nvSpPr>
          <p:cNvPr id="13" name="Wolkenförmige Legende 7">
            <a:extLst>
              <a:ext uri="{FF2B5EF4-FFF2-40B4-BE49-F238E27FC236}">
                <a16:creationId xmlns:a16="http://schemas.microsoft.com/office/drawing/2014/main" id="{83AAE2EB-335B-2FCD-4AA3-C9EFD11A0FF1}"/>
              </a:ext>
            </a:extLst>
          </p:cNvPr>
          <p:cNvSpPr/>
          <p:nvPr/>
        </p:nvSpPr>
        <p:spPr>
          <a:xfrm rot="432575">
            <a:off x="574908" y="1019871"/>
            <a:ext cx="4633390" cy="2710588"/>
          </a:xfrm>
          <a:prstGeom prst="cloudCallout">
            <a:avLst>
              <a:gd name="adj1" fmla="val 34344"/>
              <a:gd name="adj2" fmla="val 7245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904BACF5-985E-83E2-E609-5FF2B0274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>
            <a:off x="3678692" y="4166741"/>
            <a:ext cx="2655326" cy="2822807"/>
          </a:xfrm>
          <a:prstGeom prst="rect">
            <a:avLst/>
          </a:prstGeom>
        </p:spPr>
      </p:pic>
      <p:sp>
        <p:nvSpPr>
          <p:cNvPr id="18" name="Sprechblase: rechteckig mit abgerundeten Ecken 17">
            <a:extLst>
              <a:ext uri="{FF2B5EF4-FFF2-40B4-BE49-F238E27FC236}">
                <a16:creationId xmlns:a16="http://schemas.microsoft.com/office/drawing/2014/main" id="{E31D0705-499E-86C4-F193-74BB47FB59E8}"/>
              </a:ext>
            </a:extLst>
          </p:cNvPr>
          <p:cNvSpPr/>
          <p:nvPr/>
        </p:nvSpPr>
        <p:spPr>
          <a:xfrm>
            <a:off x="6831931" y="2568314"/>
            <a:ext cx="5055269" cy="2679961"/>
          </a:xfrm>
          <a:prstGeom prst="wedgeRoundRectCallout">
            <a:avLst>
              <a:gd name="adj1" fmla="val -66331"/>
              <a:gd name="adj2" fmla="val 35658"/>
              <a:gd name="adj3" fmla="val 16667"/>
            </a:avLst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7F5A694-0435-9D2B-E6E5-AB1D2780B84E}"/>
              </a:ext>
            </a:extLst>
          </p:cNvPr>
          <p:cNvSpPr txBox="1"/>
          <p:nvPr/>
        </p:nvSpPr>
        <p:spPr>
          <a:xfrm>
            <a:off x="7090772" y="2938798"/>
            <a:ext cx="4678092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/>
              <a:t>3</a:t>
            </a:r>
            <a:r>
              <a:rPr lang="de-DE" sz="2200" dirty="0"/>
              <a:t>·</a:t>
            </a:r>
            <a:r>
              <a:rPr lang="de-DE" sz="2000" dirty="0"/>
              <a:t>7 sind drei Siebener. </a:t>
            </a:r>
          </a:p>
          <a:p>
            <a:r>
              <a:rPr lang="de-DE" sz="2000" dirty="0"/>
              <a:t>Ich denke an ein Rechteckfeld, das hilft mir. </a:t>
            </a:r>
          </a:p>
          <a:p>
            <a:endParaRPr lang="de-DE" sz="2000" dirty="0"/>
          </a:p>
          <a:p>
            <a:r>
              <a:rPr lang="de-DE" sz="2000" dirty="0"/>
              <a:t>In einem Bild muss ich auch das „Mal“ darstellen. </a:t>
            </a:r>
          </a:p>
          <a:p>
            <a:r>
              <a:rPr lang="de-DE" sz="2000" dirty="0"/>
              <a:t>Nur die Zahlen, das reicht nicht!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E0F3074-EC21-AC53-2E51-ACFCB9991F59}"/>
              </a:ext>
            </a:extLst>
          </p:cNvPr>
          <p:cNvSpPr/>
          <p:nvPr/>
        </p:nvSpPr>
        <p:spPr>
          <a:xfrm>
            <a:off x="1650380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6733D19-E639-9A60-9BC0-A380006E44F8}"/>
              </a:ext>
            </a:extLst>
          </p:cNvPr>
          <p:cNvSpPr/>
          <p:nvPr/>
        </p:nvSpPr>
        <p:spPr>
          <a:xfrm>
            <a:off x="1993106" y="17943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C7D8AB7-BD90-CA9E-9C31-1FB5A482D81C}"/>
              </a:ext>
            </a:extLst>
          </p:cNvPr>
          <p:cNvSpPr/>
          <p:nvPr/>
        </p:nvSpPr>
        <p:spPr>
          <a:xfrm>
            <a:off x="2335170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668420F-735C-C380-4439-FCF58DA28CA2}"/>
              </a:ext>
            </a:extLst>
          </p:cNvPr>
          <p:cNvSpPr/>
          <p:nvPr/>
        </p:nvSpPr>
        <p:spPr>
          <a:xfrm>
            <a:off x="2680004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747C8E0-4321-F931-5B32-3AE9E1E21619}"/>
              </a:ext>
            </a:extLst>
          </p:cNvPr>
          <p:cNvSpPr/>
          <p:nvPr/>
        </p:nvSpPr>
        <p:spPr>
          <a:xfrm>
            <a:off x="3027256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FF8B501D-FCBC-4B10-8787-6321BAA83A3A}"/>
              </a:ext>
            </a:extLst>
          </p:cNvPr>
          <p:cNvSpPr/>
          <p:nvPr/>
        </p:nvSpPr>
        <p:spPr>
          <a:xfrm>
            <a:off x="1559057" y="1751082"/>
            <a:ext cx="2552893" cy="386344"/>
          </a:xfrm>
          <a:prstGeom prst="roundRect">
            <a:avLst/>
          </a:prstGeom>
          <a:noFill/>
          <a:ln w="28575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6222091-5F2A-BF69-1A5A-62DBE1F7217B}"/>
              </a:ext>
            </a:extLst>
          </p:cNvPr>
          <p:cNvSpPr/>
          <p:nvPr/>
        </p:nvSpPr>
        <p:spPr>
          <a:xfrm>
            <a:off x="3374508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D03C9BE-805C-BB2C-E9B3-D7D0B5444AE2}"/>
              </a:ext>
            </a:extLst>
          </p:cNvPr>
          <p:cNvSpPr/>
          <p:nvPr/>
        </p:nvSpPr>
        <p:spPr>
          <a:xfrm>
            <a:off x="3721760" y="1792077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7A72345-3E66-C929-0A1C-218A6C7A2536}"/>
              </a:ext>
            </a:extLst>
          </p:cNvPr>
          <p:cNvSpPr/>
          <p:nvPr/>
        </p:nvSpPr>
        <p:spPr>
          <a:xfrm>
            <a:off x="1650380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B02C211-31A6-0695-BCE2-D3AF05AD189E}"/>
              </a:ext>
            </a:extLst>
          </p:cNvPr>
          <p:cNvSpPr/>
          <p:nvPr/>
        </p:nvSpPr>
        <p:spPr>
          <a:xfrm>
            <a:off x="1993106" y="21631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95B96717-817B-F43F-917B-0508658E9969}"/>
              </a:ext>
            </a:extLst>
          </p:cNvPr>
          <p:cNvSpPr/>
          <p:nvPr/>
        </p:nvSpPr>
        <p:spPr>
          <a:xfrm>
            <a:off x="2335170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6A19FF7-36E0-F04F-59C3-D1D7EE50C224}"/>
              </a:ext>
            </a:extLst>
          </p:cNvPr>
          <p:cNvSpPr/>
          <p:nvPr/>
        </p:nvSpPr>
        <p:spPr>
          <a:xfrm>
            <a:off x="2680004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4175C50E-5EBF-CD6E-0930-B0C954E7BAC2}"/>
              </a:ext>
            </a:extLst>
          </p:cNvPr>
          <p:cNvSpPr/>
          <p:nvPr/>
        </p:nvSpPr>
        <p:spPr>
          <a:xfrm>
            <a:off x="3027256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D95564DE-2D71-F480-23EC-CD6783E19F9F}"/>
              </a:ext>
            </a:extLst>
          </p:cNvPr>
          <p:cNvSpPr/>
          <p:nvPr/>
        </p:nvSpPr>
        <p:spPr>
          <a:xfrm>
            <a:off x="3374508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1B87243-A9FE-AD18-6AAD-E0ECBB30489F}"/>
              </a:ext>
            </a:extLst>
          </p:cNvPr>
          <p:cNvSpPr/>
          <p:nvPr/>
        </p:nvSpPr>
        <p:spPr>
          <a:xfrm>
            <a:off x="3721760" y="2160848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AA47224D-E5CC-30EB-32B2-07826737C276}"/>
              </a:ext>
            </a:extLst>
          </p:cNvPr>
          <p:cNvSpPr/>
          <p:nvPr/>
        </p:nvSpPr>
        <p:spPr>
          <a:xfrm>
            <a:off x="1650380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8BF4C93-4BB3-CB24-12DE-6D190C16A79F}"/>
              </a:ext>
            </a:extLst>
          </p:cNvPr>
          <p:cNvSpPr/>
          <p:nvPr/>
        </p:nvSpPr>
        <p:spPr>
          <a:xfrm>
            <a:off x="1993106" y="25342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B19FFBA-CF31-0786-0756-DF68C74BCAE1}"/>
              </a:ext>
            </a:extLst>
          </p:cNvPr>
          <p:cNvSpPr/>
          <p:nvPr/>
        </p:nvSpPr>
        <p:spPr>
          <a:xfrm>
            <a:off x="2335170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F6B0F0D-0D36-1141-078C-3308FC0A7F84}"/>
              </a:ext>
            </a:extLst>
          </p:cNvPr>
          <p:cNvSpPr/>
          <p:nvPr/>
        </p:nvSpPr>
        <p:spPr>
          <a:xfrm>
            <a:off x="2680004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DE2B840-6B99-C0FA-1566-0AA713EF7FD9}"/>
              </a:ext>
            </a:extLst>
          </p:cNvPr>
          <p:cNvSpPr/>
          <p:nvPr/>
        </p:nvSpPr>
        <p:spPr>
          <a:xfrm>
            <a:off x="3027256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F633C125-C0FF-B55B-F716-6D3F81BDC2FD}"/>
              </a:ext>
            </a:extLst>
          </p:cNvPr>
          <p:cNvSpPr/>
          <p:nvPr/>
        </p:nvSpPr>
        <p:spPr>
          <a:xfrm>
            <a:off x="3374508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CFB97849-22A2-F214-5887-81FCF0635EBD}"/>
              </a:ext>
            </a:extLst>
          </p:cNvPr>
          <p:cNvSpPr/>
          <p:nvPr/>
        </p:nvSpPr>
        <p:spPr>
          <a:xfrm>
            <a:off x="3721760" y="2531919"/>
            <a:ext cx="304184" cy="317326"/>
          </a:xfrm>
          <a:prstGeom prst="rect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E07A06B7-0DCB-FC19-95D4-024FC067B9D4}"/>
              </a:ext>
            </a:extLst>
          </p:cNvPr>
          <p:cNvSpPr/>
          <p:nvPr/>
        </p:nvSpPr>
        <p:spPr>
          <a:xfrm>
            <a:off x="1559057" y="2150398"/>
            <a:ext cx="2552893" cy="355798"/>
          </a:xfrm>
          <a:prstGeom prst="roundRect">
            <a:avLst/>
          </a:prstGeom>
          <a:noFill/>
          <a:ln w="28575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105FC6C3-D843-C45F-0723-6E12BF7A8B86}"/>
              </a:ext>
            </a:extLst>
          </p:cNvPr>
          <p:cNvSpPr/>
          <p:nvPr/>
        </p:nvSpPr>
        <p:spPr>
          <a:xfrm>
            <a:off x="1555649" y="2518392"/>
            <a:ext cx="2552893" cy="386344"/>
          </a:xfrm>
          <a:prstGeom prst="roundRect">
            <a:avLst/>
          </a:prstGeom>
          <a:noFill/>
          <a:ln w="28575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35C367B-BF00-30CA-9C71-D76901FCDD9C}"/>
              </a:ext>
            </a:extLst>
          </p:cNvPr>
          <p:cNvSpPr txBox="1"/>
          <p:nvPr/>
        </p:nvSpPr>
        <p:spPr>
          <a:xfrm>
            <a:off x="4611255" y="6457890"/>
            <a:ext cx="101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Leonie</a:t>
            </a:r>
            <a:r>
              <a:rPr lang="de-DE" sz="20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970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2F48A-6469-1AD3-412A-E4308A510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Folienzoom 7">
                <a:extLst>
                  <a:ext uri="{FF2B5EF4-FFF2-40B4-BE49-F238E27FC236}">
                    <a16:creationId xmlns:a16="http://schemas.microsoft.com/office/drawing/2014/main" id="{D27627FC-D25D-E285-28AF-03CF439FD9D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30622678"/>
                  </p:ext>
                </p:extLst>
              </p:nvPr>
            </p:nvGraphicFramePr>
            <p:xfrm>
              <a:off x="1171370" y="428141"/>
              <a:ext cx="5940060" cy="3341284"/>
            </p:xfrm>
            <a:graphic>
              <a:graphicData uri="http://schemas.microsoft.com/office/powerpoint/2016/slidezoom">
                <pslz:sldZm>
                  <pslz:sldZmObj sldId="407" cId="2069708094">
                    <pslz:zmPr id="{2B557D80-C65C-4524-A6B5-BA8E4DAA90B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940060" cy="334128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Folienzoom 7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27627FC-D25D-E285-28AF-03CF439FD9D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71370" y="428141"/>
                <a:ext cx="5940060" cy="334128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Folienzoom 6">
                <a:extLst>
                  <a:ext uri="{FF2B5EF4-FFF2-40B4-BE49-F238E27FC236}">
                    <a16:creationId xmlns:a16="http://schemas.microsoft.com/office/drawing/2014/main" id="{D77F2586-68C1-1B4B-CED2-D544368C66E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83712247"/>
                  </p:ext>
                </p:extLst>
              </p:nvPr>
            </p:nvGraphicFramePr>
            <p:xfrm>
              <a:off x="5768095" y="3063273"/>
              <a:ext cx="5985042" cy="3366586"/>
            </p:xfrm>
            <a:graphic>
              <a:graphicData uri="http://schemas.microsoft.com/office/powerpoint/2016/slidezoom">
                <pslz:sldZm>
                  <pslz:sldZmObj sldId="408" cId="4013176880">
                    <pslz:zmPr id="{CD4BA879-D9CE-4E93-9A87-0FDBBB465360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985042" cy="336658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Folienzoom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D77F2586-68C1-1B4B-CED2-D544368C66E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68095" y="3063273"/>
                <a:ext cx="5985042" cy="3366586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9" name="Textfeld 8">
            <a:extLst>
              <a:ext uri="{FF2B5EF4-FFF2-40B4-BE49-F238E27FC236}">
                <a16:creationId xmlns:a16="http://schemas.microsoft.com/office/drawing/2014/main" id="{A92692E3-0BAC-BCC4-1B3F-24DFD608BE7F}"/>
              </a:ext>
            </a:extLst>
          </p:cNvPr>
          <p:cNvSpPr txBox="1"/>
          <p:nvPr/>
        </p:nvSpPr>
        <p:spPr>
          <a:xfrm>
            <a:off x="1171370" y="4102846"/>
            <a:ext cx="4220218" cy="1123712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dir Situationen zu Multiplikation vorstellen und umgekehrt.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BFB4B5D-E3CD-773A-3E2C-F5AC494713D6}"/>
              </a:ext>
            </a:extLst>
          </p:cNvPr>
          <p:cNvGrpSpPr/>
          <p:nvPr/>
        </p:nvGrpSpPr>
        <p:grpSpPr>
          <a:xfrm>
            <a:off x="438863" y="4261899"/>
            <a:ext cx="576000" cy="576000"/>
            <a:chOff x="7532914" y="2184281"/>
            <a:chExt cx="864000" cy="864000"/>
          </a:xfrm>
        </p:grpSpPr>
        <p:pic>
          <p:nvPicPr>
            <p:cNvPr id="11" name="Grafik 10" descr="Rennflagge mit einfarbiger Füllung">
              <a:extLst>
                <a:ext uri="{FF2B5EF4-FFF2-40B4-BE49-F238E27FC236}">
                  <a16:creationId xmlns:a16="http://schemas.microsoft.com/office/drawing/2014/main" id="{856AC222-84B6-4192-7D18-C55B0C46F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3CC1CD04-F4D8-F5D8-0E48-1DCA6C5199E0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86D2D656-7E57-5960-17D1-BC85A7278928}"/>
              </a:ext>
            </a:extLst>
          </p:cNvPr>
          <p:cNvSpPr txBox="1"/>
          <p:nvPr/>
        </p:nvSpPr>
        <p:spPr>
          <a:xfrm>
            <a:off x="1171370" y="5306147"/>
            <a:ext cx="4220218" cy="1123712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in Gruppen zählen und benutzt die Sprache zur Multiplikation.  </a:t>
            </a:r>
          </a:p>
        </p:txBody>
      </p:sp>
    </p:spTree>
    <p:extLst>
      <p:ext uri="{BB962C8B-B14F-4D97-AF65-F5344CB8AC3E}">
        <p14:creationId xmlns:p14="http://schemas.microsoft.com/office/powerpoint/2010/main" val="266175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1AA3633-592E-809B-AF8F-0EC76BB6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08" y="378187"/>
            <a:ext cx="10515600" cy="539115"/>
          </a:xfrm>
        </p:spPr>
        <p:txBody>
          <a:bodyPr/>
          <a:lstStyle/>
          <a:p>
            <a:r>
              <a:rPr lang="de-DE" dirty="0"/>
              <a:t>Was sind Gesprächsgerüste für MSK-Klassenstunden?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DF83CB7-BCF1-E971-9690-68121B94FE03}"/>
              </a:ext>
            </a:extLst>
          </p:cNvPr>
          <p:cNvSpPr txBox="1"/>
          <p:nvPr/>
        </p:nvSpPr>
        <p:spPr>
          <a:xfrm>
            <a:off x="309314" y="1182543"/>
            <a:ext cx="699500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Grundidee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ist ein Diagnose- und Förderkonzept für die (ggf. unterrichtsergänzende Kleingruppen-)Förderung von Lernenden mit erheblichen Lücken in den Verstehensgrundlagen, die ursprünglichen Fördermaterialien sind für 2-3 Stunden pro Baustein angelegt.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Doch weit mehr Lernende in jeder Klasse brauchen eine kürzere Auffrischung ihres Wissens, dazu wurden diese MSK-Klassenstunden konzipiert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 Material zur MSK-Klassenstunde besteht aus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einem Gesprächsgerüst für das Wiedererarbeiten im Plenum (diese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mit integrierten Videos und Impulsen für Gespräche sowie kurzen didaktischen Kommentaren)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Arbeitsblättern mit differenzierten Übungsaufgaben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auf Basis- und Regelniveau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mathe-sicher-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nz</a:t>
            </a:r>
            <a:endParaRPr kumimoji="0" lang="de-D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Diagnose- und Förderbaustein als Word und PDF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Link zum MSK-Online-Check (digitale Diagnose)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vollständige Erklärvideos ohne Unterbrechung (auch für die Eltern)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Film zum didaktischen Hintergrund 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ausführlicher didaktischer Kommentar zum Diagnose- und Förderbaustein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7B1246-732F-B69D-6373-1E4809A69573}"/>
              </a:ext>
            </a:extLst>
          </p:cNvPr>
          <p:cNvSpPr txBox="1"/>
          <p:nvPr/>
        </p:nvSpPr>
        <p:spPr>
          <a:xfrm>
            <a:off x="7616284" y="1317673"/>
            <a:ext cx="3913016" cy="52322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Kurz-Diagnose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für alle (10 min) mit Papier-Standortbestimmung oder MSK-Online-Check</a:t>
            </a:r>
          </a:p>
        </p:txBody>
      </p:sp>
      <p:sp>
        <p:nvSpPr>
          <p:cNvPr id="7" name="Pfeil nach unten 6">
            <a:extLst>
              <a:ext uri="{FF2B5EF4-FFF2-40B4-BE49-F238E27FC236}">
                <a16:creationId xmlns:a16="http://schemas.microsoft.com/office/drawing/2014/main" id="{0CAEB9B3-1282-320C-D5AC-6A06FECA60A4}"/>
              </a:ext>
            </a:extLst>
          </p:cNvPr>
          <p:cNvSpPr/>
          <p:nvPr/>
        </p:nvSpPr>
        <p:spPr>
          <a:xfrm>
            <a:off x="7984276" y="1913673"/>
            <a:ext cx="245327" cy="7079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EFB431E-217B-ED80-749B-B6B35598B9E2}"/>
              </a:ext>
            </a:extLst>
          </p:cNvPr>
          <p:cNvSpPr txBox="1"/>
          <p:nvPr/>
        </p:nvSpPr>
        <p:spPr>
          <a:xfrm>
            <a:off x="7672042" y="2672404"/>
            <a:ext cx="959004" cy="3092775"/>
          </a:xfrm>
          <a:prstGeom prst="rect">
            <a:avLst/>
          </a:prstGeom>
          <a:noFill/>
          <a:ln w="28575">
            <a:solidFill>
              <a:srgbClr val="327A86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Förderung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für wenige Lernende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(2-3x 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Weiter-Üben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9D6AC04-8F2D-2C4C-0B2C-6703EC2A47DB}"/>
              </a:ext>
            </a:extLst>
          </p:cNvPr>
          <p:cNvSpPr txBox="1"/>
          <p:nvPr/>
        </p:nvSpPr>
        <p:spPr>
          <a:xfrm>
            <a:off x="9263476" y="3059667"/>
            <a:ext cx="2265823" cy="2705513"/>
          </a:xfrm>
          <a:prstGeom prst="rect">
            <a:avLst/>
          </a:prstGeom>
          <a:noFill/>
          <a:ln w="28575">
            <a:solidFill>
              <a:srgbClr val="F8B44F"/>
            </a:solidFill>
          </a:ln>
        </p:spPr>
        <p:txBody>
          <a:bodyPr wrap="square" lIns="144000" tIns="108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Klassenstunde für alle </a:t>
            </a:r>
            <a:b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Pfeil nach unten 1">
            <a:extLst>
              <a:ext uri="{FF2B5EF4-FFF2-40B4-BE49-F238E27FC236}">
                <a16:creationId xmlns:a16="http://schemas.microsoft.com/office/drawing/2014/main" id="{62493ED0-9325-58DC-CCBE-67C6BC55003B}"/>
              </a:ext>
            </a:extLst>
          </p:cNvPr>
          <p:cNvSpPr/>
          <p:nvPr/>
        </p:nvSpPr>
        <p:spPr>
          <a:xfrm>
            <a:off x="9544913" y="1898560"/>
            <a:ext cx="245326" cy="1078815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feil nach unten 3">
            <a:extLst>
              <a:ext uri="{FF2B5EF4-FFF2-40B4-BE49-F238E27FC236}">
                <a16:creationId xmlns:a16="http://schemas.microsoft.com/office/drawing/2014/main" id="{DE01686F-4100-10A4-5425-903D80D3E33A}"/>
              </a:ext>
            </a:extLst>
          </p:cNvPr>
          <p:cNvSpPr/>
          <p:nvPr/>
        </p:nvSpPr>
        <p:spPr>
          <a:xfrm>
            <a:off x="10927131" y="1895730"/>
            <a:ext cx="245327" cy="1070352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feil nach unten 9">
            <a:extLst>
              <a:ext uri="{FF2B5EF4-FFF2-40B4-BE49-F238E27FC236}">
                <a16:creationId xmlns:a16="http://schemas.microsoft.com/office/drawing/2014/main" id="{9C065B6D-E301-0DE1-F1B2-F6034EECD195}"/>
              </a:ext>
            </a:extLst>
          </p:cNvPr>
          <p:cNvSpPr/>
          <p:nvPr/>
        </p:nvSpPr>
        <p:spPr>
          <a:xfrm>
            <a:off x="10247172" y="1887268"/>
            <a:ext cx="245327" cy="1078814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AD56B42-D112-E35F-7850-50173FCE53D1}"/>
              </a:ext>
            </a:extLst>
          </p:cNvPr>
          <p:cNvSpPr txBox="1"/>
          <p:nvPr/>
        </p:nvSpPr>
        <p:spPr>
          <a:xfrm>
            <a:off x="9374458" y="3660145"/>
            <a:ext cx="2043858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Auffrischen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 Plenum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F8EE837-B3AF-78A5-A2E0-2FBEEC700823}"/>
              </a:ext>
            </a:extLst>
          </p:cNvPr>
          <p:cNvSpPr txBox="1"/>
          <p:nvPr/>
        </p:nvSpPr>
        <p:spPr>
          <a:xfrm>
            <a:off x="9374457" y="4464719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Differenziertes Üben in Einzelarbeit</a:t>
            </a:r>
          </a:p>
        </p:txBody>
      </p:sp>
      <p:sp>
        <p:nvSpPr>
          <p:cNvPr id="14" name="Pfeil nach unten 13">
            <a:extLst>
              <a:ext uri="{FF2B5EF4-FFF2-40B4-BE49-F238E27FC236}">
                <a16:creationId xmlns:a16="http://schemas.microsoft.com/office/drawing/2014/main" id="{3B5E8750-2C9D-79F8-E04A-05A099030679}"/>
              </a:ext>
            </a:extLst>
          </p:cNvPr>
          <p:cNvSpPr/>
          <p:nvPr/>
        </p:nvSpPr>
        <p:spPr>
          <a:xfrm>
            <a:off x="11172459" y="3940828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feil nach unten 14">
            <a:extLst>
              <a:ext uri="{FF2B5EF4-FFF2-40B4-BE49-F238E27FC236}">
                <a16:creationId xmlns:a16="http://schemas.microsoft.com/office/drawing/2014/main" id="{05A7BBCE-D94C-69AB-F597-3C7160E1ADA8}"/>
              </a:ext>
            </a:extLst>
          </p:cNvPr>
          <p:cNvSpPr/>
          <p:nvPr/>
        </p:nvSpPr>
        <p:spPr>
          <a:xfrm rot="16200000">
            <a:off x="8864451" y="3574468"/>
            <a:ext cx="270316" cy="536396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feil nach unten 15">
            <a:extLst>
              <a:ext uri="{FF2B5EF4-FFF2-40B4-BE49-F238E27FC236}">
                <a16:creationId xmlns:a16="http://schemas.microsoft.com/office/drawing/2014/main" id="{BC9DCDDE-04DD-9C1F-9587-E9808BAF1902}"/>
              </a:ext>
            </a:extLst>
          </p:cNvPr>
          <p:cNvSpPr/>
          <p:nvPr/>
        </p:nvSpPr>
        <p:spPr>
          <a:xfrm rot="16200000" flipV="1">
            <a:off x="8767233" y="5055412"/>
            <a:ext cx="270314" cy="6111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4EACCE-B402-69AC-3CE5-5040842C3A04}"/>
              </a:ext>
            </a:extLst>
          </p:cNvPr>
          <p:cNvSpPr txBox="1"/>
          <p:nvPr/>
        </p:nvSpPr>
        <p:spPr>
          <a:xfrm>
            <a:off x="9374457" y="5099398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Systema-tisieren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im Plenum</a:t>
            </a:r>
          </a:p>
        </p:txBody>
      </p:sp>
      <p:sp>
        <p:nvSpPr>
          <p:cNvPr id="18" name="Pfeil nach unten 17">
            <a:extLst>
              <a:ext uri="{FF2B5EF4-FFF2-40B4-BE49-F238E27FC236}">
                <a16:creationId xmlns:a16="http://schemas.microsoft.com/office/drawing/2014/main" id="{31EC34BD-3C08-35F3-ACF7-34406758DA40}"/>
              </a:ext>
            </a:extLst>
          </p:cNvPr>
          <p:cNvSpPr/>
          <p:nvPr/>
        </p:nvSpPr>
        <p:spPr>
          <a:xfrm>
            <a:off x="11172459" y="4679473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445AF82B-C28A-7C8C-2941-58C58879D8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844" t="-4669" r="-7307" b="-3643"/>
          <a:stretch/>
        </p:blipFill>
        <p:spPr>
          <a:xfrm>
            <a:off x="8591821" y="1864577"/>
            <a:ext cx="1008535" cy="1008535"/>
          </a:xfrm>
          <a:prstGeom prst="flowChartConnector">
            <a:avLst/>
          </a:prstGeom>
          <a:noFill/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449C45A4-521A-3A57-9677-288F6AE67C36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29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32D97016-CCA2-F44C-A8F7-33725B9500D2}"/>
              </a:ext>
            </a:extLst>
          </p:cNvPr>
          <p:cNvSpPr txBox="1"/>
          <p:nvPr/>
        </p:nvSpPr>
        <p:spPr>
          <a:xfrm>
            <a:off x="6894988" y="1532265"/>
            <a:ext cx="5137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Zitierbar als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Anne Tester, 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Claudia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Ademmer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Lena Böing, Kathrin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Akinwunmi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Christoph Selter, Susanne Prediger, Debora Totaro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 Alexandra Dohle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(2024). Mathe sicher können</a:t>
            </a:r>
            <a:r>
              <a:rPr kumimoji="0" lang="de-DE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Gesprächsgerüst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zur Klassenstunde N4A: Multiplikation verstehen. Open Educational Resources unter mathe-sicher-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3664"/>
          <a:stretch/>
        </p:blipFill>
        <p:spPr>
          <a:xfrm>
            <a:off x="1266727" y="1907125"/>
            <a:ext cx="2727960" cy="62787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168239" y="2774414"/>
            <a:ext cx="37557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Herausgebende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Susanne Prediger, Christoph Selter,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Marcus Nührenbörger und Stephan Hußmann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Baustein N4A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12FB8AB-C9A8-104F-A648-A623E89921AA}"/>
              </a:ext>
            </a:extLst>
          </p:cNvPr>
          <p:cNvSpPr txBox="1"/>
          <p:nvPr/>
        </p:nvSpPr>
        <p:spPr>
          <a:xfrm>
            <a:off x="1168239" y="1308730"/>
            <a:ext cx="290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Didaktisches Konzept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E2E9B74-4108-954C-8497-AE1DC804201E}"/>
              </a:ext>
            </a:extLst>
          </p:cNvPr>
          <p:cNvSpPr txBox="1"/>
          <p:nvPr/>
        </p:nvSpPr>
        <p:spPr>
          <a:xfrm>
            <a:off x="6894988" y="1336161"/>
            <a:ext cx="4669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327A8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1885C7C-F61F-B24F-AB35-38DAD694E716}"/>
              </a:ext>
            </a:extLst>
          </p:cNvPr>
          <p:cNvSpPr/>
          <p:nvPr/>
        </p:nvSpPr>
        <p:spPr>
          <a:xfrm>
            <a:off x="6898249" y="3663463"/>
            <a:ext cx="436690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Fach- und mediendidaktische Umsetzung</a:t>
            </a:r>
          </a:p>
          <a:p>
            <a:pPr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Claudia Ademmer, Anne Tester, Lena Böing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Alexandra Dohle,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Chioma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Ezenwaekwo</a:t>
            </a: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Magdalene Mierswa, Prisca Theißen, Dominik Nüsken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Mediendidaktik des Erklärvideos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Mike Altieri, Stephan Bach, Christoph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Molthagen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Julian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Pössnicker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Kay Rötlich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D630838-E4F1-49AA-A1F6-15F49AD84C63}"/>
              </a:ext>
            </a:extLst>
          </p:cNvPr>
          <p:cNvSpPr txBox="1"/>
          <p:nvPr/>
        </p:nvSpPr>
        <p:spPr>
          <a:xfrm>
            <a:off x="6894988" y="5819530"/>
            <a:ext cx="356314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Creative Commons-</a:t>
            </a:r>
            <a:r>
              <a:rPr kumimoji="0" lang="en-US" sz="1050" b="1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Lizenz</a:t>
            </a: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b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Namensnennung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Nicht-kommerziell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Weitergabe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unter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gleichen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Bedingungen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4.0 International </a:t>
            </a:r>
            <a:r>
              <a:rPr kumimoji="0" lang="de-DE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Susanne Prediger, Deutsches Zentrum für Lehrkräftebildung Mathematik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Erklärvideo CC-BY-ND – Keine Bearbeitung</a:t>
            </a:r>
            <a:endParaRPr kumimoji="0" lang="de-DE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39DBCE5-2D4F-B52F-41F4-FB2325B60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40" y="253027"/>
            <a:ext cx="3986388" cy="59333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DD65565-DE20-AF4E-6816-1ECABB601E50}"/>
              </a:ext>
            </a:extLst>
          </p:cNvPr>
          <p:cNvSpPr txBox="1"/>
          <p:nvPr/>
        </p:nvSpPr>
        <p:spPr>
          <a:xfrm>
            <a:off x="1168239" y="3999828"/>
            <a:ext cx="490025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Hinweis zu verwandtem Material	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/nz#n3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Diagnose- und Förderbaustein als Word und PDF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Link zum MSK-Online-Check (digitale Diagnose)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Vollständige Erklärvideos (auch für Eltern)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Film zum didaktischen Hintergrund 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Ausführlicher didaktischer Kommentar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zum Diagnose- und Förderbaustein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4253716-1F4A-0BC1-EBC6-73CAE93A5B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0464" y="5946488"/>
            <a:ext cx="1461700" cy="5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94202-BA24-51E9-01BE-F7B442EB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30" y="477077"/>
            <a:ext cx="10515600" cy="539115"/>
          </a:xfrm>
        </p:spPr>
        <p:txBody>
          <a:bodyPr/>
          <a:lstStyle/>
          <a:p>
            <a:r>
              <a:rPr lang="de-DE" dirty="0"/>
              <a:t>Vorschlag für Verlauf der MSK-Klassenstunde zum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Baustein N4A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AB640CB-A2F4-4A0D-29B1-2DBE4A482C6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86483014"/>
              </p:ext>
            </p:extLst>
          </p:nvPr>
        </p:nvGraphicFramePr>
        <p:xfrm>
          <a:off x="535259" y="1307591"/>
          <a:ext cx="11114623" cy="5015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2321">
                  <a:extLst>
                    <a:ext uri="{9D8B030D-6E8A-4147-A177-3AD203B41FA5}">
                      <a16:colId xmlns:a16="http://schemas.microsoft.com/office/drawing/2014/main" val="1393664181"/>
                    </a:ext>
                  </a:extLst>
                </a:gridCol>
                <a:gridCol w="6735337">
                  <a:extLst>
                    <a:ext uri="{9D8B030D-6E8A-4147-A177-3AD203B41FA5}">
                      <a16:colId xmlns:a16="http://schemas.microsoft.com/office/drawing/2014/main" val="3242887955"/>
                    </a:ext>
                  </a:extLst>
                </a:gridCol>
                <a:gridCol w="2806965">
                  <a:extLst>
                    <a:ext uri="{9D8B030D-6E8A-4147-A177-3AD203B41FA5}">
                      <a16:colId xmlns:a16="http://schemas.microsoft.com/office/drawing/2014/main" val="1787767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Folie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Ziel der Phase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Sozialform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36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Zieltransparenz und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Denkmoment für Lernende (zur Leitfrage) (Lernende machen Notizen)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  <a:endParaRPr lang="de-DE" dirty="0">
                        <a:solidFill>
                          <a:srgbClr val="F8B44F"/>
                        </a:solidFill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 (3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24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Erklärvideo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Video im Plenum (2:54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55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Sammlung der Lernenden-Zusammenfassungen aus dem Video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875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7-8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So sprechen wir über Multiplikation, so nicht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9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Wissensspeicher 1: Zählen in Bündeln und Denksprache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737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10-13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Übungsphase mit Arbeitsblättern auf 2 Niveaus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(10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14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14-17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Passt das zur Multiplikation? Warum?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639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Wissensspeicher 2: Bilder im Kopf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613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Abschluss mit Reflexion des Lernziels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994182"/>
                  </a:ext>
                </a:extLst>
              </a:tr>
            </a:tbl>
          </a:graphicData>
        </a:graphic>
      </p:graphicFrame>
      <p:pic>
        <p:nvPicPr>
          <p:cNvPr id="37" name="Grafik 36">
            <a:extLst>
              <a:ext uri="{FF2B5EF4-FFF2-40B4-BE49-F238E27FC236}">
                <a16:creationId xmlns:a16="http://schemas.microsoft.com/office/drawing/2014/main" id="{46DFEE89-DE93-0F0D-9B3D-8C3647189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5654" y="2698368"/>
            <a:ext cx="539115" cy="539115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4E0DFECF-6BE4-1E71-B114-A41DE8F51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27330" y="3580262"/>
            <a:ext cx="539115" cy="539115"/>
          </a:xfrm>
          <a:prstGeom prst="rect">
            <a:avLst/>
          </a:prstGeom>
        </p:spPr>
      </p:pic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18ED4CC0-9A95-2720-BF7C-904A58611911}"/>
              </a:ext>
            </a:extLst>
          </p:cNvPr>
          <p:cNvGrpSpPr>
            <a:grpSpLocks noChangeAspect="1"/>
          </p:cNvGrpSpPr>
          <p:nvPr/>
        </p:nvGrpSpPr>
        <p:grpSpPr>
          <a:xfrm>
            <a:off x="1616139" y="4628260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43" name="Freihandform: Form 63">
              <a:extLst>
                <a:ext uri="{FF2B5EF4-FFF2-40B4-BE49-F238E27FC236}">
                  <a16:creationId xmlns:a16="http://schemas.microsoft.com/office/drawing/2014/main" id="{738A1202-E52C-59DB-282A-4EBB8817256F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4" name="Gerader Verbinder 65">
              <a:extLst>
                <a:ext uri="{FF2B5EF4-FFF2-40B4-BE49-F238E27FC236}">
                  <a16:creationId xmlns:a16="http://schemas.microsoft.com/office/drawing/2014/main" id="{D7FF1E9B-9F6C-C992-B9EB-D64743BFB5DD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66">
              <a:extLst>
                <a:ext uri="{FF2B5EF4-FFF2-40B4-BE49-F238E27FC236}">
                  <a16:creationId xmlns:a16="http://schemas.microsoft.com/office/drawing/2014/main" id="{A271BB3E-3DD4-0A13-A6D2-BC44818FF48F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6" name="Grafik 45" descr="Rennflagge mit einfarbiger Füllung">
            <a:extLst>
              <a:ext uri="{FF2B5EF4-FFF2-40B4-BE49-F238E27FC236}">
                <a16:creationId xmlns:a16="http://schemas.microsoft.com/office/drawing/2014/main" id="{CF99545D-FD8B-4A51-BD91-1370B437DB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70953" y="1818633"/>
            <a:ext cx="488518" cy="488518"/>
          </a:xfrm>
          <a:prstGeom prst="flowChartConnector">
            <a:avLst/>
          </a:prstGeom>
        </p:spPr>
      </p:pic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321ECF7C-7DF7-7A6F-AD33-24243A867F8D}"/>
              </a:ext>
            </a:extLst>
          </p:cNvPr>
          <p:cNvCxnSpPr>
            <a:cxnSpLocks/>
          </p:cNvCxnSpPr>
          <p:nvPr/>
        </p:nvCxnSpPr>
        <p:spPr>
          <a:xfrm>
            <a:off x="2078644" y="3109900"/>
            <a:ext cx="0" cy="1351636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48">
            <a:extLst>
              <a:ext uri="{FF2B5EF4-FFF2-40B4-BE49-F238E27FC236}">
                <a16:creationId xmlns:a16="http://schemas.microsoft.com/office/drawing/2014/main" id="{A3A62DC3-63ED-BE8E-9282-65BA0E4D9531}"/>
              </a:ext>
            </a:extLst>
          </p:cNvPr>
          <p:cNvCxnSpPr>
            <a:cxnSpLocks/>
          </p:cNvCxnSpPr>
          <p:nvPr/>
        </p:nvCxnSpPr>
        <p:spPr>
          <a:xfrm>
            <a:off x="2078644" y="4946352"/>
            <a:ext cx="0" cy="1376469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9388A147-22F0-D92F-FBB5-BDFF8D96A4D1}"/>
              </a:ext>
            </a:extLst>
          </p:cNvPr>
          <p:cNvSpPr txBox="1"/>
          <p:nvPr/>
        </p:nvSpPr>
        <p:spPr>
          <a:xfrm>
            <a:off x="1553188" y="2239347"/>
            <a:ext cx="276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F8B44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0CB425F0-E05B-6A08-91D4-A26720DE7CF5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825CDD35-99D6-97BC-3BE0-B5EB3EDDA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48794" y="5428553"/>
            <a:ext cx="539115" cy="53911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69BE025-5018-BD2A-0F3C-FFB5E6EB5AA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843" y="421723"/>
            <a:ext cx="1090037" cy="58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E6D48-A977-D5BF-934B-C428751CA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>
            <a:extLst>
              <a:ext uri="{FF2B5EF4-FFF2-40B4-BE49-F238E27FC236}">
                <a16:creationId xmlns:a16="http://schemas.microsoft.com/office/drawing/2014/main" id="{213EA84B-91D0-DAC7-A27A-ACC17D27EAD2}"/>
              </a:ext>
            </a:extLst>
          </p:cNvPr>
          <p:cNvSpPr/>
          <p:nvPr/>
        </p:nvSpPr>
        <p:spPr>
          <a:xfrm>
            <a:off x="1" y="0"/>
            <a:ext cx="5690370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gefaltete Ecke 24">
            <a:extLst>
              <a:ext uri="{FF2B5EF4-FFF2-40B4-BE49-F238E27FC236}">
                <a16:creationId xmlns:a16="http://schemas.microsoft.com/office/drawing/2014/main" id="{C7BB9C4F-684E-A736-B16C-64C29C753379}"/>
              </a:ext>
            </a:extLst>
          </p:cNvPr>
          <p:cNvSpPr/>
          <p:nvPr/>
        </p:nvSpPr>
        <p:spPr>
          <a:xfrm>
            <a:off x="408653" y="3613019"/>
            <a:ext cx="2477510" cy="1678584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62E4F1-C14E-CB23-9229-CBD1A209B770}"/>
              </a:ext>
            </a:extLst>
          </p:cNvPr>
          <p:cNvSpPr txBox="1"/>
          <p:nvPr/>
        </p:nvSpPr>
        <p:spPr>
          <a:xfrm>
            <a:off x="6688013" y="1370969"/>
            <a:ext cx="5186487" cy="1293971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dir Situationen zu Multiplikationsaufgaben vorstellen und umgekehrt. </a:t>
            </a:r>
          </a:p>
          <a:p>
            <a:endParaRPr lang="de-DE" sz="1000" b="1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E491A8A-DA4A-96AF-CD4D-8A6DFCC5FC80}"/>
              </a:ext>
            </a:extLst>
          </p:cNvPr>
          <p:cNvSpPr txBox="1"/>
          <p:nvPr/>
        </p:nvSpPr>
        <p:spPr>
          <a:xfrm>
            <a:off x="6608097" y="5052683"/>
            <a:ext cx="5265405" cy="1464231"/>
          </a:xfrm>
          <a:prstGeom prst="roundRect">
            <a:avLst/>
          </a:prstGeom>
          <a:solidFill>
            <a:srgbClr val="F8B44F">
              <a:alpha val="24706"/>
            </a:srgbClr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Arbeitsauftrag:</a:t>
            </a:r>
          </a:p>
          <a:p>
            <a:r>
              <a:rPr lang="de-DE" sz="2000" dirty="0" err="1"/>
              <a:t>Lies</a:t>
            </a:r>
            <a:r>
              <a:rPr lang="de-DE" sz="2000" dirty="0"/>
              <a:t> die Geschichten. </a:t>
            </a:r>
          </a:p>
          <a:p>
            <a:r>
              <a:rPr lang="de-DE" sz="2000" dirty="0"/>
              <a:t>Welche passen zur Aufgabe 3 · 5?</a:t>
            </a:r>
          </a:p>
          <a:p>
            <a:r>
              <a:rPr lang="de-DE" sz="2000" dirty="0"/>
              <a:t>Erkläre, warum.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49461A1-37C9-97C4-8F9C-52440D07E166}"/>
              </a:ext>
            </a:extLst>
          </p:cNvPr>
          <p:cNvSpPr txBox="1"/>
          <p:nvPr/>
        </p:nvSpPr>
        <p:spPr>
          <a:xfrm>
            <a:off x="6639780" y="469538"/>
            <a:ext cx="54182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Passt das oder passt das nicht?</a:t>
            </a:r>
          </a:p>
          <a:p>
            <a:endParaRPr lang="de-DE" dirty="0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E902745E-0C63-1911-26F7-064FA26B3A4A}"/>
              </a:ext>
            </a:extLst>
          </p:cNvPr>
          <p:cNvGrpSpPr/>
          <p:nvPr/>
        </p:nvGrpSpPr>
        <p:grpSpPr>
          <a:xfrm>
            <a:off x="5970820" y="469672"/>
            <a:ext cx="576000" cy="576000"/>
            <a:chOff x="5565243" y="2908186"/>
            <a:chExt cx="864000" cy="864000"/>
          </a:xfrm>
        </p:grpSpPr>
        <p:pic>
          <p:nvPicPr>
            <p:cNvPr id="37" name="Grafik 36" descr="Fragezeichen mit einfarbiger Füllung">
              <a:extLst>
                <a:ext uri="{FF2B5EF4-FFF2-40B4-BE49-F238E27FC236}">
                  <a16:creationId xmlns:a16="http://schemas.microsoft.com/office/drawing/2014/main" id="{841692F7-9A9A-BB62-355A-6E59D10FD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022BD123-6EFD-DDD2-7DF6-9747E70A29F3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F745DB2F-E36B-71A4-C0EF-20DD3E6D429E}"/>
              </a:ext>
            </a:extLst>
          </p:cNvPr>
          <p:cNvGrpSpPr/>
          <p:nvPr/>
        </p:nvGrpSpPr>
        <p:grpSpPr>
          <a:xfrm>
            <a:off x="5955507" y="1530022"/>
            <a:ext cx="576000" cy="576000"/>
            <a:chOff x="7532914" y="2184281"/>
            <a:chExt cx="864000" cy="864000"/>
          </a:xfrm>
        </p:grpSpPr>
        <p:pic>
          <p:nvPicPr>
            <p:cNvPr id="41" name="Grafik 40" descr="Rennflagge mit einfarbiger Füllung">
              <a:extLst>
                <a:ext uri="{FF2B5EF4-FFF2-40B4-BE49-F238E27FC236}">
                  <a16:creationId xmlns:a16="http://schemas.microsoft.com/office/drawing/2014/main" id="{DD7ADFFD-A39A-D103-6F2A-CCF4BD03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77FA9529-88DA-F497-71C2-2B35D157405C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643F0C9-F9A2-EF54-0154-F5E9FAB63047}"/>
              </a:ext>
            </a:extLst>
          </p:cNvPr>
          <p:cNvGrpSpPr/>
          <p:nvPr/>
        </p:nvGrpSpPr>
        <p:grpSpPr>
          <a:xfrm>
            <a:off x="5923505" y="5181010"/>
            <a:ext cx="576000" cy="576000"/>
            <a:chOff x="7743135" y="3909742"/>
            <a:chExt cx="864000" cy="864000"/>
          </a:xfrm>
        </p:grpSpPr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A9C61A86-BF1D-66FA-A513-FF153B3BAE38}"/>
                </a:ext>
              </a:extLst>
            </p:cNvPr>
            <p:cNvGrpSpPr/>
            <p:nvPr/>
          </p:nvGrpSpPr>
          <p:grpSpPr>
            <a:xfrm>
              <a:off x="7998651" y="4117289"/>
              <a:ext cx="352968" cy="448907"/>
              <a:chOff x="6672873" y="3878028"/>
              <a:chExt cx="468000" cy="576901"/>
            </a:xfrm>
          </p:grpSpPr>
          <p:sp>
            <p:nvSpPr>
              <p:cNvPr id="7" name="Freihandform: Form 6">
                <a:extLst>
                  <a:ext uri="{FF2B5EF4-FFF2-40B4-BE49-F238E27FC236}">
                    <a16:creationId xmlns:a16="http://schemas.microsoft.com/office/drawing/2014/main" id="{025AC2CA-1EF6-0DE8-981B-0335BD388F73}"/>
                  </a:ext>
                </a:extLst>
              </p:cNvPr>
              <p:cNvSpPr/>
              <p:nvPr/>
            </p:nvSpPr>
            <p:spPr>
              <a:xfrm>
                <a:off x="6681788" y="4101306"/>
                <a:ext cx="451441" cy="353623"/>
              </a:xfrm>
              <a:custGeom>
                <a:avLst/>
                <a:gdLst>
                  <a:gd name="connsiteX0" fmla="*/ 0 w 450828"/>
                  <a:gd name="connsiteY0" fmla="*/ 351587 h 353623"/>
                  <a:gd name="connsiteX1" fmla="*/ 18329 w 450828"/>
                  <a:gd name="connsiteY1" fmla="*/ 211066 h 353623"/>
                  <a:gd name="connsiteX2" fmla="*/ 95717 w 450828"/>
                  <a:gd name="connsiteY2" fmla="*/ 70546 h 353623"/>
                  <a:gd name="connsiteX3" fmla="*/ 203653 w 450828"/>
                  <a:gd name="connsiteY3" fmla="*/ 3341 h 353623"/>
                  <a:gd name="connsiteX4" fmla="*/ 291223 w 450828"/>
                  <a:gd name="connsiteY4" fmla="*/ 19633 h 353623"/>
                  <a:gd name="connsiteX5" fmla="*/ 386940 w 450828"/>
                  <a:gd name="connsiteY5" fmla="*/ 101094 h 353623"/>
                  <a:gd name="connsiteX6" fmla="*/ 441926 w 450828"/>
                  <a:gd name="connsiteY6" fmla="*/ 245687 h 353623"/>
                  <a:gd name="connsiteX7" fmla="*/ 450072 w 450828"/>
                  <a:gd name="connsiteY7" fmla="*/ 353623 h 35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828" h="353623">
                    <a:moveTo>
                      <a:pt x="0" y="351587"/>
                    </a:moveTo>
                    <a:cubicBezTo>
                      <a:pt x="1188" y="304746"/>
                      <a:pt x="2376" y="257906"/>
                      <a:pt x="18329" y="211066"/>
                    </a:cubicBezTo>
                    <a:cubicBezTo>
                      <a:pt x="34282" y="164226"/>
                      <a:pt x="64830" y="105167"/>
                      <a:pt x="95717" y="70546"/>
                    </a:cubicBezTo>
                    <a:cubicBezTo>
                      <a:pt x="126604" y="35925"/>
                      <a:pt x="171069" y="11826"/>
                      <a:pt x="203653" y="3341"/>
                    </a:cubicBezTo>
                    <a:cubicBezTo>
                      <a:pt x="236237" y="-5144"/>
                      <a:pt x="260675" y="3341"/>
                      <a:pt x="291223" y="19633"/>
                    </a:cubicBezTo>
                    <a:cubicBezTo>
                      <a:pt x="321771" y="35925"/>
                      <a:pt x="361823" y="63418"/>
                      <a:pt x="386940" y="101094"/>
                    </a:cubicBezTo>
                    <a:cubicBezTo>
                      <a:pt x="412057" y="138770"/>
                      <a:pt x="431404" y="203599"/>
                      <a:pt x="441926" y="245687"/>
                    </a:cubicBezTo>
                    <a:cubicBezTo>
                      <a:pt x="452448" y="287775"/>
                      <a:pt x="451260" y="320699"/>
                      <a:pt x="450072" y="35362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8" name="Gruppieren 7">
                <a:extLst>
                  <a:ext uri="{FF2B5EF4-FFF2-40B4-BE49-F238E27FC236}">
                    <a16:creationId xmlns:a16="http://schemas.microsoft.com/office/drawing/2014/main" id="{B81451AC-D526-4ADE-B386-2AB55332B8B7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4865"/>
                <a:chOff x="6674461" y="3878028"/>
                <a:chExt cx="468000" cy="574865"/>
              </a:xfrm>
            </p:grpSpPr>
            <p:cxnSp>
              <p:nvCxnSpPr>
                <p:cNvPr id="10" name="Gerader Verbinder 9">
                  <a:extLst>
                    <a:ext uri="{FF2B5EF4-FFF2-40B4-BE49-F238E27FC236}">
                      <a16:creationId xmlns:a16="http://schemas.microsoft.com/office/drawing/2014/main" id="{75027A9A-6A19-78A1-848C-4643792407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4461" y="4452893"/>
                  <a:ext cx="468000" cy="0"/>
                </a:xfrm>
                <a:prstGeom prst="line">
                  <a:avLst/>
                </a:prstGeom>
                <a:ln w="19050">
                  <a:solidFill>
                    <a:srgbClr val="F8B44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Ellipse 11">
                  <a:extLst>
                    <a:ext uri="{FF2B5EF4-FFF2-40B4-BE49-F238E27FC236}">
                      <a16:creationId xmlns:a16="http://schemas.microsoft.com/office/drawing/2014/main" id="{2B49F219-C1D4-B985-4051-45EC2FCEB50D}"/>
                    </a:ext>
                  </a:extLst>
                </p:cNvPr>
                <p:cNvSpPr/>
                <p:nvPr/>
              </p:nvSpPr>
              <p:spPr>
                <a:xfrm>
                  <a:off x="6763815" y="3878028"/>
                  <a:ext cx="288000" cy="288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64EBB6CD-5DFC-CA7D-4702-EBBDD5CD927A}"/>
                </a:ext>
              </a:extLst>
            </p:cNvPr>
            <p:cNvSpPr/>
            <p:nvPr/>
          </p:nvSpPr>
          <p:spPr>
            <a:xfrm>
              <a:off x="7743135" y="3909742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>
            <a:extLst>
              <a:ext uri="{FF2B5EF4-FFF2-40B4-BE49-F238E27FC236}">
                <a16:creationId xmlns:a16="http://schemas.microsoft.com/office/drawing/2014/main" id="{8BF9E791-E941-5AE0-5104-E6BCA2E73805}"/>
              </a:ext>
            </a:extLst>
          </p:cNvPr>
          <p:cNvSpPr txBox="1"/>
          <p:nvPr/>
        </p:nvSpPr>
        <p:spPr>
          <a:xfrm>
            <a:off x="6688013" y="2905358"/>
            <a:ext cx="5186487" cy="953453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in Gruppen zählen und benutzt die Sprache zur Multiplikation. </a:t>
            </a:r>
          </a:p>
          <a:p>
            <a:endParaRPr lang="de-DE" sz="1000" b="1" dirty="0"/>
          </a:p>
        </p:txBody>
      </p:sp>
      <p:sp>
        <p:nvSpPr>
          <p:cNvPr id="16" name="Rechteck: gefaltete Ecke 15">
            <a:extLst>
              <a:ext uri="{FF2B5EF4-FFF2-40B4-BE49-F238E27FC236}">
                <a16:creationId xmlns:a16="http://schemas.microsoft.com/office/drawing/2014/main" id="{8DA0BBF4-6A87-2791-96BE-B6F9F507179E}"/>
              </a:ext>
            </a:extLst>
          </p:cNvPr>
          <p:cNvSpPr/>
          <p:nvPr/>
        </p:nvSpPr>
        <p:spPr>
          <a:xfrm>
            <a:off x="201905" y="228980"/>
            <a:ext cx="3018375" cy="1633384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9DA36FBF-E822-6DCB-4A81-428A1C6A5EF6}"/>
              </a:ext>
            </a:extLst>
          </p:cNvPr>
          <p:cNvSpPr txBox="1"/>
          <p:nvPr/>
        </p:nvSpPr>
        <p:spPr>
          <a:xfrm>
            <a:off x="269935" y="374382"/>
            <a:ext cx="298634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Da sind 3 Gummibärchen in einem Päckchen und 5 Gummibärchen in einem anderen Päckchen. </a:t>
            </a:r>
          </a:p>
          <a:p>
            <a:r>
              <a:rPr lang="de-DE" sz="1500" dirty="0"/>
              <a:t>Es sind also drei 5er, deswegen passt die Aufgabe 3 mal 5.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CCA14AA-62A6-4C4A-6AFF-C049597CC23F}"/>
              </a:ext>
            </a:extLst>
          </p:cNvPr>
          <p:cNvSpPr txBox="1"/>
          <p:nvPr/>
        </p:nvSpPr>
        <p:spPr>
          <a:xfrm>
            <a:off x="510232" y="3707785"/>
            <a:ext cx="247751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In einem Päckchen sind 5 Gummibärchen. Es sind insgesamt 3 Päckchen. Es sind also drei 5er, deswegen passt die Aufgabe 3 mal 5.   </a:t>
            </a:r>
          </a:p>
        </p:txBody>
      </p:sp>
      <p:sp>
        <p:nvSpPr>
          <p:cNvPr id="23" name="Rechteck: gefaltete Ecke 22">
            <a:extLst>
              <a:ext uri="{FF2B5EF4-FFF2-40B4-BE49-F238E27FC236}">
                <a16:creationId xmlns:a16="http://schemas.microsoft.com/office/drawing/2014/main" id="{DC8C5579-9C84-F5A5-9224-9E4A93F7CA7A}"/>
              </a:ext>
            </a:extLst>
          </p:cNvPr>
          <p:cNvSpPr/>
          <p:nvPr/>
        </p:nvSpPr>
        <p:spPr>
          <a:xfrm>
            <a:off x="1694642" y="2105278"/>
            <a:ext cx="3762044" cy="1358399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935E490D-68F8-F7F8-458A-3B93E0A98D13}"/>
              </a:ext>
            </a:extLst>
          </p:cNvPr>
          <p:cNvSpPr txBox="1"/>
          <p:nvPr/>
        </p:nvSpPr>
        <p:spPr>
          <a:xfrm>
            <a:off x="1791038" y="2254620"/>
            <a:ext cx="3523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Ich sehe 3 Päckchen Gummibärchen. </a:t>
            </a:r>
          </a:p>
          <a:p>
            <a:r>
              <a:rPr lang="de-DE" sz="1500" dirty="0"/>
              <a:t>In jedem Päckchen sind 5 Gummibärchen. Es sind also drei 5er, deswegen passt die Aufgabe 3 mal 5. </a:t>
            </a:r>
          </a:p>
        </p:txBody>
      </p:sp>
      <p:sp>
        <p:nvSpPr>
          <p:cNvPr id="26" name="Rechteck: gefaltete Ecke 25">
            <a:extLst>
              <a:ext uri="{FF2B5EF4-FFF2-40B4-BE49-F238E27FC236}">
                <a16:creationId xmlns:a16="http://schemas.microsoft.com/office/drawing/2014/main" id="{329DB030-C58A-0156-CE0A-DED32D2BA6F5}"/>
              </a:ext>
            </a:extLst>
          </p:cNvPr>
          <p:cNvSpPr/>
          <p:nvPr/>
        </p:nvSpPr>
        <p:spPr>
          <a:xfrm>
            <a:off x="3056507" y="4260980"/>
            <a:ext cx="2477510" cy="2391799"/>
          </a:xfrm>
          <a:prstGeom prst="foldedCorner">
            <a:avLst/>
          </a:prstGeom>
          <a:solidFill>
            <a:srgbClr val="FDECD3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89159FC-80BD-DAED-0C8A-667017A98450}"/>
              </a:ext>
            </a:extLst>
          </p:cNvPr>
          <p:cNvSpPr txBox="1"/>
          <p:nvPr/>
        </p:nvSpPr>
        <p:spPr>
          <a:xfrm>
            <a:off x="3154737" y="4392457"/>
            <a:ext cx="229468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3 Päckchen Gummibärchen liegen auf dem Tisch und 5 Päckchen Gummibärchen liegen in dem Regal. </a:t>
            </a:r>
          </a:p>
          <a:p>
            <a:r>
              <a:rPr lang="de-DE" sz="1500" dirty="0"/>
              <a:t>Es sind also drei 5er, deswegen passt die Aufgabe 3 mal 5. 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52889FB-B914-B275-44A4-9833A8849608}"/>
              </a:ext>
            </a:extLst>
          </p:cNvPr>
          <p:cNvSpPr/>
          <p:nvPr/>
        </p:nvSpPr>
        <p:spPr>
          <a:xfrm>
            <a:off x="4874343" y="6356936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D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B12A3A4-E0FE-5486-DD82-F829E3040245}"/>
              </a:ext>
            </a:extLst>
          </p:cNvPr>
          <p:cNvSpPr/>
          <p:nvPr/>
        </p:nvSpPr>
        <p:spPr>
          <a:xfrm>
            <a:off x="2338111" y="4994647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C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711CAB-AC1E-A695-4E16-1BB16AC00C91}"/>
              </a:ext>
            </a:extLst>
          </p:cNvPr>
          <p:cNvSpPr/>
          <p:nvPr/>
        </p:nvSpPr>
        <p:spPr>
          <a:xfrm>
            <a:off x="4964906" y="3165598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B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12D552D-7FC6-61CD-7F13-4A04C8A53536}"/>
              </a:ext>
            </a:extLst>
          </p:cNvPr>
          <p:cNvSpPr/>
          <p:nvPr/>
        </p:nvSpPr>
        <p:spPr>
          <a:xfrm>
            <a:off x="2684430" y="1566132"/>
            <a:ext cx="243347" cy="251890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04597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11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290093-587C-224A-C159-16BFF63BF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8" name="Erklaervideo N4A">
            <a:hlinkClick r:id="" action="ppaction://media"/>
            <a:extLst>
              <a:ext uri="{FF2B5EF4-FFF2-40B4-BE49-F238E27FC236}">
                <a16:creationId xmlns:a16="http://schemas.microsoft.com/office/drawing/2014/main" id="{6EB94E1D-148C-B3ED-DEA5-0C4846EB744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Textmarke 1" time="59863.7349"/>
                    <p14:bmk name="Textmarke 2" time="91400.79059999999"/>
                    <p14:bmk name="Textmarke 3" time="138136.575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908864"/>
          </a:xfr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27ACA03-A38E-5991-B77C-F09E3F48BA44}"/>
              </a:ext>
            </a:extLst>
          </p:cNvPr>
          <p:cNvGrpSpPr/>
          <p:nvPr/>
        </p:nvGrpSpPr>
        <p:grpSpPr>
          <a:xfrm>
            <a:off x="64492" y="68743"/>
            <a:ext cx="585787" cy="461028"/>
            <a:chOff x="4519300" y="285325"/>
            <a:chExt cx="585787" cy="505678"/>
          </a:xfrm>
          <a:noFill/>
        </p:grpSpPr>
        <p:sp>
          <p:nvSpPr>
            <p:cNvPr id="4" name="Abgerundetes Rechteck 6">
              <a:extLst>
                <a:ext uri="{FF2B5EF4-FFF2-40B4-BE49-F238E27FC236}">
                  <a16:creationId xmlns:a16="http://schemas.microsoft.com/office/drawing/2014/main" id="{417C2DD9-80B8-3086-B4B3-23346F044D73}"/>
                </a:ext>
              </a:extLst>
            </p:cNvPr>
            <p:cNvSpPr/>
            <p:nvPr/>
          </p:nvSpPr>
          <p:spPr>
            <a:xfrm>
              <a:off x="4519300" y="285325"/>
              <a:ext cx="585787" cy="505678"/>
            </a:xfrm>
            <a:prstGeom prst="roundRect">
              <a:avLst/>
            </a:prstGeom>
            <a:grp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Dreieck 8">
              <a:extLst>
                <a:ext uri="{FF2B5EF4-FFF2-40B4-BE49-F238E27FC236}">
                  <a16:creationId xmlns:a16="http://schemas.microsoft.com/office/drawing/2014/main" id="{9552E04F-8E9B-AF9C-88B3-6B0AEB9A5980}"/>
                </a:ext>
              </a:extLst>
            </p:cNvPr>
            <p:cNvSpPr/>
            <p:nvPr/>
          </p:nvSpPr>
          <p:spPr>
            <a:xfrm rot="5400000">
              <a:off x="4715157" y="428690"/>
              <a:ext cx="194074" cy="212807"/>
            </a:xfrm>
            <a:prstGeom prst="triangle">
              <a:avLst/>
            </a:prstGeom>
            <a:solidFill>
              <a:srgbClr val="327A86"/>
            </a:solidFill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0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66A04-E167-AE1E-C7AD-F7F257E00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4706F11-D71A-1685-2627-1EEAE5D808A2}"/>
              </a:ext>
            </a:extLst>
          </p:cNvPr>
          <p:cNvSpPr/>
          <p:nvPr/>
        </p:nvSpPr>
        <p:spPr>
          <a:xfrm>
            <a:off x="507930" y="1771860"/>
            <a:ext cx="11176137" cy="4662228"/>
          </a:xfrm>
          <a:prstGeom prst="rect">
            <a:avLst/>
          </a:prstGeom>
          <a:noFill/>
          <a:ln w="19050">
            <a:solidFill>
              <a:srgbClr val="E2E2E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933594-221A-9525-2738-7E99717CC747}"/>
              </a:ext>
            </a:extLst>
          </p:cNvPr>
          <p:cNvSpPr txBox="1"/>
          <p:nvPr/>
        </p:nvSpPr>
        <p:spPr>
          <a:xfrm>
            <a:off x="1189946" y="170413"/>
            <a:ext cx="7443128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Wie kann ich mir Malaufgaben vorstellen? </a:t>
            </a:r>
          </a:p>
          <a:p>
            <a:r>
              <a:rPr lang="de-DE" sz="3200" b="1" dirty="0"/>
              <a:t>Wie kann ich sie beschreiben?</a:t>
            </a:r>
          </a:p>
          <a:p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DF9D17C-2CA5-C58E-A627-0B882AA7FC70}"/>
              </a:ext>
            </a:extLst>
          </p:cNvPr>
          <p:cNvSpPr txBox="1"/>
          <p:nvPr/>
        </p:nvSpPr>
        <p:spPr>
          <a:xfrm>
            <a:off x="507932" y="1327488"/>
            <a:ext cx="3873945" cy="369332"/>
          </a:xfrm>
          <a:prstGeom prst="rect">
            <a:avLst/>
          </a:prstGeom>
          <a:solidFill>
            <a:srgbClr val="F8B44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Was ist das Wichtigste aus dem Video?</a:t>
            </a:r>
          </a:p>
        </p:txBody>
      </p:sp>
      <p:pic>
        <p:nvPicPr>
          <p:cNvPr id="7" name="Grafik 6" descr="Stift mit einfarbiger Füllung">
            <a:extLst>
              <a:ext uri="{FF2B5EF4-FFF2-40B4-BE49-F238E27FC236}">
                <a16:creationId xmlns:a16="http://schemas.microsoft.com/office/drawing/2014/main" id="{852491F5-93BA-32CE-F481-A23E2D8046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714" y="1863515"/>
            <a:ext cx="324000" cy="34726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C8703A59-3259-1FD6-094E-FCDD523C8C4F}"/>
              </a:ext>
            </a:extLst>
          </p:cNvPr>
          <p:cNvGrpSpPr/>
          <p:nvPr/>
        </p:nvGrpSpPr>
        <p:grpSpPr>
          <a:xfrm>
            <a:off x="506714" y="411162"/>
            <a:ext cx="576000" cy="576000"/>
            <a:chOff x="5565243" y="2908186"/>
            <a:chExt cx="864000" cy="864000"/>
          </a:xfrm>
        </p:grpSpPr>
        <p:pic>
          <p:nvPicPr>
            <p:cNvPr id="13" name="Grafik 12" descr="Fragezeichen mit einfarbiger Füllung">
              <a:extLst>
                <a:ext uri="{FF2B5EF4-FFF2-40B4-BE49-F238E27FC236}">
                  <a16:creationId xmlns:a16="http://schemas.microsoft.com/office/drawing/2014/main" id="{35B05FE2-011A-049D-10DF-BC376E131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ED03F5A-BB32-E47D-903D-AF40B340E310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8" name="Scaffolding">
            <a:hlinkClick r:id="rId8" action="ppaction://hlinksldjump"/>
            <a:extLst>
              <a:ext uri="{FF2B5EF4-FFF2-40B4-BE49-F238E27FC236}">
                <a16:creationId xmlns:a16="http://schemas.microsoft.com/office/drawing/2014/main" id="{AE3B1CB6-CB0B-FC51-AC6F-7A1BA661521A}"/>
              </a:ext>
            </a:extLst>
          </p:cNvPr>
          <p:cNvSpPr/>
          <p:nvPr/>
        </p:nvSpPr>
        <p:spPr>
          <a:xfrm>
            <a:off x="9783431" y="126588"/>
            <a:ext cx="2237584" cy="4766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endParaRPr lang="de-DE" b="1" baseline="-25000" dirty="0">
              <a:solidFill>
                <a:schemeClr val="tx1"/>
              </a:solidFill>
            </a:endParaRPr>
          </a:p>
        </p:txBody>
      </p:sp>
      <p:pic>
        <p:nvPicPr>
          <p:cNvPr id="19" name="Grafik 18">
            <a:hlinkClick r:id="rId8" action="ppaction://hlinksldjump"/>
            <a:extLst>
              <a:ext uri="{FF2B5EF4-FFF2-40B4-BE49-F238E27FC236}">
                <a16:creationId xmlns:a16="http://schemas.microsoft.com/office/drawing/2014/main" id="{B951C15A-C656-9366-D4B1-52D0A48480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48203" y="170413"/>
            <a:ext cx="539115" cy="505497"/>
          </a:xfrm>
          <a:prstGeom prst="rect">
            <a:avLst/>
          </a:prstGeom>
        </p:spPr>
      </p:pic>
      <p:sp>
        <p:nvSpPr>
          <p:cNvPr id="20" name="Textfeld 19">
            <a:hlinkClick r:id="rId8" action="ppaction://hlinksldjump"/>
            <a:extLst>
              <a:ext uri="{FF2B5EF4-FFF2-40B4-BE49-F238E27FC236}">
                <a16:creationId xmlns:a16="http://schemas.microsoft.com/office/drawing/2014/main" id="{261E0068-660F-1F90-BBE3-C11E4C6525FD}"/>
              </a:ext>
            </a:extLst>
          </p:cNvPr>
          <p:cNvSpPr txBox="1"/>
          <p:nvPr/>
        </p:nvSpPr>
        <p:spPr>
          <a:xfrm>
            <a:off x="10284735" y="190242"/>
            <a:ext cx="16529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400" b="1" dirty="0"/>
              <a:t>Zurück zum Video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r:id="rId1" imgW="11177640" imgH="4676760"/>
        </mc:Choice>
        <mc:Fallback>
          <p:control r:id="rId1" imgW="11177640" imgH="4676760">
            <p:pic>
              <p:nvPicPr>
                <p:cNvPr id="9" name="TextBox1">
                  <a:extLst>
                    <a:ext uri="{FF2B5EF4-FFF2-40B4-BE49-F238E27FC236}">
                      <a16:creationId xmlns:a16="http://schemas.microsoft.com/office/drawing/2014/main" id="{F792652F-9ABD-5453-EF31-B6CE6B1763A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06186" y="1771650"/>
                  <a:ext cx="11176000" cy="4675188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4363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1EE5F-BAAE-514B-DBBA-9273B1AC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gerundetes Rechteck 6">
            <a:extLst>
              <a:ext uri="{FF2B5EF4-FFF2-40B4-BE49-F238E27FC236}">
                <a16:creationId xmlns:a16="http://schemas.microsoft.com/office/drawing/2014/main" id="{F940008B-F055-BD01-2C44-E1AA954E559C}"/>
              </a:ext>
            </a:extLst>
          </p:cNvPr>
          <p:cNvSpPr/>
          <p:nvPr/>
        </p:nvSpPr>
        <p:spPr>
          <a:xfrm>
            <a:off x="983486" y="921787"/>
            <a:ext cx="10248406" cy="1384685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</a:rPr>
              <a:t>Arbeitsauftrag:</a:t>
            </a:r>
          </a:p>
          <a:p>
            <a:r>
              <a:rPr lang="de-DE" dirty="0">
                <a:solidFill>
                  <a:schemeClr val="tx1"/>
                </a:solidFill>
              </a:rPr>
              <a:t>Leonie und Tim sprechen über das Video. </a:t>
            </a:r>
          </a:p>
          <a:p>
            <a:r>
              <a:rPr lang="de-DE" dirty="0">
                <a:solidFill>
                  <a:schemeClr val="tx1"/>
                </a:solidFill>
              </a:rPr>
              <a:t>Welche Aussagen beschreibt die Bedeutung der Multiplikation? </a:t>
            </a:r>
          </a:p>
          <a:p>
            <a:r>
              <a:rPr lang="de-DE" dirty="0">
                <a:solidFill>
                  <a:schemeClr val="tx1"/>
                </a:solidFill>
              </a:rPr>
              <a:t>Prüfe: Geht es um das </a:t>
            </a:r>
            <a:r>
              <a:rPr lang="de-DE" b="1" i="1" dirty="0">
                <a:solidFill>
                  <a:schemeClr val="tx1"/>
                </a:solidFill>
              </a:rPr>
              <a:t>Zählen in Gruppen</a:t>
            </a:r>
            <a:r>
              <a:rPr lang="de-DE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22" name="Grafik 21" descr="Ein Bild, das Clipart, Zeichnung, Cartoon, Darstellung enthält.&#10;&#10;Automatisch generierte Beschreibung">
            <a:extLst>
              <a:ext uri="{FF2B5EF4-FFF2-40B4-BE49-F238E27FC236}">
                <a16:creationId xmlns:a16="http://schemas.microsoft.com/office/drawing/2014/main" id="{96C5D54E-4010-FF6C-3E16-1B2C12CFD4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" b="20202"/>
          <a:stretch/>
        </p:blipFill>
        <p:spPr>
          <a:xfrm>
            <a:off x="9273308" y="3906770"/>
            <a:ext cx="2732668" cy="2951230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64C9AF32-FFD0-86AE-7584-290DE26A2869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19" name="Grafik 18" descr="Fragezeichen mit einfarbiger Füllung">
              <a:extLst>
                <a:ext uri="{FF2B5EF4-FFF2-40B4-BE49-F238E27FC236}">
                  <a16:creationId xmlns:a16="http://schemas.microsoft.com/office/drawing/2014/main" id="{8A85C6CB-45F6-9FCC-A756-2AC4834B0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56A20FBE-ECAF-EA6C-AA9A-E1ECF47969C2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2" name="Grafik 61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B23085BF-CB56-718A-0B66-089F852D21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 flipH="1">
            <a:off x="-15371" y="4035193"/>
            <a:ext cx="2988282" cy="282280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CD35DF3-AE41-C590-FBCF-2A625615883B}"/>
              </a:ext>
            </a:extLst>
          </p:cNvPr>
          <p:cNvSpPr txBox="1"/>
          <p:nvPr/>
        </p:nvSpPr>
        <p:spPr>
          <a:xfrm>
            <a:off x="924849" y="140782"/>
            <a:ext cx="88222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/>
              <a:t>So können wir über Multiplikation sprechen. 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1303E18-6016-0A86-34C0-125F131F749F}"/>
              </a:ext>
            </a:extLst>
          </p:cNvPr>
          <p:cNvGrpSpPr/>
          <p:nvPr/>
        </p:nvGrpSpPr>
        <p:grpSpPr>
          <a:xfrm>
            <a:off x="306999" y="1029004"/>
            <a:ext cx="576000" cy="576000"/>
            <a:chOff x="3927518" y="3746985"/>
            <a:chExt cx="864000" cy="864000"/>
          </a:xfrm>
        </p:grpSpPr>
        <p:sp>
          <p:nvSpPr>
            <p:cNvPr id="13" name="Ellipse 32">
              <a:extLst>
                <a:ext uri="{FF2B5EF4-FFF2-40B4-BE49-F238E27FC236}">
                  <a16:creationId xmlns:a16="http://schemas.microsoft.com/office/drawing/2014/main" id="{95E11058-1BAE-43FE-BB3D-EC536214C857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40555C83-2B5E-2104-8C8E-7915C2C89DF6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15" name="Sprechblase: oval 29">
                <a:extLst>
                  <a:ext uri="{FF2B5EF4-FFF2-40B4-BE49-F238E27FC236}">
                    <a16:creationId xmlns:a16="http://schemas.microsoft.com/office/drawing/2014/main" id="{DD7D6A2F-6359-ABD7-A23C-E4FD6D2BAFE6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Sprechblase: oval 30">
                <a:extLst>
                  <a:ext uri="{FF2B5EF4-FFF2-40B4-BE49-F238E27FC236}">
                    <a16:creationId xmlns:a16="http://schemas.microsoft.com/office/drawing/2014/main" id="{3DCF9F22-AC2B-671F-6EF1-A6E87462A7F4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3" name="Lösung einblenden">
            <a:extLst>
              <a:ext uri="{FF2B5EF4-FFF2-40B4-BE49-F238E27FC236}">
                <a16:creationId xmlns:a16="http://schemas.microsoft.com/office/drawing/2014/main" id="{CEAA4805-404C-FBFF-F807-D82B70F3E78F}"/>
              </a:ext>
            </a:extLst>
          </p:cNvPr>
          <p:cNvSpPr/>
          <p:nvPr/>
        </p:nvSpPr>
        <p:spPr>
          <a:xfrm>
            <a:off x="9606116" y="1673318"/>
            <a:ext cx="1498294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400" b="1" dirty="0">
                <a:solidFill>
                  <a:schemeClr val="tx1"/>
                </a:solidFill>
              </a:rPr>
              <a:t>Lösung einblenden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588721AE-29DC-A5D8-C2F0-C32DE5F8FE53}"/>
              </a:ext>
            </a:extLst>
          </p:cNvPr>
          <p:cNvSpPr/>
          <p:nvPr/>
        </p:nvSpPr>
        <p:spPr>
          <a:xfrm>
            <a:off x="5610485" y="451915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5150659-FF24-44CE-B9B7-71D5342EF3A4}"/>
              </a:ext>
            </a:extLst>
          </p:cNvPr>
          <p:cNvSpPr/>
          <p:nvPr/>
        </p:nvSpPr>
        <p:spPr>
          <a:xfrm>
            <a:off x="5954754" y="451915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975F66A3-E3F7-6FCA-3E4A-F566D8BBB885}"/>
              </a:ext>
            </a:extLst>
          </p:cNvPr>
          <p:cNvSpPr/>
          <p:nvPr/>
        </p:nvSpPr>
        <p:spPr>
          <a:xfrm>
            <a:off x="6297296" y="451915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14182073-BDB6-4D1B-F10F-65CC470D3C9C}"/>
              </a:ext>
            </a:extLst>
          </p:cNvPr>
          <p:cNvSpPr/>
          <p:nvPr/>
        </p:nvSpPr>
        <p:spPr>
          <a:xfrm>
            <a:off x="5610485" y="48687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BD7AC24B-626E-EEA2-076A-1EED47CF1486}"/>
              </a:ext>
            </a:extLst>
          </p:cNvPr>
          <p:cNvSpPr/>
          <p:nvPr/>
        </p:nvSpPr>
        <p:spPr>
          <a:xfrm>
            <a:off x="5954754" y="48687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41E002B1-74B0-4C6B-2E17-A48845059E0E}"/>
              </a:ext>
            </a:extLst>
          </p:cNvPr>
          <p:cNvSpPr/>
          <p:nvPr/>
        </p:nvSpPr>
        <p:spPr>
          <a:xfrm>
            <a:off x="6297296" y="48687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8057A830-D62A-65ED-5BE6-CCCF4F6ACE42}"/>
              </a:ext>
            </a:extLst>
          </p:cNvPr>
          <p:cNvSpPr/>
          <p:nvPr/>
        </p:nvSpPr>
        <p:spPr>
          <a:xfrm>
            <a:off x="5610485" y="521111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3F96A64D-8618-6093-F012-0A602B0AD01F}"/>
              </a:ext>
            </a:extLst>
          </p:cNvPr>
          <p:cNvSpPr/>
          <p:nvPr/>
        </p:nvSpPr>
        <p:spPr>
          <a:xfrm>
            <a:off x="5954754" y="521111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7EC3A0A6-4790-38B3-FEA9-3CF2894EEE32}"/>
              </a:ext>
            </a:extLst>
          </p:cNvPr>
          <p:cNvSpPr/>
          <p:nvPr/>
        </p:nvSpPr>
        <p:spPr>
          <a:xfrm>
            <a:off x="6297296" y="521111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F45BFA1-4D22-25E9-9EA9-672768EA1C16}"/>
              </a:ext>
            </a:extLst>
          </p:cNvPr>
          <p:cNvSpPr/>
          <p:nvPr/>
        </p:nvSpPr>
        <p:spPr>
          <a:xfrm>
            <a:off x="5610485" y="5560049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8EDB038-7E54-1CCF-E9EE-C08D6BF61132}"/>
              </a:ext>
            </a:extLst>
          </p:cNvPr>
          <p:cNvSpPr/>
          <p:nvPr/>
        </p:nvSpPr>
        <p:spPr>
          <a:xfrm>
            <a:off x="5954754" y="5560049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5502C21-825D-4DD0-A10D-DEA920236D89}"/>
              </a:ext>
            </a:extLst>
          </p:cNvPr>
          <p:cNvSpPr/>
          <p:nvPr/>
        </p:nvSpPr>
        <p:spPr>
          <a:xfrm>
            <a:off x="6297296" y="5560049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69758AE-98CD-D84A-BDD4-14E09EE3A473}"/>
              </a:ext>
            </a:extLst>
          </p:cNvPr>
          <p:cNvSpPr/>
          <p:nvPr/>
        </p:nvSpPr>
        <p:spPr>
          <a:xfrm>
            <a:off x="5610485" y="59078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54BCC409-D2F8-E12C-68D2-274E59148C2B}"/>
              </a:ext>
            </a:extLst>
          </p:cNvPr>
          <p:cNvSpPr/>
          <p:nvPr/>
        </p:nvSpPr>
        <p:spPr>
          <a:xfrm>
            <a:off x="5954754" y="59078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E189FB8-EC6C-8890-91EF-CDFE7CA22D70}"/>
              </a:ext>
            </a:extLst>
          </p:cNvPr>
          <p:cNvSpPr/>
          <p:nvPr/>
        </p:nvSpPr>
        <p:spPr>
          <a:xfrm>
            <a:off x="6297296" y="5907891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C0C6C56C-983A-95BB-6562-4709F8D23B23}"/>
              </a:ext>
            </a:extLst>
          </p:cNvPr>
          <p:cNvSpPr/>
          <p:nvPr/>
        </p:nvSpPr>
        <p:spPr>
          <a:xfrm>
            <a:off x="5610485" y="625573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EEF090CD-6F96-D045-FDB3-F02B42E5A452}"/>
              </a:ext>
            </a:extLst>
          </p:cNvPr>
          <p:cNvSpPr/>
          <p:nvPr/>
        </p:nvSpPr>
        <p:spPr>
          <a:xfrm>
            <a:off x="5954754" y="625573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CF3F9219-FB1A-A08A-BC1C-B20668AFE575}"/>
              </a:ext>
            </a:extLst>
          </p:cNvPr>
          <p:cNvSpPr/>
          <p:nvPr/>
        </p:nvSpPr>
        <p:spPr>
          <a:xfrm>
            <a:off x="6297296" y="6255733"/>
            <a:ext cx="304184" cy="317326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D92B28ED-F65A-4ED7-C3F8-0F87C8856652}"/>
              </a:ext>
            </a:extLst>
          </p:cNvPr>
          <p:cNvSpPr/>
          <p:nvPr/>
        </p:nvSpPr>
        <p:spPr>
          <a:xfrm>
            <a:off x="5564944" y="4482377"/>
            <a:ext cx="1083803" cy="377400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DC93374C-F4F0-24B2-D4C1-57DFB229D7CD}"/>
              </a:ext>
            </a:extLst>
          </p:cNvPr>
          <p:cNvSpPr/>
          <p:nvPr/>
        </p:nvSpPr>
        <p:spPr>
          <a:xfrm>
            <a:off x="5566138" y="4854508"/>
            <a:ext cx="1083803" cy="34589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id="{BA0F106A-9F3C-E739-BCAB-DF1786DE17AA}"/>
              </a:ext>
            </a:extLst>
          </p:cNvPr>
          <p:cNvSpPr/>
          <p:nvPr/>
        </p:nvSpPr>
        <p:spPr>
          <a:xfrm>
            <a:off x="5570400" y="5200944"/>
            <a:ext cx="1074093" cy="34589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0" name="Rechteck: abgerundete Ecken 49">
            <a:extLst>
              <a:ext uri="{FF2B5EF4-FFF2-40B4-BE49-F238E27FC236}">
                <a16:creationId xmlns:a16="http://schemas.microsoft.com/office/drawing/2014/main" id="{05043623-77FE-0BF3-27F5-F070CFAF84B5}"/>
              </a:ext>
            </a:extLst>
          </p:cNvPr>
          <p:cNvSpPr/>
          <p:nvPr/>
        </p:nvSpPr>
        <p:spPr>
          <a:xfrm>
            <a:off x="5572560" y="5545766"/>
            <a:ext cx="1074093" cy="34589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B89F9985-7C5D-B0A2-B2EE-E8C7FB9F1C70}"/>
              </a:ext>
            </a:extLst>
          </p:cNvPr>
          <p:cNvSpPr/>
          <p:nvPr/>
        </p:nvSpPr>
        <p:spPr>
          <a:xfrm>
            <a:off x="5572560" y="5890588"/>
            <a:ext cx="1074093" cy="34589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3" name="Rechteck: abgerundete Ecken 52">
            <a:extLst>
              <a:ext uri="{FF2B5EF4-FFF2-40B4-BE49-F238E27FC236}">
                <a16:creationId xmlns:a16="http://schemas.microsoft.com/office/drawing/2014/main" id="{38FF810C-85AC-607E-A86D-98A4644C93E5}"/>
              </a:ext>
            </a:extLst>
          </p:cNvPr>
          <p:cNvSpPr/>
          <p:nvPr/>
        </p:nvSpPr>
        <p:spPr>
          <a:xfrm>
            <a:off x="5574176" y="6235410"/>
            <a:ext cx="1083803" cy="377400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4" name="Sprechblase: oval 53">
            <a:extLst>
              <a:ext uri="{FF2B5EF4-FFF2-40B4-BE49-F238E27FC236}">
                <a16:creationId xmlns:a16="http://schemas.microsoft.com/office/drawing/2014/main" id="{DAD03823-9286-4CB9-808F-DB4770B4BD4A}"/>
              </a:ext>
            </a:extLst>
          </p:cNvPr>
          <p:cNvSpPr/>
          <p:nvPr/>
        </p:nvSpPr>
        <p:spPr>
          <a:xfrm>
            <a:off x="541607" y="2663006"/>
            <a:ext cx="2551680" cy="1064207"/>
          </a:xfrm>
          <a:prstGeom prst="wedgeEllipseCallout">
            <a:avLst>
              <a:gd name="adj1" fmla="val -10755"/>
              <a:gd name="adj2" fmla="val 8050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6 Gruppen und 3 Gruppen sind 18. </a:t>
            </a:r>
          </a:p>
        </p:txBody>
      </p:sp>
      <p:sp>
        <p:nvSpPr>
          <p:cNvPr id="55" name="Sprechblase: oval 54">
            <a:extLst>
              <a:ext uri="{FF2B5EF4-FFF2-40B4-BE49-F238E27FC236}">
                <a16:creationId xmlns:a16="http://schemas.microsoft.com/office/drawing/2014/main" id="{C5FF2FBD-EF56-C8CC-B076-310C91F3BD73}"/>
              </a:ext>
            </a:extLst>
          </p:cNvPr>
          <p:cNvSpPr/>
          <p:nvPr/>
        </p:nvSpPr>
        <p:spPr>
          <a:xfrm>
            <a:off x="2606391" y="3469117"/>
            <a:ext cx="2551680" cy="1064207"/>
          </a:xfrm>
          <a:prstGeom prst="wedgeEllipseCallout">
            <a:avLst>
              <a:gd name="adj1" fmla="val -54554"/>
              <a:gd name="adj2" fmla="val 5700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6 Gruppen, immer 3 in jeder Gruppe sind 18.</a:t>
            </a:r>
          </a:p>
        </p:txBody>
      </p:sp>
      <p:sp>
        <p:nvSpPr>
          <p:cNvPr id="56" name="Sprechblase: oval 55">
            <a:extLst>
              <a:ext uri="{FF2B5EF4-FFF2-40B4-BE49-F238E27FC236}">
                <a16:creationId xmlns:a16="http://schemas.microsoft.com/office/drawing/2014/main" id="{DC89136F-025C-8460-D19D-DE36050FA9A0}"/>
              </a:ext>
            </a:extLst>
          </p:cNvPr>
          <p:cNvSpPr/>
          <p:nvPr/>
        </p:nvSpPr>
        <p:spPr>
          <a:xfrm>
            <a:off x="3055668" y="4711060"/>
            <a:ext cx="1863309" cy="1064207"/>
          </a:xfrm>
          <a:prstGeom prst="wedgeEllipseCallout">
            <a:avLst>
              <a:gd name="adj1" fmla="val -63362"/>
              <a:gd name="adj2" fmla="val 45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Sechs 3er, das sind 18. </a:t>
            </a:r>
          </a:p>
        </p:txBody>
      </p:sp>
      <p:sp>
        <p:nvSpPr>
          <p:cNvPr id="57" name="Sprechblase: oval 56">
            <a:extLst>
              <a:ext uri="{FF2B5EF4-FFF2-40B4-BE49-F238E27FC236}">
                <a16:creationId xmlns:a16="http://schemas.microsoft.com/office/drawing/2014/main" id="{16E1F7C4-CBC4-7DE2-C059-51EBB26DDB0E}"/>
              </a:ext>
            </a:extLst>
          </p:cNvPr>
          <p:cNvSpPr/>
          <p:nvPr/>
        </p:nvSpPr>
        <p:spPr>
          <a:xfrm>
            <a:off x="9152673" y="2663006"/>
            <a:ext cx="2460239" cy="1064207"/>
          </a:xfrm>
          <a:prstGeom prst="wedgeEllipseCallout">
            <a:avLst>
              <a:gd name="adj1" fmla="val 9608"/>
              <a:gd name="adj2" fmla="val 7242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6 Gruppen, 3 pro Gruppe sind 18. </a:t>
            </a:r>
          </a:p>
        </p:txBody>
      </p:sp>
      <p:sp>
        <p:nvSpPr>
          <p:cNvPr id="58" name="Sprechblase: oval 57">
            <a:extLst>
              <a:ext uri="{FF2B5EF4-FFF2-40B4-BE49-F238E27FC236}">
                <a16:creationId xmlns:a16="http://schemas.microsoft.com/office/drawing/2014/main" id="{2A19073F-27DA-4C5A-087E-63D3794BC5FC}"/>
              </a:ext>
            </a:extLst>
          </p:cNvPr>
          <p:cNvSpPr/>
          <p:nvPr/>
        </p:nvSpPr>
        <p:spPr>
          <a:xfrm>
            <a:off x="7353040" y="4671077"/>
            <a:ext cx="1958229" cy="998568"/>
          </a:xfrm>
          <a:prstGeom prst="wedgeEllipseCallout">
            <a:avLst>
              <a:gd name="adj1" fmla="val 67357"/>
              <a:gd name="adj2" fmla="val 1317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6 und immer 3 sind 18.</a:t>
            </a:r>
          </a:p>
        </p:txBody>
      </p:sp>
      <p:sp>
        <p:nvSpPr>
          <p:cNvPr id="59" name="Sprechblase: oval 58">
            <a:extLst>
              <a:ext uri="{FF2B5EF4-FFF2-40B4-BE49-F238E27FC236}">
                <a16:creationId xmlns:a16="http://schemas.microsoft.com/office/drawing/2014/main" id="{E708E6A5-2FCF-0BD9-4F28-4018876B9093}"/>
              </a:ext>
            </a:extLst>
          </p:cNvPr>
          <p:cNvSpPr/>
          <p:nvPr/>
        </p:nvSpPr>
        <p:spPr>
          <a:xfrm>
            <a:off x="7088148" y="3429657"/>
            <a:ext cx="2551680" cy="1064207"/>
          </a:xfrm>
          <a:prstGeom prst="wedgeEllipseCallout">
            <a:avLst>
              <a:gd name="adj1" fmla="val 55402"/>
              <a:gd name="adj2" fmla="val 5186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Hier sind die sechs und hier sind die drei. </a:t>
            </a:r>
          </a:p>
        </p:txBody>
      </p:sp>
      <p:pic>
        <p:nvPicPr>
          <p:cNvPr id="73" name="Grafik 72" descr="Hinzufügen mit einfarbiger Füllung">
            <a:extLst>
              <a:ext uri="{FF2B5EF4-FFF2-40B4-BE49-F238E27FC236}">
                <a16:creationId xmlns:a16="http://schemas.microsoft.com/office/drawing/2014/main" id="{33FFFA38-EA87-D594-2799-A86FC08F24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86029">
            <a:off x="1354616" y="2737908"/>
            <a:ext cx="914400" cy="914400"/>
          </a:xfrm>
          <a:prstGeom prst="rect">
            <a:avLst/>
          </a:prstGeom>
        </p:spPr>
      </p:pic>
      <p:pic>
        <p:nvPicPr>
          <p:cNvPr id="74" name="Grafik 73" descr="Hinzufügen mit einfarbiger Füllung">
            <a:extLst>
              <a:ext uri="{FF2B5EF4-FFF2-40B4-BE49-F238E27FC236}">
                <a16:creationId xmlns:a16="http://schemas.microsoft.com/office/drawing/2014/main" id="{705F0DC8-C2FE-E6BD-A084-4BEFF3CFBD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86029">
            <a:off x="7906788" y="3504560"/>
            <a:ext cx="914400" cy="914400"/>
          </a:xfrm>
          <a:prstGeom prst="rect">
            <a:avLst/>
          </a:prstGeom>
        </p:spPr>
      </p:pic>
      <p:pic>
        <p:nvPicPr>
          <p:cNvPr id="77" name="Grafik 76" descr="Hinzufügen mit einfarbiger Füllung">
            <a:extLst>
              <a:ext uri="{FF2B5EF4-FFF2-40B4-BE49-F238E27FC236}">
                <a16:creationId xmlns:a16="http://schemas.microsoft.com/office/drawing/2014/main" id="{F0377196-EF13-E480-32C8-15CF30DCE6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886029">
            <a:off x="7873233" y="4743199"/>
            <a:ext cx="914400" cy="914400"/>
          </a:xfrm>
          <a:prstGeom prst="rect">
            <a:avLst/>
          </a:prstGeom>
        </p:spPr>
      </p:pic>
      <p:sp>
        <p:nvSpPr>
          <p:cNvPr id="80" name="Textfeld 79">
            <a:extLst>
              <a:ext uri="{FF2B5EF4-FFF2-40B4-BE49-F238E27FC236}">
                <a16:creationId xmlns:a16="http://schemas.microsoft.com/office/drawing/2014/main" id="{F9CE712B-1E4B-E94E-84DB-5C131357D52C}"/>
              </a:ext>
            </a:extLst>
          </p:cNvPr>
          <p:cNvSpPr txBox="1"/>
          <p:nvPr/>
        </p:nvSpPr>
        <p:spPr>
          <a:xfrm>
            <a:off x="1136535" y="6457890"/>
            <a:ext cx="101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Leonie</a:t>
            </a:r>
            <a:r>
              <a:rPr lang="de-DE" sz="20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2C46E45D-CD4B-514C-F9A7-351957DFE9F8}"/>
              </a:ext>
            </a:extLst>
          </p:cNvPr>
          <p:cNvSpPr txBox="1"/>
          <p:nvPr/>
        </p:nvSpPr>
        <p:spPr>
          <a:xfrm>
            <a:off x="10475012" y="6457890"/>
            <a:ext cx="101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Tim </a:t>
            </a:r>
          </a:p>
        </p:txBody>
      </p:sp>
    </p:spTree>
    <p:extLst>
      <p:ext uri="{BB962C8B-B14F-4D97-AF65-F5344CB8AC3E}">
        <p14:creationId xmlns:p14="http://schemas.microsoft.com/office/powerpoint/2010/main" val="10198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1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1EE5F-BAAE-514B-DBBA-9273B1AC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Rechteck, Quadrat, Gebäude, Fenster enthält.&#10;&#10;Automatisch generierte Beschreibung">
            <a:extLst>
              <a:ext uri="{FF2B5EF4-FFF2-40B4-BE49-F238E27FC236}">
                <a16:creationId xmlns:a16="http://schemas.microsoft.com/office/drawing/2014/main" id="{7579F23F-8975-607D-99BE-7C8A235A1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112" y="3367926"/>
            <a:ext cx="1847864" cy="3352825"/>
          </a:xfrm>
          <a:prstGeom prst="rect">
            <a:avLst/>
          </a:prstGeom>
        </p:spPr>
      </p:pic>
      <p:pic>
        <p:nvPicPr>
          <p:cNvPr id="62" name="Grafik 61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B23085BF-CB56-718A-0B66-089F852D21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 flipH="1">
            <a:off x="-15371" y="4035193"/>
            <a:ext cx="2988282" cy="282280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CD35DF3-AE41-C590-FBCF-2A625615883B}"/>
              </a:ext>
            </a:extLst>
          </p:cNvPr>
          <p:cNvSpPr txBox="1"/>
          <p:nvPr/>
        </p:nvSpPr>
        <p:spPr>
          <a:xfrm>
            <a:off x="775215" y="210450"/>
            <a:ext cx="197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/>
              <a:t>So nicht! </a:t>
            </a:r>
          </a:p>
        </p:txBody>
      </p:sp>
      <p:sp>
        <p:nvSpPr>
          <p:cNvPr id="54" name="Sprechblase: oval 53">
            <a:extLst>
              <a:ext uri="{FF2B5EF4-FFF2-40B4-BE49-F238E27FC236}">
                <a16:creationId xmlns:a16="http://schemas.microsoft.com/office/drawing/2014/main" id="{DAD03823-9286-4CB9-808F-DB4770B4BD4A}"/>
              </a:ext>
            </a:extLst>
          </p:cNvPr>
          <p:cNvSpPr/>
          <p:nvPr/>
        </p:nvSpPr>
        <p:spPr>
          <a:xfrm>
            <a:off x="775215" y="1990866"/>
            <a:ext cx="3381234" cy="1644970"/>
          </a:xfrm>
          <a:prstGeom prst="wedgeEllipseCallout">
            <a:avLst>
              <a:gd name="adj1" fmla="val -21847"/>
              <a:gd name="adj2" fmla="val 764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74" name="Grafik 73" descr="Hinzufügen mit einfarbiger Füllung">
            <a:extLst>
              <a:ext uri="{FF2B5EF4-FFF2-40B4-BE49-F238E27FC236}">
                <a16:creationId xmlns:a16="http://schemas.microsoft.com/office/drawing/2014/main" id="{705F0DC8-C2FE-E6BD-A084-4BEFF3CFB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886029">
            <a:off x="3477383" y="1831385"/>
            <a:ext cx="1163178" cy="1163178"/>
          </a:xfrm>
          <a:prstGeom prst="rect">
            <a:avLst/>
          </a:prstGeom>
        </p:spPr>
      </p:pic>
      <p:sp>
        <p:nvSpPr>
          <p:cNvPr id="80" name="Textfeld 79">
            <a:extLst>
              <a:ext uri="{FF2B5EF4-FFF2-40B4-BE49-F238E27FC236}">
                <a16:creationId xmlns:a16="http://schemas.microsoft.com/office/drawing/2014/main" id="{F9CE712B-1E4B-E94E-84DB-5C131357D52C}"/>
              </a:ext>
            </a:extLst>
          </p:cNvPr>
          <p:cNvSpPr txBox="1"/>
          <p:nvPr/>
        </p:nvSpPr>
        <p:spPr>
          <a:xfrm>
            <a:off x="1136535" y="6457890"/>
            <a:ext cx="101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Leonie</a:t>
            </a:r>
            <a:r>
              <a:rPr lang="de-DE" sz="20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9001DC4-2993-4BF3-BA44-DDB0EA6077B5}"/>
              </a:ext>
            </a:extLst>
          </p:cNvPr>
          <p:cNvSpPr txBox="1"/>
          <p:nvPr/>
        </p:nvSpPr>
        <p:spPr>
          <a:xfrm>
            <a:off x="1360878" y="2150319"/>
            <a:ext cx="2324846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tx1"/>
                </a:solidFill>
              </a:rPr>
              <a:t>Ich schaue nur auf die Randsteine. </a:t>
            </a:r>
          </a:p>
          <a:p>
            <a:r>
              <a:rPr lang="de-DE" sz="2000" dirty="0">
                <a:solidFill>
                  <a:schemeClr val="tx1"/>
                </a:solidFill>
              </a:rPr>
              <a:t>Hier sind 6 und hier sind 3. </a:t>
            </a:r>
          </a:p>
          <a:p>
            <a:endParaRPr lang="de-DE" sz="2000" dirty="0"/>
          </a:p>
        </p:txBody>
      </p:sp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7BDB61E4-95B0-A384-D3BA-D407698FCF4F}"/>
              </a:ext>
            </a:extLst>
          </p:cNvPr>
          <p:cNvSpPr/>
          <p:nvPr/>
        </p:nvSpPr>
        <p:spPr>
          <a:xfrm>
            <a:off x="7086024" y="1990866"/>
            <a:ext cx="4579257" cy="1021052"/>
          </a:xfrm>
          <a:prstGeom prst="wedgeRoundRectCallout">
            <a:avLst>
              <a:gd name="adj1" fmla="val 59380"/>
              <a:gd name="adj2" fmla="val 4320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2000" b="1" dirty="0">
                <a:solidFill>
                  <a:schemeClr val="tx1"/>
                </a:solidFill>
              </a:rPr>
              <a:t>Du darfst ja nicht nur die Zahlen suchen. </a:t>
            </a:r>
          </a:p>
          <a:p>
            <a:r>
              <a:rPr lang="de-DE" sz="2000" b="1" dirty="0">
                <a:solidFill>
                  <a:schemeClr val="tx1"/>
                </a:solidFill>
              </a:rPr>
              <a:t>Auch das „Mal“ musst du sehen. </a:t>
            </a:r>
          </a:p>
        </p:txBody>
      </p:sp>
      <p:sp>
        <p:nvSpPr>
          <p:cNvPr id="7" name="Sprechblase: rechteckig mit abgerundeten Ecken 6">
            <a:extLst>
              <a:ext uri="{FF2B5EF4-FFF2-40B4-BE49-F238E27FC236}">
                <a16:creationId xmlns:a16="http://schemas.microsoft.com/office/drawing/2014/main" id="{B0FAC2DC-C5D3-58FD-9BC2-13FC728ED5FF}"/>
              </a:ext>
            </a:extLst>
          </p:cNvPr>
          <p:cNvSpPr/>
          <p:nvPr/>
        </p:nvSpPr>
        <p:spPr>
          <a:xfrm>
            <a:off x="7096334" y="3161661"/>
            <a:ext cx="4579257" cy="1021052"/>
          </a:xfrm>
          <a:prstGeom prst="wedgeRoundRectCallout">
            <a:avLst>
              <a:gd name="adj1" fmla="val 59380"/>
              <a:gd name="adj2" fmla="val 4320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2000" dirty="0">
                <a:solidFill>
                  <a:schemeClr val="tx1"/>
                </a:solidFill>
              </a:rPr>
              <a:t>Warum ist das Plättchen oben links doppelt?</a:t>
            </a:r>
          </a:p>
          <a:p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F1F2AA27-0804-BB8D-1D0B-3446AB2DB553}"/>
              </a:ext>
            </a:extLst>
          </p:cNvPr>
          <p:cNvSpPr/>
          <p:nvPr/>
        </p:nvSpPr>
        <p:spPr>
          <a:xfrm>
            <a:off x="7086023" y="4332456"/>
            <a:ext cx="4579257" cy="1021052"/>
          </a:xfrm>
          <a:prstGeom prst="wedgeRoundRectCallout">
            <a:avLst>
              <a:gd name="adj1" fmla="val 59380"/>
              <a:gd name="adj2" fmla="val 4320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2000" dirty="0">
                <a:solidFill>
                  <a:schemeClr val="tx1"/>
                </a:solidFill>
              </a:rPr>
              <a:t>Was ist mit den Übrigen? </a:t>
            </a:r>
          </a:p>
          <a:p>
            <a:r>
              <a:rPr lang="de-DE" sz="2000" dirty="0">
                <a:solidFill>
                  <a:schemeClr val="tx1"/>
                </a:solidFill>
              </a:rPr>
              <a:t>Wir müssen ja ALLE Punkte zählen. </a:t>
            </a:r>
          </a:p>
        </p:txBody>
      </p:sp>
    </p:spTree>
    <p:extLst>
      <p:ext uri="{BB962C8B-B14F-4D97-AF65-F5344CB8AC3E}">
        <p14:creationId xmlns:p14="http://schemas.microsoft.com/office/powerpoint/2010/main" val="29127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CF2A6-050A-8228-1871-D8DE9CF32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4C72D88-A26D-4022-6D1F-E87B81E0D1C5}"/>
              </a:ext>
            </a:extLst>
          </p:cNvPr>
          <p:cNvSpPr/>
          <p:nvPr/>
        </p:nvSpPr>
        <p:spPr>
          <a:xfrm>
            <a:off x="-11575" y="876370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5E86678-FC44-29A9-A355-B069C959D3BB}"/>
              </a:ext>
            </a:extLst>
          </p:cNvPr>
          <p:cNvSpPr txBox="1">
            <a:spLocks/>
          </p:cNvSpPr>
          <p:nvPr/>
        </p:nvSpPr>
        <p:spPr>
          <a:xfrm>
            <a:off x="12700" y="1"/>
            <a:ext cx="7462520" cy="87098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E0F3074-EC21-AC53-2E51-ACFCB9991F59}"/>
              </a:ext>
            </a:extLst>
          </p:cNvPr>
          <p:cNvSpPr/>
          <p:nvPr/>
        </p:nvSpPr>
        <p:spPr>
          <a:xfrm>
            <a:off x="3985601" y="2287107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C8E1723-6FBE-81F2-C7DA-FB02E9F467AA}"/>
              </a:ext>
            </a:extLst>
          </p:cNvPr>
          <p:cNvSpPr/>
          <p:nvPr/>
        </p:nvSpPr>
        <p:spPr>
          <a:xfrm>
            <a:off x="3985601" y="265327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8BEC988-596A-1BCA-3BA6-CAD897DAA1D0}"/>
              </a:ext>
            </a:extLst>
          </p:cNvPr>
          <p:cNvSpPr/>
          <p:nvPr/>
        </p:nvSpPr>
        <p:spPr>
          <a:xfrm>
            <a:off x="4320154" y="2287107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60EEA912-55DF-217D-27A5-2A6645CDF3B7}"/>
              </a:ext>
            </a:extLst>
          </p:cNvPr>
          <p:cNvSpPr/>
          <p:nvPr/>
        </p:nvSpPr>
        <p:spPr>
          <a:xfrm>
            <a:off x="4320154" y="265327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9659A2A-BFCD-4F04-3160-A2010D14A89C}"/>
              </a:ext>
            </a:extLst>
          </p:cNvPr>
          <p:cNvSpPr/>
          <p:nvPr/>
        </p:nvSpPr>
        <p:spPr>
          <a:xfrm>
            <a:off x="4654520" y="2287107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6F3441C-DF5D-6F5F-54D7-7752B198A76C}"/>
              </a:ext>
            </a:extLst>
          </p:cNvPr>
          <p:cNvSpPr/>
          <p:nvPr/>
        </p:nvSpPr>
        <p:spPr>
          <a:xfrm>
            <a:off x="4654520" y="265327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793B4086-E685-07FF-E927-4D34B8FE6061}"/>
              </a:ext>
            </a:extLst>
          </p:cNvPr>
          <p:cNvSpPr/>
          <p:nvPr/>
        </p:nvSpPr>
        <p:spPr>
          <a:xfrm>
            <a:off x="3985601" y="300096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9699F0E-F12B-EC90-4AED-3A104C5651E6}"/>
              </a:ext>
            </a:extLst>
          </p:cNvPr>
          <p:cNvSpPr/>
          <p:nvPr/>
        </p:nvSpPr>
        <p:spPr>
          <a:xfrm>
            <a:off x="4320154" y="300096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3E63A26-C9E9-DCE1-3BFB-15C4B72CE3C2}"/>
              </a:ext>
            </a:extLst>
          </p:cNvPr>
          <p:cNvSpPr/>
          <p:nvPr/>
        </p:nvSpPr>
        <p:spPr>
          <a:xfrm>
            <a:off x="4654520" y="300096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2E8DFD2-B1B1-F672-1BFD-1BAE1A176148}"/>
              </a:ext>
            </a:extLst>
          </p:cNvPr>
          <p:cNvSpPr/>
          <p:nvPr/>
        </p:nvSpPr>
        <p:spPr>
          <a:xfrm>
            <a:off x="3985601" y="3348665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C1FE77E1-061D-797D-E2B2-ABA61B925717}"/>
              </a:ext>
            </a:extLst>
          </p:cNvPr>
          <p:cNvSpPr/>
          <p:nvPr/>
        </p:nvSpPr>
        <p:spPr>
          <a:xfrm>
            <a:off x="4320154" y="3348665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6CFE14A-AAA7-3230-5FB5-1712BE610001}"/>
              </a:ext>
            </a:extLst>
          </p:cNvPr>
          <p:cNvSpPr/>
          <p:nvPr/>
        </p:nvSpPr>
        <p:spPr>
          <a:xfrm>
            <a:off x="4654520" y="3348665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9A810BD-B048-A3C1-7EE9-5DDF2EF16D09}"/>
              </a:ext>
            </a:extLst>
          </p:cNvPr>
          <p:cNvSpPr/>
          <p:nvPr/>
        </p:nvSpPr>
        <p:spPr>
          <a:xfrm>
            <a:off x="3985601" y="3693576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4217CC10-64FD-EF29-EFC5-D924B010C965}"/>
              </a:ext>
            </a:extLst>
          </p:cNvPr>
          <p:cNvSpPr/>
          <p:nvPr/>
        </p:nvSpPr>
        <p:spPr>
          <a:xfrm>
            <a:off x="4320154" y="3693576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A70AAA1-8028-0100-B91F-AF089189E7FD}"/>
              </a:ext>
            </a:extLst>
          </p:cNvPr>
          <p:cNvSpPr/>
          <p:nvPr/>
        </p:nvSpPr>
        <p:spPr>
          <a:xfrm>
            <a:off x="4654520" y="3693576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51F6760B-ACC8-6477-3391-73B7CA203960}"/>
              </a:ext>
            </a:extLst>
          </p:cNvPr>
          <p:cNvSpPr/>
          <p:nvPr/>
        </p:nvSpPr>
        <p:spPr>
          <a:xfrm>
            <a:off x="3985601" y="404141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A278A4EE-CB4C-D3EF-3F6B-5609B7764E87}"/>
              </a:ext>
            </a:extLst>
          </p:cNvPr>
          <p:cNvSpPr/>
          <p:nvPr/>
        </p:nvSpPr>
        <p:spPr>
          <a:xfrm>
            <a:off x="4320154" y="404141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9B8910E3-17DF-EAFD-596A-55473378DB0E}"/>
              </a:ext>
            </a:extLst>
          </p:cNvPr>
          <p:cNvSpPr/>
          <p:nvPr/>
        </p:nvSpPr>
        <p:spPr>
          <a:xfrm>
            <a:off x="4654520" y="404141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2" name="Rechteck: abgerundete Ecken 51">
            <a:extLst>
              <a:ext uri="{FF2B5EF4-FFF2-40B4-BE49-F238E27FC236}">
                <a16:creationId xmlns:a16="http://schemas.microsoft.com/office/drawing/2014/main" id="{289E93B5-093A-3FB7-AF3D-72A2488A1FAE}"/>
              </a:ext>
            </a:extLst>
          </p:cNvPr>
          <p:cNvSpPr/>
          <p:nvPr/>
        </p:nvSpPr>
        <p:spPr>
          <a:xfrm>
            <a:off x="3862232" y="2260369"/>
            <a:ext cx="1215109" cy="36253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1DA3527F-F067-3A71-E6A3-84862D92C17B}"/>
              </a:ext>
            </a:extLst>
          </p:cNvPr>
          <p:cNvSpPr/>
          <p:nvPr/>
        </p:nvSpPr>
        <p:spPr>
          <a:xfrm>
            <a:off x="425955" y="2800050"/>
            <a:ext cx="2840636" cy="906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6 Gruppen, immer 3 in jeder Gruppe sind 18.</a:t>
            </a: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9EAD1BE1-B582-6281-2D0B-48CC61ED8237}"/>
              </a:ext>
            </a:extLst>
          </p:cNvPr>
          <p:cNvSpPr/>
          <p:nvPr/>
        </p:nvSpPr>
        <p:spPr>
          <a:xfrm>
            <a:off x="425955" y="1790548"/>
            <a:ext cx="2840636" cy="906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6 Gruppen, 3 pro Gruppe sind 18.</a:t>
            </a: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A6C0944D-C524-5F42-F507-0A0C8A9EB793}"/>
              </a:ext>
            </a:extLst>
          </p:cNvPr>
          <p:cNvSpPr/>
          <p:nvPr/>
        </p:nvSpPr>
        <p:spPr>
          <a:xfrm>
            <a:off x="425955" y="4192280"/>
            <a:ext cx="2840636" cy="906774"/>
          </a:xfrm>
          <a:prstGeom prst="rect">
            <a:avLst/>
          </a:prstGeom>
          <a:solidFill>
            <a:srgbClr val="FDECD3"/>
          </a:solidFill>
          <a:ln>
            <a:solidFill>
              <a:srgbClr val="F8B4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Sechs 3er, das sind </a:t>
            </a:r>
          </a:p>
          <a:p>
            <a:pPr algn="ctr"/>
            <a:r>
              <a:rPr lang="de-DE" sz="2000" dirty="0">
                <a:solidFill>
                  <a:schemeClr val="tx1"/>
                </a:solidFill>
              </a:rPr>
              <a:t>6 </a:t>
            </a:r>
            <a:r>
              <a:rPr lang="de-DE" sz="2200" b="1" dirty="0">
                <a:solidFill>
                  <a:schemeClr val="tx1"/>
                </a:solidFill>
              </a:rPr>
              <a:t>· </a:t>
            </a:r>
            <a:r>
              <a:rPr lang="de-DE" sz="2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EF45F52E-1314-A4AD-4FD0-33EFCAA3AE0D}"/>
              </a:ext>
            </a:extLst>
          </p:cNvPr>
          <p:cNvSpPr/>
          <p:nvPr/>
        </p:nvSpPr>
        <p:spPr>
          <a:xfrm>
            <a:off x="8925409" y="2800050"/>
            <a:ext cx="2840636" cy="906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3 Gruppen, immer 6 in jeder Gruppe sind 18.</a:t>
            </a: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B10B0D30-BF1E-242E-8A00-9860E6394F1D}"/>
              </a:ext>
            </a:extLst>
          </p:cNvPr>
          <p:cNvSpPr/>
          <p:nvPr/>
        </p:nvSpPr>
        <p:spPr>
          <a:xfrm>
            <a:off x="8925409" y="1790548"/>
            <a:ext cx="2840636" cy="906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3 Gruppen, 6 pro Gruppe sind 18.</a:t>
            </a: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2A1E1464-CF52-E96C-71E2-827123EF7F4A}"/>
              </a:ext>
            </a:extLst>
          </p:cNvPr>
          <p:cNvSpPr/>
          <p:nvPr/>
        </p:nvSpPr>
        <p:spPr>
          <a:xfrm>
            <a:off x="8925409" y="4192280"/>
            <a:ext cx="2840636" cy="906774"/>
          </a:xfrm>
          <a:prstGeom prst="rect">
            <a:avLst/>
          </a:prstGeom>
          <a:solidFill>
            <a:srgbClr val="FDECD3"/>
          </a:solidFill>
          <a:ln>
            <a:solidFill>
              <a:srgbClr val="F8B4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>
                <a:solidFill>
                  <a:schemeClr val="tx1"/>
                </a:solidFill>
              </a:rPr>
              <a:t>Drei 6er, das sind </a:t>
            </a:r>
          </a:p>
          <a:p>
            <a:pPr algn="ctr"/>
            <a:r>
              <a:rPr lang="de-DE" sz="2000" dirty="0">
                <a:solidFill>
                  <a:schemeClr val="tx1"/>
                </a:solidFill>
              </a:rPr>
              <a:t>3 </a:t>
            </a:r>
            <a:r>
              <a:rPr lang="de-DE" sz="2200" b="1" dirty="0">
                <a:solidFill>
                  <a:schemeClr val="tx1"/>
                </a:solidFill>
              </a:rPr>
              <a:t>· </a:t>
            </a:r>
            <a:r>
              <a:rPr lang="de-DE" sz="20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F3DFF5ED-9782-A232-380C-21D2B5F1CC2E}"/>
              </a:ext>
            </a:extLst>
          </p:cNvPr>
          <p:cNvSpPr txBox="1"/>
          <p:nvPr/>
        </p:nvSpPr>
        <p:spPr>
          <a:xfrm>
            <a:off x="329610" y="5081935"/>
            <a:ext cx="2336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rgbClr val="F8B44F"/>
                </a:solidFill>
              </a:rPr>
              <a:t>Unsere Denksprache</a:t>
            </a: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26CC5ECE-469E-572D-8CCF-C8959BCF0ECC}"/>
              </a:ext>
            </a:extLst>
          </p:cNvPr>
          <p:cNvSpPr txBox="1"/>
          <p:nvPr/>
        </p:nvSpPr>
        <p:spPr>
          <a:xfrm>
            <a:off x="9554686" y="5081935"/>
            <a:ext cx="2336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rgbClr val="F8B44F"/>
                </a:solidFill>
              </a:rPr>
              <a:t>Unsere Denksprache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61FCE920-A8CF-9F78-38D9-8D12DFAE520A}"/>
              </a:ext>
            </a:extLst>
          </p:cNvPr>
          <p:cNvSpPr/>
          <p:nvPr/>
        </p:nvSpPr>
        <p:spPr>
          <a:xfrm>
            <a:off x="3862232" y="2622900"/>
            <a:ext cx="1215109" cy="34631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28E2136D-EDB5-E31B-DEBD-264197A68F0B}"/>
              </a:ext>
            </a:extLst>
          </p:cNvPr>
          <p:cNvSpPr/>
          <p:nvPr/>
        </p:nvSpPr>
        <p:spPr>
          <a:xfrm>
            <a:off x="3862231" y="2974729"/>
            <a:ext cx="1215109" cy="34631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7BFC1F63-0C41-F7D7-07DE-F5808E5FDD85}"/>
              </a:ext>
            </a:extLst>
          </p:cNvPr>
          <p:cNvSpPr/>
          <p:nvPr/>
        </p:nvSpPr>
        <p:spPr>
          <a:xfrm>
            <a:off x="3862231" y="3315508"/>
            <a:ext cx="1215109" cy="34631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06299A86-CA3E-8D14-63A6-D93E6C9FC558}"/>
              </a:ext>
            </a:extLst>
          </p:cNvPr>
          <p:cNvSpPr/>
          <p:nvPr/>
        </p:nvSpPr>
        <p:spPr>
          <a:xfrm>
            <a:off x="3862230" y="3665991"/>
            <a:ext cx="1215109" cy="34631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18ECB9E2-D160-421F-04FC-D897D5564DB4}"/>
              </a:ext>
            </a:extLst>
          </p:cNvPr>
          <p:cNvSpPr/>
          <p:nvPr/>
        </p:nvSpPr>
        <p:spPr>
          <a:xfrm>
            <a:off x="3862229" y="4015852"/>
            <a:ext cx="1215109" cy="346311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C4F4AA0-8E7B-CA86-4444-42958D6FE302}"/>
              </a:ext>
            </a:extLst>
          </p:cNvPr>
          <p:cNvSpPr/>
          <p:nvPr/>
        </p:nvSpPr>
        <p:spPr>
          <a:xfrm>
            <a:off x="7213330" y="2301692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1AAC5AF-2A8B-EE05-2344-804FAB030F28}"/>
              </a:ext>
            </a:extLst>
          </p:cNvPr>
          <p:cNvSpPr/>
          <p:nvPr/>
        </p:nvSpPr>
        <p:spPr>
          <a:xfrm>
            <a:off x="7213330" y="2651330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B7056A9-507D-D3CC-9446-2955EDF9A905}"/>
              </a:ext>
            </a:extLst>
          </p:cNvPr>
          <p:cNvSpPr/>
          <p:nvPr/>
        </p:nvSpPr>
        <p:spPr>
          <a:xfrm>
            <a:off x="7572155" y="2301692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DA0305E2-0244-C6F0-B39B-638E0F6945F7}"/>
              </a:ext>
            </a:extLst>
          </p:cNvPr>
          <p:cNvSpPr/>
          <p:nvPr/>
        </p:nvSpPr>
        <p:spPr>
          <a:xfrm>
            <a:off x="7572155" y="2651330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D8AE5BCF-AE28-D04D-6A7A-68EA49098607}"/>
              </a:ext>
            </a:extLst>
          </p:cNvPr>
          <p:cNvSpPr/>
          <p:nvPr/>
        </p:nvSpPr>
        <p:spPr>
          <a:xfrm>
            <a:off x="7932238" y="229762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4182590-47F2-00A4-6DC7-736092150484}"/>
              </a:ext>
            </a:extLst>
          </p:cNvPr>
          <p:cNvSpPr/>
          <p:nvPr/>
        </p:nvSpPr>
        <p:spPr>
          <a:xfrm>
            <a:off x="7936745" y="2651330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90DDF75-ED83-291F-23F9-5D323A2785E5}"/>
              </a:ext>
            </a:extLst>
          </p:cNvPr>
          <p:cNvSpPr/>
          <p:nvPr/>
        </p:nvSpPr>
        <p:spPr>
          <a:xfrm>
            <a:off x="7213330" y="300096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53F690A8-32D8-FCF8-CA37-D6FE8BD377BC}"/>
              </a:ext>
            </a:extLst>
          </p:cNvPr>
          <p:cNvSpPr/>
          <p:nvPr/>
        </p:nvSpPr>
        <p:spPr>
          <a:xfrm>
            <a:off x="7572155" y="3000968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F267427-BB7B-F669-90F8-B46C2B2B61E3}"/>
              </a:ext>
            </a:extLst>
          </p:cNvPr>
          <p:cNvSpPr/>
          <p:nvPr/>
        </p:nvSpPr>
        <p:spPr>
          <a:xfrm>
            <a:off x="7933124" y="2996904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8BE6CAE8-1C20-13B7-43AC-AB9C3A286455}"/>
              </a:ext>
            </a:extLst>
          </p:cNvPr>
          <p:cNvSpPr/>
          <p:nvPr/>
        </p:nvSpPr>
        <p:spPr>
          <a:xfrm>
            <a:off x="7215546" y="334449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0079957-71AE-712F-D585-D64F17B24F1E}"/>
              </a:ext>
            </a:extLst>
          </p:cNvPr>
          <p:cNvSpPr/>
          <p:nvPr/>
        </p:nvSpPr>
        <p:spPr>
          <a:xfrm>
            <a:off x="7574371" y="334449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D925E67-7113-38C4-6FA6-8754E54E8DB8}"/>
              </a:ext>
            </a:extLst>
          </p:cNvPr>
          <p:cNvSpPr/>
          <p:nvPr/>
        </p:nvSpPr>
        <p:spPr>
          <a:xfrm>
            <a:off x="7933567" y="334449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8A33743-240F-B235-5E74-E3FEE879BD34}"/>
              </a:ext>
            </a:extLst>
          </p:cNvPr>
          <p:cNvSpPr/>
          <p:nvPr/>
        </p:nvSpPr>
        <p:spPr>
          <a:xfrm>
            <a:off x="7215546" y="369343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8CCE2C0F-7084-9F2C-80BD-BA5C1393AAF0}"/>
              </a:ext>
            </a:extLst>
          </p:cNvPr>
          <p:cNvSpPr/>
          <p:nvPr/>
        </p:nvSpPr>
        <p:spPr>
          <a:xfrm>
            <a:off x="7574371" y="369343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B956A29D-8FAB-C7E8-9DD2-8188989E424A}"/>
              </a:ext>
            </a:extLst>
          </p:cNvPr>
          <p:cNvSpPr/>
          <p:nvPr/>
        </p:nvSpPr>
        <p:spPr>
          <a:xfrm>
            <a:off x="7934010" y="3693431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092149E6-3C62-BF3C-4ABF-F0E901E25B6D}"/>
              </a:ext>
            </a:extLst>
          </p:cNvPr>
          <p:cNvSpPr/>
          <p:nvPr/>
        </p:nvSpPr>
        <p:spPr>
          <a:xfrm>
            <a:off x="7215546" y="404127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F165D02-995E-EEE4-EE5E-62501439E215}"/>
              </a:ext>
            </a:extLst>
          </p:cNvPr>
          <p:cNvSpPr/>
          <p:nvPr/>
        </p:nvSpPr>
        <p:spPr>
          <a:xfrm>
            <a:off x="7574371" y="404127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AACA56EF-D7E1-2F43-5861-70992877CA59}"/>
              </a:ext>
            </a:extLst>
          </p:cNvPr>
          <p:cNvSpPr/>
          <p:nvPr/>
        </p:nvSpPr>
        <p:spPr>
          <a:xfrm>
            <a:off x="7934454" y="4041273"/>
            <a:ext cx="304184" cy="31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7" name="Rechteck: abgerundete Ecken 86">
            <a:extLst>
              <a:ext uri="{FF2B5EF4-FFF2-40B4-BE49-F238E27FC236}">
                <a16:creationId xmlns:a16="http://schemas.microsoft.com/office/drawing/2014/main" id="{8E3A62AB-B0CA-19EF-3F71-36BE2E781122}"/>
              </a:ext>
            </a:extLst>
          </p:cNvPr>
          <p:cNvSpPr/>
          <p:nvPr/>
        </p:nvSpPr>
        <p:spPr>
          <a:xfrm>
            <a:off x="7187801" y="2190878"/>
            <a:ext cx="353986" cy="2265375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97" name="Rechteck: abgerundete Ecken 96">
            <a:extLst>
              <a:ext uri="{FF2B5EF4-FFF2-40B4-BE49-F238E27FC236}">
                <a16:creationId xmlns:a16="http://schemas.microsoft.com/office/drawing/2014/main" id="{3A8CA3F5-E78A-4231-DF64-D9E7B8B7E83A}"/>
              </a:ext>
            </a:extLst>
          </p:cNvPr>
          <p:cNvSpPr/>
          <p:nvPr/>
        </p:nvSpPr>
        <p:spPr>
          <a:xfrm>
            <a:off x="7547113" y="2190878"/>
            <a:ext cx="359595" cy="2265375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00" name="Rechteck: abgerundete Ecken 99">
            <a:extLst>
              <a:ext uri="{FF2B5EF4-FFF2-40B4-BE49-F238E27FC236}">
                <a16:creationId xmlns:a16="http://schemas.microsoft.com/office/drawing/2014/main" id="{489DF7EB-3B90-E3AF-F412-0F0DB302859B}"/>
              </a:ext>
            </a:extLst>
          </p:cNvPr>
          <p:cNvSpPr/>
          <p:nvPr/>
        </p:nvSpPr>
        <p:spPr>
          <a:xfrm>
            <a:off x="7906748" y="2190878"/>
            <a:ext cx="359595" cy="2265375"/>
          </a:xfrm>
          <a:prstGeom prst="roundRect">
            <a:avLst/>
          </a:prstGeom>
          <a:noFill/>
          <a:ln w="19050" cap="flat" cmpd="sng" algn="ctr">
            <a:solidFill>
              <a:srgbClr val="F8B44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>
              <a:ln w="57150">
                <a:solidFill>
                  <a:srgbClr val="F8B44F"/>
                </a:solidFill>
              </a:ln>
            </a:endParaRPr>
          </a:p>
        </p:txBody>
      </p:sp>
      <p:sp>
        <p:nvSpPr>
          <p:cNvPr id="101" name="Lösung einblenden">
            <a:extLst>
              <a:ext uri="{FF2B5EF4-FFF2-40B4-BE49-F238E27FC236}">
                <a16:creationId xmlns:a16="http://schemas.microsoft.com/office/drawing/2014/main" id="{9D1B424B-0555-3615-0040-856519000BCF}"/>
              </a:ext>
            </a:extLst>
          </p:cNvPr>
          <p:cNvSpPr/>
          <p:nvPr/>
        </p:nvSpPr>
        <p:spPr>
          <a:xfrm>
            <a:off x="4017402" y="4955570"/>
            <a:ext cx="904759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Gruppen einkreisen</a:t>
            </a:r>
          </a:p>
        </p:txBody>
      </p:sp>
      <p:sp>
        <p:nvSpPr>
          <p:cNvPr id="102" name="Lösung einblenden">
            <a:extLst>
              <a:ext uri="{FF2B5EF4-FFF2-40B4-BE49-F238E27FC236}">
                <a16:creationId xmlns:a16="http://schemas.microsoft.com/office/drawing/2014/main" id="{6AC6853B-D35B-FFFE-BD55-EF3625A54702}"/>
              </a:ext>
            </a:extLst>
          </p:cNvPr>
          <p:cNvSpPr/>
          <p:nvPr/>
        </p:nvSpPr>
        <p:spPr>
          <a:xfrm>
            <a:off x="7319532" y="4937924"/>
            <a:ext cx="904759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Gruppen einkreisen</a:t>
            </a:r>
          </a:p>
        </p:txBody>
      </p:sp>
    </p:spTree>
    <p:extLst>
      <p:ext uri="{BB962C8B-B14F-4D97-AF65-F5344CB8AC3E}">
        <p14:creationId xmlns:p14="http://schemas.microsoft.com/office/powerpoint/2010/main" val="4013176880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3" grpId="0" animBg="1"/>
      <p:bldP spid="3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87" grpId="0" animBg="1"/>
      <p:bldP spid="87" grpId="1" animBg="1"/>
      <p:bldP spid="97" grpId="0" animBg="1"/>
      <p:bldP spid="97" grpId="1" animBg="1"/>
      <p:bldP spid="100" grpId="0" animBg="1"/>
      <p:bldP spid="100" grpId="1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63BBA7640C96749ADF18DE1FCE63483" ma:contentTypeVersion="14" ma:contentTypeDescription="Ein neues Dokument erstellen." ma:contentTypeScope="" ma:versionID="880a7be5d4f72ab5d88bb04937dd2431">
  <xsd:schema xmlns:xsd="http://www.w3.org/2001/XMLSchema" xmlns:xs="http://www.w3.org/2001/XMLSchema" xmlns:p="http://schemas.microsoft.com/office/2006/metadata/properties" xmlns:ns2="6d1192da-fa4b-4eaf-b79b-9b6622fa3ab7" xmlns:ns3="a1ae22ae-e8fc-477c-ba06-7ce3c8b8a945" targetNamespace="http://schemas.microsoft.com/office/2006/metadata/properties" ma:root="true" ma:fieldsID="aea8ff95e045384abcf2356aed0fc517" ns2:_="" ns3:_="">
    <xsd:import namespace="6d1192da-fa4b-4eaf-b79b-9b6622fa3ab7"/>
    <xsd:import namespace="a1ae22ae-e8fc-477c-ba06-7ce3c8b8a94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1192da-fa4b-4eaf-b79b-9b6622fa3a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a49b0205-fe94-438c-9770-16a7235389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ae22ae-e8fc-477c-ba06-7ce3c8b8a94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c799b321-d938-486d-a182-3ff82ea367ef}" ma:internalName="TaxCatchAll" ma:showField="CatchAllData" ma:web="a1ae22ae-e8fc-477c-ba06-7ce3c8b8a9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9FE03B-AB33-4BBA-9EE1-6B4427DD87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1192da-fa4b-4eaf-b79b-9b6622fa3ab7"/>
    <ds:schemaRef ds:uri="a1ae22ae-e8fc-477c-ba06-7ce3c8b8a9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434955-9E8B-4878-80A0-44A1E8C087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1999</Words>
  <Application>Microsoft Macintosh PowerPoint</Application>
  <PresentationFormat>Breitbild</PresentationFormat>
  <Paragraphs>293</Paragraphs>
  <Slides>20</Slides>
  <Notes>19</Notes>
  <HiddenSlides>5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Cambria Math</vt:lpstr>
      <vt:lpstr>Wingdings</vt:lpstr>
      <vt:lpstr>Office</vt:lpstr>
      <vt:lpstr>1_Office</vt:lpstr>
      <vt:lpstr>PowerPoint-Präsentation</vt:lpstr>
      <vt:lpstr>Was sind Gesprächsgerüste für MSK-Klassenstunden?</vt:lpstr>
      <vt:lpstr>Vorschlag für Verlauf der MSK-Klassenstunde zum Baustein N4A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Üben mit dem Arbeitsblatt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Tester</dc:creator>
  <cp:lastModifiedBy>Anne Tester</cp:lastModifiedBy>
  <cp:revision>308</cp:revision>
  <dcterms:created xsi:type="dcterms:W3CDTF">2024-01-20T14:00:52Z</dcterms:created>
  <dcterms:modified xsi:type="dcterms:W3CDTF">2024-06-19T06:18:44Z</dcterms:modified>
</cp:coreProperties>
</file>