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7"/>
  </p:notesMasterIdLst>
  <p:sldIdLst>
    <p:sldId id="297" r:id="rId3"/>
    <p:sldId id="338" r:id="rId4"/>
    <p:sldId id="339" r:id="rId5"/>
    <p:sldId id="318" r:id="rId6"/>
    <p:sldId id="343" r:id="rId7"/>
    <p:sldId id="348" r:id="rId8"/>
    <p:sldId id="321" r:id="rId9"/>
    <p:sldId id="322" r:id="rId10"/>
    <p:sldId id="308" r:id="rId11"/>
    <p:sldId id="304" r:id="rId12"/>
    <p:sldId id="324" r:id="rId13"/>
    <p:sldId id="334" r:id="rId14"/>
    <p:sldId id="327" r:id="rId15"/>
    <p:sldId id="330" r:id="rId16"/>
    <p:sldId id="331" r:id="rId17"/>
    <p:sldId id="306" r:id="rId18"/>
    <p:sldId id="340" r:id="rId19"/>
    <p:sldId id="341" r:id="rId20"/>
    <p:sldId id="342" r:id="rId21"/>
    <p:sldId id="329" r:id="rId22"/>
    <p:sldId id="328" r:id="rId23"/>
    <p:sldId id="345" r:id="rId24"/>
    <p:sldId id="333" r:id="rId25"/>
    <p:sldId id="294" r:id="rId2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Einstieg" id="{26F4F9EE-22D0-4A2B-B6FA-0D0B0E578E1C}">
          <p14:sldIdLst>
            <p14:sldId id="297"/>
            <p14:sldId id="338"/>
            <p14:sldId id="339"/>
            <p14:sldId id="318"/>
          </p14:sldIdLst>
        </p14:section>
        <p14:section name="Bündeln" id="{CAE83C6C-3540-4384-91F6-D74DEB7CCD0F}">
          <p14:sldIdLst>
            <p14:sldId id="343"/>
            <p14:sldId id="348"/>
          </p14:sldIdLst>
        </p14:section>
        <p14:section name="Entbündeln" id="{66B6D330-152B-40A1-9677-6F57525DCDEC}">
          <p14:sldIdLst>
            <p14:sldId id="321"/>
            <p14:sldId id="322"/>
            <p14:sldId id="308"/>
            <p14:sldId id="304"/>
            <p14:sldId id="324"/>
            <p14:sldId id="334"/>
            <p14:sldId id="327"/>
            <p14:sldId id="330"/>
            <p14:sldId id="331"/>
          </p14:sldIdLst>
        </p14:section>
        <p14:section name="Auswahlfolie" id="{CEFA2DD8-FED2-410D-8122-0EB0E2561734}">
          <p14:sldIdLst>
            <p14:sldId id="306"/>
          </p14:sldIdLst>
        </p14:section>
        <p14:section name="Arbeitsblätter" id="{CA9D670D-9A0A-4790-A04C-0E6F1188CD21}">
          <p14:sldIdLst>
            <p14:sldId id="340"/>
            <p14:sldId id="341"/>
            <p14:sldId id="342"/>
          </p14:sldIdLst>
        </p14:section>
        <p14:section name="Das wissen wir jetzt" id="{35998F6A-57F8-4806-93DF-B9F4CC5D366C}">
          <p14:sldIdLst>
            <p14:sldId id="329"/>
            <p14:sldId id="328"/>
            <p14:sldId id="345"/>
            <p14:sldId id="333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2A9227B-956A-9C41-0CD4-E4B4745DE01F}" name="Magdalene Mierswa" initials="MM" userId="S::Magdalene.Mierswa@study.tu-dortmund.de::73ffa5ce-e690-41e3-921f-c8f73019001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44F"/>
    <a:srgbClr val="FDECD3"/>
    <a:srgbClr val="E1E2E2"/>
    <a:srgbClr val="327A86"/>
    <a:srgbClr val="F5F5F5"/>
    <a:srgbClr val="F2F2F2"/>
    <a:srgbClr val="C8D2D8"/>
    <a:srgbClr val="E3E1E2"/>
    <a:srgbClr val="FFFF00"/>
    <a:srgbClr val="E4EA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19" autoAdjust="0"/>
    <p:restoredTop sz="85034" autoAdjust="0"/>
  </p:normalViewPr>
  <p:slideViewPr>
    <p:cSldViewPr snapToGrid="0">
      <p:cViewPr varScale="1">
        <p:scale>
          <a:sx n="76" d="100"/>
          <a:sy n="76" d="100"/>
        </p:scale>
        <p:origin x="402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microsoft.com/office/2018/10/relationships/authors" Target="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360890-CB2A-5A4E-88F8-4355DB168A1F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C5310-2465-DD47-BA7F-420624E26F2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11800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8029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86F84-1F97-D2B8-99ED-22B08ADFC9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2F0A4AC-A374-CBDD-2C11-1613A7FC8E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B586E07-383A-5A0F-A7F0-1CDBBF01FE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AF2F978-9A5B-6F91-908E-3D654D17B5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284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Durch Klicken auf die jeweiligen orangenen Formen gelangt man jeweils zu einer Folie, auf der das jeweilige Arbeitsblatt abgebildet ist.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3117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C9998A-352D-62C7-CE34-98CED328E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0EE5DD0-AD0D-8B8A-6147-CCF333F500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888F837-921F-147D-079F-32A629C54F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Technischer Tipp: Durch Klicken auf die jeweiligen Bilder, werden diese groß. Ein erneutes Klicken führt zurück zu dieser Übersicht. 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A669F4-E27B-B854-D43E-DACA9DE16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12355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105DC-89FC-31B3-8205-876FB5787D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D11D5F04-30F2-302A-7072-E020C8144F3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FCE93F29-9A04-D215-D6C8-B8C74C85F7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Wissensspeicher zu N1B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BB4352-EA3A-D154-8372-59DBD52D92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03655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AE4C0F-FCE0-A378-E5E3-24761C493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3F06C53-16C3-DFD7-561E-0A5682CA8E1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FE04825-04E2-2657-456C-61FE2B9E58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Optionale Folie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268A297-2B41-55F8-1AC5-3453E2BDC1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787111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Wissensspeicher zu N1A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57386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30168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Tipp: Machen Sie sich eine Zeitplanung und drucken Sie nur diese Folie aus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2CC5310-2465-DD47-BA7F-420624E26F29}" type="slidenum">
              <a:rPr kumimoji="0" lang="de-D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de-D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4762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D62E3-B50C-917C-096E-06374E8493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DA44F16-32A8-B5A0-C2E6-7DF8366560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EB15AC5-9FBC-CF11-4F25-162AEAD0E3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7F761C2-C66B-2D4C-4794-E23FC4A8CE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33293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A12AF-B9F3-3058-D8E8-A13CC7924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DA54435-7930-7BF1-5ABF-DBF41C5663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1DBFE2-0704-AFB9-6CAB-3E6701E671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170E2F-E185-19D8-AB99-D2DD4BBAE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53344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A12AF-B9F3-3058-D8E8-A13CC7924E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DA54435-7930-7BF1-5ABF-DBF41C5663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81DBFE2-0704-AFB9-6CAB-3E6701E671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Das Bündeln mit Material ist durch die Animation im Fokus. Die Lernenden sollte unbedingt auch beschreiben und beobachten, was in der Stellentafel passiert. </a:t>
            </a:r>
          </a:p>
          <a:p>
            <a:endParaRPr lang="de-DE" dirty="0"/>
          </a:p>
          <a:p>
            <a:r>
              <a:rPr lang="de-DE" b="1" dirty="0"/>
              <a:t>Technischer Hinweis: </a:t>
            </a:r>
            <a:r>
              <a:rPr lang="de-DE" dirty="0"/>
              <a:t>die Bündelung in der Stellentafel erfolgt schrittweise und beginnt bei den </a:t>
            </a:r>
            <a:r>
              <a:rPr lang="de-DE" dirty="0" err="1"/>
              <a:t>Einern</a:t>
            </a:r>
            <a:r>
              <a:rPr lang="de-DE" dirty="0"/>
              <a:t>. Durch Klicken starten die jeweiligen Bündelungsschritte in der Stellentafel.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170E2F-E185-19D8-AB99-D2DD4BBAE4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4741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24C9F-8D94-2F60-0181-EA24E759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B980CF8-BAE4-1049-DE11-68BB0397D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7E66070-60FF-05BD-5498-FA37E4AC3A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/>
              <a:t>Technischer Hinweis: </a:t>
            </a:r>
            <a:r>
              <a:rPr lang="de-DE" dirty="0"/>
              <a:t>die Bündelung in der Stellentafel erfolgt schrittweise und beginnt bei den </a:t>
            </a:r>
            <a:r>
              <a:rPr lang="de-DE" dirty="0" err="1"/>
              <a:t>Einern</a:t>
            </a:r>
            <a:r>
              <a:rPr lang="de-DE" dirty="0"/>
              <a:t>. Durch Klicken starten die jeweiligen Bündelungsschritte in der Stellentafel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99D7BD-1549-7EA1-55F2-95D81DB3C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943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A24C9F-8D94-2F60-0181-EA24E759DA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CB980CF8-BAE4-1049-DE11-68BB0397D2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7E66070-60FF-05BD-5498-FA37E4AC3A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1" dirty="0"/>
              <a:t>Technischer Hinweis: </a:t>
            </a:r>
            <a:r>
              <a:rPr lang="de-DE" dirty="0"/>
              <a:t>die Bündelung in der Stellentafel erfolgt schrittweise und beginnt bei den </a:t>
            </a:r>
            <a:r>
              <a:rPr lang="de-DE" dirty="0" err="1"/>
              <a:t>Einern</a:t>
            </a:r>
            <a:r>
              <a:rPr lang="de-DE" dirty="0"/>
              <a:t>. Durch Klicken starten die jeweiligen Bündelungsschritte in der Stellentafel</a:t>
            </a:r>
          </a:p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C99D7BD-1549-7EA1-55F2-95D81DB3CC6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73089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5966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5BBD57-3563-667C-5FC0-AA0F06A6D2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F2D1E1A-69E7-B598-5E8D-1C639192A1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DFDB7B9-70AE-5D3E-C9A6-0893D0EDD0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E13D60-F963-7F6C-5D52-A3A7195178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2CC5310-2465-DD47-BA7F-420624E26F29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80870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019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894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48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56DC48-3569-7A0F-FEEC-DD7581E3F9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872B3A8-8C58-DC81-DB63-C3324BE08C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C1182A6-AF78-A78E-4EC2-3B6963DE1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6292BCE-635C-6CE6-F896-D47FCAC48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FC513C4-B9AF-8F1B-4DD9-A5CB42672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332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083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916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658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18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82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Nur Titel">
    <p:bg>
      <p:bgPr>
        <a:solidFill>
          <a:schemeClr val="bg1">
            <a:lumMod val="95000"/>
            <a:alpha val="77977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943" y="378187"/>
            <a:ext cx="10515600" cy="539115"/>
          </a:xfrm>
        </p:spPr>
        <p:txBody>
          <a:bodyPr>
            <a:noAutofit/>
          </a:bodyPr>
          <a:lstStyle>
            <a:lvl1pPr>
              <a:defRPr sz="2400" b="1">
                <a:latin typeface="+mn-lt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EC7495FE-228B-7B05-DEBC-904A6EEB599B}"/>
              </a:ext>
            </a:extLst>
          </p:cNvPr>
          <p:cNvSpPr txBox="1"/>
          <p:nvPr userDrawn="1"/>
        </p:nvSpPr>
        <p:spPr>
          <a:xfrm>
            <a:off x="9091343" y="70410"/>
            <a:ext cx="31006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b="1" dirty="0"/>
              <a:t>Didaktischer Kommentar für Lehrkräfte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EF16DFF4-A5F0-254B-A08A-F841886FAA37}"/>
              </a:ext>
            </a:extLst>
          </p:cNvPr>
          <p:cNvSpPr txBox="1"/>
          <p:nvPr userDrawn="1"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762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0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E0AA5A9-7B97-8C98-44E3-7710AD0BE3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CD5DE61-0F05-00BB-01B3-83D13C3D1D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B23A0E-96FB-0E4D-3229-2810865F2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782D0B3-04B8-D1E2-B35D-18F0CAC44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BDFA336-5FD8-8F44-EB3D-039BD6BEC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791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3042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93513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C14145-BAAD-0AAE-6FE6-401C9A4FA7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8CA1748D-598B-7F46-37BC-375CB72788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E30C621-04AA-DBB6-2559-EAFD447E7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EACBB7-F34C-A756-CC4A-FAC2C2F6D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ED58569-108F-D1E4-FBA9-776803F6D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471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95B1D7F-481D-AF56-F6FD-D1B6275E1C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A934FBD3-DEAA-A9FD-E5E2-7ED93DA865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9893254-73C0-8344-9954-F5A70B312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A9C3419-0378-46E3-3BFE-CF145A2A07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D98878-1E1A-10C2-451B-AB8ABBB41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9824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DA0690-8591-ED6D-7A24-6AF3E0E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E0BAB73-B343-807B-A7AB-837C21419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DB9D6E-3980-62E9-BADC-2013F3D9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343BBF8-D9F6-D6B3-D822-E6FF252F9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2BB6C66-D4B6-D0A0-238D-090F20096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664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DDCF8-C32E-F76C-6C3C-798B27D14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FCD4915B-9AD9-55E8-13CE-7FE0996B7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3C0BFDC-7651-6103-74D7-2A211F0BF8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0DEDC07-C558-DC4E-D0BF-5666876175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532A579-FC2D-27BD-8B97-F313556CA5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84B9E78-A3A7-B3AB-63D9-8250966EE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3893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FF7230-9B37-B16E-25F6-9E2A91D14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630207D-8F7A-AE4F-F17B-8C674A0787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A578BEE-1A6F-5BD4-7CEE-D595A8EEB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23E0285-54C5-246A-5FA1-60E54CEC35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5D984614-A893-DEC7-18BF-23960D54C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B2AB128-E783-8347-3D5B-C252489F2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4B1F5747-CD9C-947C-E116-1976005E7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5B6260B-A790-66AD-14F3-83EF8B6208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2454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2DEF27-B5FE-CFFE-909F-A7DEDFFD7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81CF77-54ED-D725-8F8E-B0198EA3C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31002D1-90F6-7E88-C3B3-81EB7F20A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D6B390-2578-5D0A-55B2-01BFB4E3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642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EE23CA35-272E-C38F-A987-39B0CE90C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EAC09A0-07C5-B36F-35FA-57BEDC398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8FAFD8-8A0C-25A2-5930-364E77A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368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60E055-65A3-8CF6-9017-97720B8299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D96D0E9-C365-4BCC-14C9-A08BAEF73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E373F2-B14B-D158-D31E-9C50B237F5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27FF8AE-F16E-BCD6-BA86-ABFBB0B98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490FE8C-A7CF-73B4-CAAF-A18AB5B32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7B4256D-5063-592E-166E-1146A1212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823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D3CB58D-525E-2F81-836F-53F23B369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EC2AA880-52CD-3EA2-A47A-BC8DCC17BC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0CC7179-1523-7317-843F-EF6009C0AF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5BE5CAFE-947A-D225-0CC6-7FCD4E3BA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D621F02-A858-5ED1-55AA-E594F24BF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E65BD7A-E262-E9D8-E93E-BBD8D2B68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592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69804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D6BF2C3-688E-7F62-0EB3-60987D8BB6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2C94ABB-7A87-C9BC-FF86-F85C2E2ED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916584F-3906-D3B6-A442-32BC23DBC6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DFC80D-A76A-7B40-8F40-9FC08E9D2EE9}" type="datetimeFigureOut">
              <a:rPr lang="de-DE" smtClean="0"/>
              <a:t>18.04.2024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4D2EB46-9812-17EB-6467-8994C2A1E6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A518173-F408-EC17-E0CE-AED80F8801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A389A-1D94-5E43-AA68-1679E7E2D1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58200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9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8.png"/><Relationship Id="rId7" Type="http://schemas.openxmlformats.org/officeDocument/2006/relationships/image" Target="../media/image34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9.sv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370.png"/><Relationship Id="rId3" Type="http://schemas.openxmlformats.org/officeDocument/2006/relationships/image" Target="../media/image9.png"/><Relationship Id="rId7" Type="http://schemas.openxmlformats.org/officeDocument/2006/relationships/image" Target="../media/image350.png"/><Relationship Id="rId12" Type="http://schemas.openxmlformats.org/officeDocument/2006/relationships/slide" Target="slide2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11" Type="http://schemas.openxmlformats.org/officeDocument/2006/relationships/image" Target="../media/image37.png"/><Relationship Id="rId5" Type="http://schemas.openxmlformats.org/officeDocument/2006/relationships/image" Target="../media/image35.png"/><Relationship Id="rId10" Type="http://schemas.openxmlformats.org/officeDocument/2006/relationships/image" Target="../media/image360.png"/><Relationship Id="rId4" Type="http://schemas.openxmlformats.org/officeDocument/2006/relationships/image" Target="../media/image10.svg"/><Relationship Id="rId9" Type="http://schemas.openxmlformats.org/officeDocument/2006/relationships/slide" Target="slide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8.png"/><Relationship Id="rId7" Type="http://schemas.openxmlformats.org/officeDocument/2006/relationships/image" Target="../media/image15.png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40.jpeg"/><Relationship Id="rId5" Type="http://schemas.openxmlformats.org/officeDocument/2006/relationships/image" Target="../media/image17.png"/><Relationship Id="rId10" Type="http://schemas.openxmlformats.org/officeDocument/2006/relationships/image" Target="../media/image39.jpeg"/><Relationship Id="rId4" Type="http://schemas.microsoft.com/office/2007/relationships/hdphoto" Target="../media/hdphoto4.wdp"/><Relationship Id="rId9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sv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microsoft.com/office/2007/relationships/hdphoto" Target="../media/hdphoto3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2.wdp"/><Relationship Id="rId9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7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BD3C3D03-61C6-14BF-4247-F23B7E97EE2A}"/>
              </a:ext>
            </a:extLst>
          </p:cNvPr>
          <p:cNvSpPr/>
          <p:nvPr/>
        </p:nvSpPr>
        <p:spPr>
          <a:xfrm>
            <a:off x="9480361" y="0"/>
            <a:ext cx="2711639" cy="6858000"/>
          </a:xfrm>
          <a:prstGeom prst="rect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BF011BC-A7C2-11B3-A2A6-AF27968238DD}"/>
              </a:ext>
            </a:extLst>
          </p:cNvPr>
          <p:cNvSpPr txBox="1"/>
          <p:nvPr/>
        </p:nvSpPr>
        <p:spPr>
          <a:xfrm>
            <a:off x="2667092" y="4208174"/>
            <a:ext cx="8721348" cy="1170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Stellenwerte verstehen</a:t>
            </a:r>
            <a:b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N1B Bündeln und entbündeln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0498CFA-DCA5-866A-233B-F2CF3FA80D01}"/>
              </a:ext>
            </a:extLst>
          </p:cNvPr>
          <p:cNvSpPr txBox="1"/>
          <p:nvPr/>
        </p:nvSpPr>
        <p:spPr>
          <a:xfrm>
            <a:off x="2667092" y="6334780"/>
            <a:ext cx="57520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Von Anne Tester, Claudia Ademmer, Lena Böing und Susanne Prediger</a:t>
            </a:r>
            <a:b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kumimoji="0" lang="de-DE" sz="140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zum Fördermaterial von Corinna Mosandl &amp; Marcus </a:t>
            </a:r>
            <a:r>
              <a:rPr kumimoji="0" lang="de-DE" sz="140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Nührenbörger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9215F66-3962-909E-E5FC-52051CA1C3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44" t="-4669" r="-7307" b="-3643"/>
          <a:stretch/>
        </p:blipFill>
        <p:spPr>
          <a:xfrm>
            <a:off x="8086251" y="1380225"/>
            <a:ext cx="2253760" cy="2253760"/>
          </a:xfrm>
          <a:prstGeom prst="flowChartConnector">
            <a:avLst/>
          </a:prstGeom>
          <a:solidFill>
            <a:schemeClr val="bg1"/>
          </a:solidFill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571BEA52-D0AE-9035-2E90-59BAC936BD7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3374" b="-21583"/>
          <a:stretch/>
        </p:blipFill>
        <p:spPr>
          <a:xfrm>
            <a:off x="647897" y="306885"/>
            <a:ext cx="1869569" cy="49600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38B26613-B976-B2EC-0D4B-A9FEB41473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991" y="4351824"/>
            <a:ext cx="1931001" cy="96550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E048C-2040-9E22-1EE1-744F230490E2}"/>
              </a:ext>
            </a:extLst>
          </p:cNvPr>
          <p:cNvSpPr txBox="1"/>
          <p:nvPr/>
        </p:nvSpPr>
        <p:spPr>
          <a:xfrm>
            <a:off x="580991" y="1868395"/>
            <a:ext cx="7035290" cy="15760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6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FBD4085-8EC1-B583-059F-B40F1D6A124D}"/>
              </a:ext>
            </a:extLst>
          </p:cNvPr>
          <p:cNvSpPr txBox="1"/>
          <p:nvPr/>
        </p:nvSpPr>
        <p:spPr>
          <a:xfrm>
            <a:off x="9598102" y="6503831"/>
            <a:ext cx="25604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/nz#n1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9EF49C6-1654-C18D-1BE7-8D7E3F1609B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25667" y="148876"/>
            <a:ext cx="903916" cy="31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86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Nugget N1B_2 Schnipsel 1_kl.mp4">
            <a:hlinkClick r:id="" action="ppaction://media"/>
            <a:extLst>
              <a:ext uri="{FF2B5EF4-FFF2-40B4-BE49-F238E27FC236}">
                <a16:creationId xmlns:a16="http://schemas.microsoft.com/office/drawing/2014/main" id="{EFF3653F-1D94-E5A1-0411-21C72DDFCB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0F2E8053-3129-36C3-F716-88BDA23590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7376" y="95567"/>
            <a:ext cx="909777" cy="90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84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3501CF-6BEF-06CC-41F9-659ECA7DC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DAA5FDC3-6F25-F1BF-2B5F-086BEB0688BB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F32FF0D5-D149-AEA0-14A8-107EA28BAA70}"/>
              </a:ext>
            </a:extLst>
          </p:cNvPr>
          <p:cNvSpPr txBox="1">
            <a:spLocks/>
          </p:cNvSpPr>
          <p:nvPr/>
        </p:nvSpPr>
        <p:spPr>
          <a:xfrm>
            <a:off x="12700" y="88900"/>
            <a:ext cx="7462520" cy="748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wir…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F344CB4-339C-1070-9755-6F9E9DF2951C}"/>
              </a:ext>
            </a:extLst>
          </p:cNvPr>
          <p:cNvSpPr txBox="1"/>
          <p:nvPr/>
        </p:nvSpPr>
        <p:spPr>
          <a:xfrm>
            <a:off x="12700" y="671433"/>
            <a:ext cx="1217930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chemeClr val="bg1"/>
                </a:solidFill>
              </a:rPr>
              <a:t>Ich </a:t>
            </a:r>
            <a:r>
              <a:rPr lang="de-DE" sz="2800" b="1" u="sng" dirty="0">
                <a:solidFill>
                  <a:schemeClr val="bg1"/>
                </a:solidFill>
              </a:rPr>
              <a:t>ent</a:t>
            </a:r>
            <a:r>
              <a:rPr lang="de-DE" sz="2800" dirty="0">
                <a:solidFill>
                  <a:schemeClr val="bg1"/>
                </a:solidFill>
              </a:rPr>
              <a:t>bündele: Ich </a:t>
            </a:r>
            <a:r>
              <a:rPr lang="de-DE" sz="2800" b="1" i="1" dirty="0">
                <a:solidFill>
                  <a:schemeClr val="bg1"/>
                </a:solidFill>
              </a:rPr>
              <a:t>tausche</a:t>
            </a:r>
            <a:r>
              <a:rPr lang="de-DE" sz="2800" dirty="0">
                <a:solidFill>
                  <a:schemeClr val="bg1"/>
                </a:solidFill>
              </a:rPr>
              <a:t> 1 … </a:t>
            </a:r>
            <a:r>
              <a:rPr lang="de-DE" sz="2800" b="1" i="1" dirty="0">
                <a:solidFill>
                  <a:schemeClr val="bg1"/>
                </a:solidFill>
              </a:rPr>
              <a:t>gegen</a:t>
            </a:r>
            <a:r>
              <a:rPr lang="de-DE" sz="2800" dirty="0">
                <a:solidFill>
                  <a:schemeClr val="bg1"/>
                </a:solidFill>
              </a:rPr>
              <a:t> 10 …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14DDDBE7-B528-5950-800B-76FB6D5A42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318176"/>
              </p:ext>
            </p:extLst>
          </p:nvPr>
        </p:nvGraphicFramePr>
        <p:xfrm>
          <a:off x="4177409" y="1618924"/>
          <a:ext cx="3831628" cy="29749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7907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711421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2263571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13" name="0">
            <a:extLst>
              <a:ext uri="{FF2B5EF4-FFF2-40B4-BE49-F238E27FC236}">
                <a16:creationId xmlns:a16="http://schemas.microsoft.com/office/drawing/2014/main" id="{EA079BE5-900C-BCDE-1941-9BB368D1AEBA}"/>
              </a:ext>
            </a:extLst>
          </p:cNvPr>
          <p:cNvSpPr txBox="1"/>
          <p:nvPr/>
        </p:nvSpPr>
        <p:spPr>
          <a:xfrm>
            <a:off x="6586210" y="3573905"/>
            <a:ext cx="324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0</a:t>
            </a:r>
          </a:p>
        </p:txBody>
      </p:sp>
      <p:sp>
        <p:nvSpPr>
          <p:cNvPr id="12" name="0">
            <a:extLst>
              <a:ext uri="{FF2B5EF4-FFF2-40B4-BE49-F238E27FC236}">
                <a16:creationId xmlns:a16="http://schemas.microsoft.com/office/drawing/2014/main" id="{2038EE60-122F-13F0-5C74-3B45E66C9167}"/>
              </a:ext>
            </a:extLst>
          </p:cNvPr>
          <p:cNvSpPr txBox="1"/>
          <p:nvPr/>
        </p:nvSpPr>
        <p:spPr>
          <a:xfrm>
            <a:off x="5459279" y="2586837"/>
            <a:ext cx="3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16" name="3">
            <a:extLst>
              <a:ext uri="{FF2B5EF4-FFF2-40B4-BE49-F238E27FC236}">
                <a16:creationId xmlns:a16="http://schemas.microsoft.com/office/drawing/2014/main" id="{98D5C1F1-3163-6E20-0216-743D79FA94C8}"/>
              </a:ext>
            </a:extLst>
          </p:cNvPr>
          <p:cNvSpPr txBox="1"/>
          <p:nvPr/>
        </p:nvSpPr>
        <p:spPr>
          <a:xfrm>
            <a:off x="7344578" y="2586837"/>
            <a:ext cx="324000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0</a:t>
            </a:r>
          </a:p>
        </p:txBody>
      </p:sp>
      <p:sp>
        <p:nvSpPr>
          <p:cNvPr id="15" name="2">
            <a:extLst>
              <a:ext uri="{FF2B5EF4-FFF2-40B4-BE49-F238E27FC236}">
                <a16:creationId xmlns:a16="http://schemas.microsoft.com/office/drawing/2014/main" id="{A7D85D3B-AB7E-2E9A-9909-D487057768B6}"/>
              </a:ext>
            </a:extLst>
          </p:cNvPr>
          <p:cNvSpPr txBox="1"/>
          <p:nvPr/>
        </p:nvSpPr>
        <p:spPr>
          <a:xfrm>
            <a:off x="6401928" y="2578830"/>
            <a:ext cx="324000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D65FE4EA-589B-B5B1-A4A6-BB6985083D6F}"/>
              </a:ext>
            </a:extLst>
          </p:cNvPr>
          <p:cNvSpPr txBox="1"/>
          <p:nvPr/>
        </p:nvSpPr>
        <p:spPr>
          <a:xfrm>
            <a:off x="5452927" y="2586837"/>
            <a:ext cx="324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C717EDB-E95B-FAD5-5119-F530EEC10D08}"/>
              </a:ext>
            </a:extLst>
          </p:cNvPr>
          <p:cNvGrpSpPr/>
          <p:nvPr/>
        </p:nvGrpSpPr>
        <p:grpSpPr>
          <a:xfrm>
            <a:off x="375651" y="7011331"/>
            <a:ext cx="2304000" cy="3747041"/>
            <a:chOff x="5312787" y="7094322"/>
            <a:chExt cx="2304000" cy="3747041"/>
          </a:xfrm>
        </p:grpSpPr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06A8376A-002D-F8F4-85B3-FA221B065018}"/>
                </a:ext>
              </a:extLst>
            </p:cNvPr>
            <p:cNvGrpSpPr/>
            <p:nvPr/>
          </p:nvGrpSpPr>
          <p:grpSpPr>
            <a:xfrm>
              <a:off x="5312787" y="9110703"/>
              <a:ext cx="2304000" cy="1730660"/>
              <a:chOff x="5179415" y="1861602"/>
              <a:chExt cx="2304000" cy="1730660"/>
            </a:xfrm>
          </p:grpSpPr>
          <p:pic>
            <p:nvPicPr>
              <p:cNvPr id="22" name="Inhaltsplatzhalter 5">
                <a:extLst>
                  <a:ext uri="{FF2B5EF4-FFF2-40B4-BE49-F238E27FC236}">
                    <a16:creationId xmlns:a16="http://schemas.microsoft.com/office/drawing/2014/main" id="{634ACDB5-A278-423D-8556-5A4525F863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222053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23" name="Inhaltsplatzhalter 5">
                <a:extLst>
                  <a:ext uri="{FF2B5EF4-FFF2-40B4-BE49-F238E27FC236}">
                    <a16:creationId xmlns:a16="http://schemas.microsoft.com/office/drawing/2014/main" id="{CE899AF8-13AC-44A0-A99F-9C532001541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592380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24" name="Inhaltsplatzhalter 5">
                <a:extLst>
                  <a:ext uri="{FF2B5EF4-FFF2-40B4-BE49-F238E27FC236}">
                    <a16:creationId xmlns:a16="http://schemas.microsoft.com/office/drawing/2014/main" id="{E5785BDA-80C7-CF05-981C-28B73DB7EDF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3314863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25" name="Inhaltsplatzhalter 5">
                <a:extLst>
                  <a:ext uri="{FF2B5EF4-FFF2-40B4-BE49-F238E27FC236}">
                    <a16:creationId xmlns:a16="http://schemas.microsoft.com/office/drawing/2014/main" id="{128E9CE7-F5FE-0AEE-E10B-132275C24B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948437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26" name="Inhaltsplatzhalter 5">
                <a:extLst>
                  <a:ext uri="{FF2B5EF4-FFF2-40B4-BE49-F238E27FC236}">
                    <a16:creationId xmlns:a16="http://schemas.microsoft.com/office/drawing/2014/main" id="{21DA661C-C387-A573-8024-160840CE28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1861602"/>
                <a:ext cx="2304000" cy="277399"/>
              </a:xfrm>
              <a:prstGeom prst="rect">
                <a:avLst/>
              </a:prstGeom>
            </p:spPr>
          </p:pic>
        </p:grp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3144FB23-798F-7E74-BF1C-78ABC65568DC}"/>
                </a:ext>
              </a:extLst>
            </p:cNvPr>
            <p:cNvGrpSpPr/>
            <p:nvPr/>
          </p:nvGrpSpPr>
          <p:grpSpPr>
            <a:xfrm>
              <a:off x="5312787" y="7094322"/>
              <a:ext cx="2304000" cy="1730660"/>
              <a:chOff x="5179415" y="1861602"/>
              <a:chExt cx="2304000" cy="1730660"/>
            </a:xfrm>
          </p:grpSpPr>
          <p:pic>
            <p:nvPicPr>
              <p:cNvPr id="10" name="Inhaltsplatzhalter 5">
                <a:extLst>
                  <a:ext uri="{FF2B5EF4-FFF2-40B4-BE49-F238E27FC236}">
                    <a16:creationId xmlns:a16="http://schemas.microsoft.com/office/drawing/2014/main" id="{C593CB09-0FDB-1D69-45D6-D2581B568A9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222053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17" name="Inhaltsplatzhalter 5">
                <a:extLst>
                  <a:ext uri="{FF2B5EF4-FFF2-40B4-BE49-F238E27FC236}">
                    <a16:creationId xmlns:a16="http://schemas.microsoft.com/office/drawing/2014/main" id="{7F932BCB-4180-F97D-4313-FDAF6FD4892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592380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18" name="Inhaltsplatzhalter 5">
                <a:extLst>
                  <a:ext uri="{FF2B5EF4-FFF2-40B4-BE49-F238E27FC236}">
                    <a16:creationId xmlns:a16="http://schemas.microsoft.com/office/drawing/2014/main" id="{1E12FA62-E4C5-28A0-62A5-5D4489C9DBE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3314863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19" name="Inhaltsplatzhalter 5">
                <a:extLst>
                  <a:ext uri="{FF2B5EF4-FFF2-40B4-BE49-F238E27FC236}">
                    <a16:creationId xmlns:a16="http://schemas.microsoft.com/office/drawing/2014/main" id="{30C06C0D-4B8E-B284-42F4-998CF739D08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2948437"/>
                <a:ext cx="2304000" cy="277399"/>
              </a:xfrm>
              <a:prstGeom prst="rect">
                <a:avLst/>
              </a:prstGeom>
            </p:spPr>
          </p:pic>
          <p:pic>
            <p:nvPicPr>
              <p:cNvPr id="20" name="Inhaltsplatzhalter 5">
                <a:extLst>
                  <a:ext uri="{FF2B5EF4-FFF2-40B4-BE49-F238E27FC236}">
                    <a16:creationId xmlns:a16="http://schemas.microsoft.com/office/drawing/2014/main" id="{1CC47A7A-B179-E46A-589F-33D981B32D0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1974" b="89803" l="897" r="99573">
                            <a14:foregroundMark x1="5128" y1="15789" x2="25983" y2="35855"/>
                            <a14:foregroundMark x1="25983" y1="35855" x2="60128" y2="33553"/>
                            <a14:foregroundMark x1="60128" y1="33553" x2="94872" y2="48355"/>
                            <a14:foregroundMark x1="4915" y1="72697" x2="4573" y2="47368"/>
                            <a14:foregroundMark x1="983" y1="67763" x2="983" y2="56250"/>
                            <a14:foregroundMark x1="11667" y1="14145" x2="33974" y2="15789"/>
                            <a14:foregroundMark x1="39145" y1="14803" x2="52991" y2="3289"/>
                            <a14:foregroundMark x1="52991" y1="3289" x2="74957" y2="14145"/>
                            <a14:foregroundMark x1="74957" y1="14145" x2="78376" y2="13158"/>
                            <a14:foregroundMark x1="98333" y1="21382" x2="98462" y2="57237"/>
                            <a14:foregroundMark x1="99188" y1="7566" x2="99188" y2="7566"/>
                            <a14:foregroundMark x1="98974" y1="1974" x2="98974" y2="1974"/>
                            <a14:foregroundMark x1="98761" y1="6579" x2="99615" y2="8224"/>
                            <a14:foregroundMark x1="897" y1="26974" x2="3333" y2="6579"/>
                          </a14:backgroundRemoval>
                        </a14:imgEffect>
                      </a14:imgLayer>
                    </a14:imgProps>
                  </a:ext>
                </a:extLst>
              </a:blip>
              <a:srcRect l="-1" t="2191" r="615"/>
              <a:stretch/>
            </p:blipFill>
            <p:spPr>
              <a:xfrm>
                <a:off x="5179415" y="1861602"/>
                <a:ext cx="2304000" cy="277399"/>
              </a:xfrm>
              <a:prstGeom prst="rect">
                <a:avLst/>
              </a:prstGeom>
            </p:spPr>
          </p:pic>
        </p:grpSp>
      </p:grpSp>
      <p:pic>
        <p:nvPicPr>
          <p:cNvPr id="32" name="Hunderterplatte">
            <a:extLst>
              <a:ext uri="{FF2B5EF4-FFF2-40B4-BE49-F238E27FC236}">
                <a16:creationId xmlns:a16="http://schemas.microsoft.com/office/drawing/2014/main" id="{1C1201B0-2724-C4F7-E017-216583F4901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386295" y="1593889"/>
            <a:ext cx="2340000" cy="2170831"/>
          </a:xfrm>
          <a:prstGeom prst="rect">
            <a:avLst/>
          </a:prstGeom>
        </p:spPr>
      </p:pic>
      <p:pic>
        <p:nvPicPr>
          <p:cNvPr id="33" name="Inhaltsplatzhalter 5">
            <a:extLst>
              <a:ext uri="{FF2B5EF4-FFF2-40B4-BE49-F238E27FC236}">
                <a16:creationId xmlns:a16="http://schemas.microsoft.com/office/drawing/2014/main" id="{B0FB5F64-D26D-0A92-7A15-3F166E8675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386295" y="3975677"/>
            <a:ext cx="2304000" cy="277399"/>
          </a:xfrm>
          <a:prstGeom prst="rect">
            <a:avLst/>
          </a:prstGeom>
        </p:spPr>
      </p:pic>
      <p:sp>
        <p:nvSpPr>
          <p:cNvPr id="7" name="Animation Hunderterplatte">
            <a:extLst>
              <a:ext uri="{FF2B5EF4-FFF2-40B4-BE49-F238E27FC236}">
                <a16:creationId xmlns:a16="http://schemas.microsoft.com/office/drawing/2014/main" id="{525DA96A-17F2-E508-008E-2B7CE5E91990}"/>
              </a:ext>
            </a:extLst>
          </p:cNvPr>
          <p:cNvSpPr/>
          <p:nvPr/>
        </p:nvSpPr>
        <p:spPr>
          <a:xfrm>
            <a:off x="778504" y="6186567"/>
            <a:ext cx="1498294" cy="550772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err="1">
                <a:solidFill>
                  <a:schemeClr val="tx1"/>
                </a:solidFill>
              </a:rPr>
              <a:t>Entbündelung</a:t>
            </a:r>
            <a:r>
              <a:rPr lang="de-DE" sz="1400" b="1" dirty="0">
                <a:solidFill>
                  <a:schemeClr val="tx1"/>
                </a:solidFill>
              </a:rPr>
              <a:t> Hunderterplatte</a:t>
            </a:r>
          </a:p>
        </p:txBody>
      </p:sp>
      <p:sp>
        <p:nvSpPr>
          <p:cNvPr id="5" name="Satzbausteine">
            <a:extLst>
              <a:ext uri="{FF2B5EF4-FFF2-40B4-BE49-F238E27FC236}">
                <a16:creationId xmlns:a16="http://schemas.microsoft.com/office/drawing/2014/main" id="{47019807-0378-F5A4-2A82-7760D4D1A92C}"/>
              </a:ext>
            </a:extLst>
          </p:cNvPr>
          <p:cNvSpPr/>
          <p:nvPr/>
        </p:nvSpPr>
        <p:spPr>
          <a:xfrm>
            <a:off x="9472772" y="4747246"/>
            <a:ext cx="2534717" cy="150231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tx1"/>
                </a:solidFill>
              </a:rPr>
              <a:t>Ich habe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Ich tausche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Jetzt habe ich …</a:t>
            </a:r>
          </a:p>
        </p:txBody>
      </p:sp>
      <p:sp>
        <p:nvSpPr>
          <p:cNvPr id="14" name="Wichtige Denksprache">
            <a:extLst>
              <a:ext uri="{FF2B5EF4-FFF2-40B4-BE49-F238E27FC236}">
                <a16:creationId xmlns:a16="http://schemas.microsoft.com/office/drawing/2014/main" id="{F7EB2E24-1083-7A30-4AC2-CC2048352383}"/>
              </a:ext>
            </a:extLst>
          </p:cNvPr>
          <p:cNvSpPr/>
          <p:nvPr/>
        </p:nvSpPr>
        <p:spPr>
          <a:xfrm>
            <a:off x="9472773" y="6211457"/>
            <a:ext cx="2534717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Wichtige Denksprache</a:t>
            </a:r>
          </a:p>
        </p:txBody>
      </p:sp>
    </p:spTree>
    <p:extLst>
      <p:ext uri="{BB962C8B-B14F-4D97-AF65-F5344CB8AC3E}">
        <p14:creationId xmlns:p14="http://schemas.microsoft.com/office/powerpoint/2010/main" val="345588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0.00139 L 0.06875 0.1449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38" y="731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1.38778E-17 L 0.01511 0.146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6" y="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0.00046 L -4.58333E-6 0.14491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3.95833E-6 0.2694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0.00278 L 0.00131 -0.787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-39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1.48148E-6 L 3.95833E-6 0.25 " pathEditMode="relative" rAng="0" ptsTypes="AA">
                                      <p:cBhvr>
                                        <p:cTn id="48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2" grpId="0"/>
      <p:bldP spid="12" grpId="1"/>
      <p:bldP spid="16" grpId="0" animBg="1"/>
      <p:bldP spid="15" grpId="0" animBg="1"/>
      <p:bldP spid="11" grpId="0"/>
      <p:bldP spid="5" grpId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3501CF-6BEF-06CC-41F9-659ECA7DC9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hteck 20">
            <a:extLst>
              <a:ext uri="{FF2B5EF4-FFF2-40B4-BE49-F238E27FC236}">
                <a16:creationId xmlns:a16="http://schemas.microsoft.com/office/drawing/2014/main" id="{DAA5FDC3-6F25-F1BF-2B5F-086BEB0688BB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F32FF0D5-D149-AEA0-14A8-107EA28BAA70}"/>
              </a:ext>
            </a:extLst>
          </p:cNvPr>
          <p:cNvSpPr txBox="1">
            <a:spLocks/>
          </p:cNvSpPr>
          <p:nvPr/>
        </p:nvSpPr>
        <p:spPr>
          <a:xfrm>
            <a:off x="12700" y="88900"/>
            <a:ext cx="7462520" cy="748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wir…</a:t>
            </a:r>
          </a:p>
        </p:txBody>
      </p:sp>
      <p:pic>
        <p:nvPicPr>
          <p:cNvPr id="73" name="Inhaltsplatzhalter 5">
            <a:extLst>
              <a:ext uri="{FF2B5EF4-FFF2-40B4-BE49-F238E27FC236}">
                <a16:creationId xmlns:a16="http://schemas.microsoft.com/office/drawing/2014/main" id="{0857F490-F302-CD28-AB1E-F520885CFF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177635" y="2127893"/>
            <a:ext cx="288000" cy="274168"/>
          </a:xfrm>
          <a:prstGeom prst="rect">
            <a:avLst/>
          </a:prstGeom>
        </p:spPr>
      </p:pic>
      <p:pic>
        <p:nvPicPr>
          <p:cNvPr id="74" name="Inhaltsplatzhalter 5">
            <a:extLst>
              <a:ext uri="{FF2B5EF4-FFF2-40B4-BE49-F238E27FC236}">
                <a16:creationId xmlns:a16="http://schemas.microsoft.com/office/drawing/2014/main" id="{F3B2BA42-0875-53EB-5615-67418CBFE0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527246" y="2127893"/>
            <a:ext cx="288000" cy="274168"/>
          </a:xfrm>
          <a:prstGeom prst="rect">
            <a:avLst/>
          </a:prstGeom>
        </p:spPr>
      </p:pic>
      <p:pic>
        <p:nvPicPr>
          <p:cNvPr id="75" name="Inhaltsplatzhalter 5">
            <a:extLst>
              <a:ext uri="{FF2B5EF4-FFF2-40B4-BE49-F238E27FC236}">
                <a16:creationId xmlns:a16="http://schemas.microsoft.com/office/drawing/2014/main" id="{2B1F9C75-E383-1743-832C-9D009C3D85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876857" y="2127893"/>
            <a:ext cx="288000" cy="274168"/>
          </a:xfrm>
          <a:prstGeom prst="rect">
            <a:avLst/>
          </a:prstGeom>
        </p:spPr>
      </p:pic>
      <p:pic>
        <p:nvPicPr>
          <p:cNvPr id="2" name="Inhaltsplatzhalter 5">
            <a:extLst>
              <a:ext uri="{FF2B5EF4-FFF2-40B4-BE49-F238E27FC236}">
                <a16:creationId xmlns:a16="http://schemas.microsoft.com/office/drawing/2014/main" id="{BD6EB85A-5051-ADEE-895F-9230FAD0DD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172897" y="1618924"/>
            <a:ext cx="2304000" cy="277399"/>
          </a:xfrm>
          <a:prstGeom prst="rect">
            <a:avLst/>
          </a:prstGeom>
        </p:spPr>
      </p:pic>
      <p:sp>
        <p:nvSpPr>
          <p:cNvPr id="6" name="Satzbausteine">
            <a:extLst>
              <a:ext uri="{FF2B5EF4-FFF2-40B4-BE49-F238E27FC236}">
                <a16:creationId xmlns:a16="http://schemas.microsoft.com/office/drawing/2014/main" id="{9A3DDD3F-ECD9-880A-A390-C11C64F02F9E}"/>
              </a:ext>
            </a:extLst>
          </p:cNvPr>
          <p:cNvSpPr/>
          <p:nvPr/>
        </p:nvSpPr>
        <p:spPr>
          <a:xfrm>
            <a:off x="9472772" y="4747246"/>
            <a:ext cx="2534717" cy="150231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tx1"/>
                </a:solidFill>
              </a:rPr>
              <a:t>Ich habe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Ich tausche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Jetzt habe ich …</a:t>
            </a:r>
          </a:p>
        </p:txBody>
      </p:sp>
      <p:sp>
        <p:nvSpPr>
          <p:cNvPr id="7" name="Wichtige Denksprache">
            <a:extLst>
              <a:ext uri="{FF2B5EF4-FFF2-40B4-BE49-F238E27FC236}">
                <a16:creationId xmlns:a16="http://schemas.microsoft.com/office/drawing/2014/main" id="{A645C33B-32FD-A45F-0E8D-F336DCBB1F46}"/>
              </a:ext>
            </a:extLst>
          </p:cNvPr>
          <p:cNvSpPr/>
          <p:nvPr/>
        </p:nvSpPr>
        <p:spPr>
          <a:xfrm>
            <a:off x="9472773" y="6211457"/>
            <a:ext cx="2534717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Wichtige Denksprache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0285DF01-DEFB-FE1C-9224-64EA063E2451}"/>
              </a:ext>
            </a:extLst>
          </p:cNvPr>
          <p:cNvSpPr txBox="1"/>
          <p:nvPr/>
        </p:nvSpPr>
        <p:spPr>
          <a:xfrm>
            <a:off x="12700" y="671433"/>
            <a:ext cx="1217930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chemeClr val="bg1"/>
                </a:solidFill>
              </a:rPr>
              <a:t>Ich </a:t>
            </a:r>
            <a:r>
              <a:rPr lang="de-DE" sz="2800" b="1" u="sng" dirty="0">
                <a:solidFill>
                  <a:schemeClr val="bg1"/>
                </a:solidFill>
              </a:rPr>
              <a:t>ent</a:t>
            </a:r>
            <a:r>
              <a:rPr lang="de-DE" sz="2800" dirty="0">
                <a:solidFill>
                  <a:schemeClr val="bg1"/>
                </a:solidFill>
              </a:rPr>
              <a:t>bündele: Ich </a:t>
            </a:r>
            <a:r>
              <a:rPr lang="de-DE" sz="2800" b="1" i="1" dirty="0">
                <a:solidFill>
                  <a:schemeClr val="bg1"/>
                </a:solidFill>
              </a:rPr>
              <a:t>tausche</a:t>
            </a:r>
            <a:r>
              <a:rPr lang="de-DE" sz="2800" dirty="0">
                <a:solidFill>
                  <a:schemeClr val="bg1"/>
                </a:solidFill>
              </a:rPr>
              <a:t> 1 … </a:t>
            </a:r>
            <a:r>
              <a:rPr lang="de-DE" sz="2800" b="1" i="1" dirty="0">
                <a:solidFill>
                  <a:schemeClr val="bg1"/>
                </a:solidFill>
              </a:rPr>
              <a:t>gegen</a:t>
            </a:r>
            <a:r>
              <a:rPr lang="de-DE" sz="2800" dirty="0">
                <a:solidFill>
                  <a:schemeClr val="bg1"/>
                </a:solidFill>
              </a:rPr>
              <a:t> 10 …</a:t>
            </a:r>
          </a:p>
        </p:txBody>
      </p:sp>
      <p:graphicFrame>
        <p:nvGraphicFramePr>
          <p:cNvPr id="3" name="Tabelle 2">
            <a:extLst>
              <a:ext uri="{FF2B5EF4-FFF2-40B4-BE49-F238E27FC236}">
                <a16:creationId xmlns:a16="http://schemas.microsoft.com/office/drawing/2014/main" id="{49575C27-7F26-8E15-C375-A4CF630804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44675"/>
              </p:ext>
            </p:extLst>
          </p:nvPr>
        </p:nvGraphicFramePr>
        <p:xfrm>
          <a:off x="4177409" y="1618924"/>
          <a:ext cx="3831628" cy="29749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7907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711421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2263571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12" name="0">
            <a:extLst>
              <a:ext uri="{FF2B5EF4-FFF2-40B4-BE49-F238E27FC236}">
                <a16:creationId xmlns:a16="http://schemas.microsoft.com/office/drawing/2014/main" id="{2038EE60-122F-13F0-5C74-3B45E66C9167}"/>
              </a:ext>
            </a:extLst>
          </p:cNvPr>
          <p:cNvSpPr txBox="1"/>
          <p:nvPr/>
        </p:nvSpPr>
        <p:spPr>
          <a:xfrm>
            <a:off x="6411414" y="2347972"/>
            <a:ext cx="32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31" name="0">
            <a:extLst>
              <a:ext uri="{FF2B5EF4-FFF2-40B4-BE49-F238E27FC236}">
                <a16:creationId xmlns:a16="http://schemas.microsoft.com/office/drawing/2014/main" id="{5F5DD1A5-2621-2025-8EAE-E2431E210E34}"/>
              </a:ext>
            </a:extLst>
          </p:cNvPr>
          <p:cNvSpPr txBox="1"/>
          <p:nvPr/>
        </p:nvSpPr>
        <p:spPr>
          <a:xfrm>
            <a:off x="7462039" y="3563728"/>
            <a:ext cx="324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0</a:t>
            </a:r>
          </a:p>
        </p:txBody>
      </p:sp>
      <p:sp>
        <p:nvSpPr>
          <p:cNvPr id="16" name="3">
            <a:extLst>
              <a:ext uri="{FF2B5EF4-FFF2-40B4-BE49-F238E27FC236}">
                <a16:creationId xmlns:a16="http://schemas.microsoft.com/office/drawing/2014/main" id="{98D5C1F1-3163-6E20-0216-743D79FA94C8}"/>
              </a:ext>
            </a:extLst>
          </p:cNvPr>
          <p:cNvSpPr txBox="1"/>
          <p:nvPr/>
        </p:nvSpPr>
        <p:spPr>
          <a:xfrm>
            <a:off x="7334870" y="2347972"/>
            <a:ext cx="324000" cy="7694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3</a:t>
            </a: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D65FE4EA-589B-B5B1-A4A6-BB6985083D6F}"/>
              </a:ext>
            </a:extLst>
          </p:cNvPr>
          <p:cNvSpPr txBox="1"/>
          <p:nvPr/>
        </p:nvSpPr>
        <p:spPr>
          <a:xfrm>
            <a:off x="6405062" y="2347972"/>
            <a:ext cx="324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D3F0F704-CA1F-8394-50F7-50B180484BD9}"/>
              </a:ext>
            </a:extLst>
          </p:cNvPr>
          <p:cNvGrpSpPr/>
          <p:nvPr/>
        </p:nvGrpSpPr>
        <p:grpSpPr>
          <a:xfrm>
            <a:off x="172897" y="7112419"/>
            <a:ext cx="3693787" cy="273600"/>
            <a:chOff x="172898" y="6995132"/>
            <a:chExt cx="3693787" cy="273600"/>
          </a:xfrm>
        </p:grpSpPr>
        <p:pic>
          <p:nvPicPr>
            <p:cNvPr id="41" name="Inhaltsplatzhalter 5">
              <a:extLst>
                <a:ext uri="{FF2B5EF4-FFF2-40B4-BE49-F238E27FC236}">
                  <a16:creationId xmlns:a16="http://schemas.microsoft.com/office/drawing/2014/main" id="{1A1F6231-FF68-D55B-25FF-438B0730DF82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72898" y="6995132"/>
              <a:ext cx="288000" cy="273600"/>
            </a:xfrm>
            <a:prstGeom prst="rect">
              <a:avLst/>
            </a:prstGeom>
          </p:spPr>
        </p:pic>
        <p:pic>
          <p:nvPicPr>
            <p:cNvPr id="58" name="Inhaltsplatzhalter 5">
              <a:extLst>
                <a:ext uri="{FF2B5EF4-FFF2-40B4-BE49-F238E27FC236}">
                  <a16:creationId xmlns:a16="http://schemas.microsoft.com/office/drawing/2014/main" id="{01F6DC59-E404-5DA2-9B40-5EA73360371A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524592" y="6995132"/>
              <a:ext cx="288000" cy="273600"/>
            </a:xfrm>
            <a:prstGeom prst="rect">
              <a:avLst/>
            </a:prstGeom>
          </p:spPr>
        </p:pic>
        <p:pic>
          <p:nvPicPr>
            <p:cNvPr id="59" name="Inhaltsplatzhalter 5">
              <a:extLst>
                <a:ext uri="{FF2B5EF4-FFF2-40B4-BE49-F238E27FC236}">
                  <a16:creationId xmlns:a16="http://schemas.microsoft.com/office/drawing/2014/main" id="{20FF4227-4145-35DB-EAB6-853C80FFCFAF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876215" y="6995132"/>
              <a:ext cx="288000" cy="273600"/>
            </a:xfrm>
            <a:prstGeom prst="rect">
              <a:avLst/>
            </a:prstGeom>
          </p:spPr>
        </p:pic>
        <p:pic>
          <p:nvPicPr>
            <p:cNvPr id="60" name="Inhaltsplatzhalter 5">
              <a:extLst>
                <a:ext uri="{FF2B5EF4-FFF2-40B4-BE49-F238E27FC236}">
                  <a16:creationId xmlns:a16="http://schemas.microsoft.com/office/drawing/2014/main" id="{3984F16C-0608-6B8D-23AB-86145F5B1D5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226461" y="6995132"/>
              <a:ext cx="288000" cy="273600"/>
            </a:xfrm>
            <a:prstGeom prst="rect">
              <a:avLst/>
            </a:prstGeom>
          </p:spPr>
        </p:pic>
        <p:pic>
          <p:nvPicPr>
            <p:cNvPr id="61" name="Inhaltsplatzhalter 5">
              <a:extLst>
                <a:ext uri="{FF2B5EF4-FFF2-40B4-BE49-F238E27FC236}">
                  <a16:creationId xmlns:a16="http://schemas.microsoft.com/office/drawing/2014/main" id="{B311DC8A-7195-7892-4F38-F9BDDF0E0B87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576707" y="6995132"/>
              <a:ext cx="288000" cy="273600"/>
            </a:xfrm>
            <a:prstGeom prst="rect">
              <a:avLst/>
            </a:prstGeom>
          </p:spPr>
        </p:pic>
        <p:pic>
          <p:nvPicPr>
            <p:cNvPr id="10" name="Inhaltsplatzhalter 5">
              <a:extLst>
                <a:ext uri="{FF2B5EF4-FFF2-40B4-BE49-F238E27FC236}">
                  <a16:creationId xmlns:a16="http://schemas.microsoft.com/office/drawing/2014/main" id="{5255228E-4643-990C-829B-B9CE7AE557D9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3578685" y="6995132"/>
              <a:ext cx="288000" cy="273600"/>
            </a:xfrm>
            <a:prstGeom prst="rect">
              <a:avLst/>
            </a:prstGeom>
          </p:spPr>
        </p:pic>
        <p:pic>
          <p:nvPicPr>
            <p:cNvPr id="13" name="Inhaltsplatzhalter 5">
              <a:extLst>
                <a:ext uri="{FF2B5EF4-FFF2-40B4-BE49-F238E27FC236}">
                  <a16:creationId xmlns:a16="http://schemas.microsoft.com/office/drawing/2014/main" id="{5841397F-3156-F584-D096-FA187D2A036C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3223368" y="6995132"/>
              <a:ext cx="288000" cy="273600"/>
            </a:xfrm>
            <a:prstGeom prst="rect">
              <a:avLst/>
            </a:prstGeom>
          </p:spPr>
        </p:pic>
        <p:pic>
          <p:nvPicPr>
            <p:cNvPr id="17" name="Inhaltsplatzhalter 5">
              <a:extLst>
                <a:ext uri="{FF2B5EF4-FFF2-40B4-BE49-F238E27FC236}">
                  <a16:creationId xmlns:a16="http://schemas.microsoft.com/office/drawing/2014/main" id="{F1C04829-C5A8-10F9-7F81-887CB70C047E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2870876" y="6995132"/>
              <a:ext cx="288000" cy="273600"/>
            </a:xfrm>
            <a:prstGeom prst="rect">
              <a:avLst/>
            </a:prstGeom>
          </p:spPr>
        </p:pic>
        <p:pic>
          <p:nvPicPr>
            <p:cNvPr id="18" name="Inhaltsplatzhalter 5">
              <a:extLst>
                <a:ext uri="{FF2B5EF4-FFF2-40B4-BE49-F238E27FC236}">
                  <a16:creationId xmlns:a16="http://schemas.microsoft.com/office/drawing/2014/main" id="{FDDBCF51-7974-6529-FC01-E05F257415D1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2167559" y="6995132"/>
              <a:ext cx="288000" cy="273600"/>
            </a:xfrm>
            <a:prstGeom prst="rect">
              <a:avLst/>
            </a:prstGeom>
          </p:spPr>
        </p:pic>
        <p:pic>
          <p:nvPicPr>
            <p:cNvPr id="19" name="Inhaltsplatzhalter 5">
              <a:extLst>
                <a:ext uri="{FF2B5EF4-FFF2-40B4-BE49-F238E27FC236}">
                  <a16:creationId xmlns:a16="http://schemas.microsoft.com/office/drawing/2014/main" id="{CEF5178F-136C-1218-652A-F36330454870}"/>
                </a:ext>
              </a:extLst>
            </p:cNvPr>
            <p:cNvPicPr>
              <a:picLocks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2525141" y="6995132"/>
              <a:ext cx="288000" cy="273600"/>
            </a:xfrm>
            <a:prstGeom prst="rect">
              <a:avLst/>
            </a:prstGeom>
          </p:spPr>
        </p:pic>
      </p:grpSp>
      <p:sp>
        <p:nvSpPr>
          <p:cNvPr id="24" name="Animation Zehnerstange">
            <a:extLst>
              <a:ext uri="{FF2B5EF4-FFF2-40B4-BE49-F238E27FC236}">
                <a16:creationId xmlns:a16="http://schemas.microsoft.com/office/drawing/2014/main" id="{678F6AD2-97BB-0D9E-A5F5-61E15D423F72}"/>
              </a:ext>
            </a:extLst>
          </p:cNvPr>
          <p:cNvSpPr/>
          <p:nvPr/>
        </p:nvSpPr>
        <p:spPr>
          <a:xfrm>
            <a:off x="778504" y="6186567"/>
            <a:ext cx="1498294" cy="550772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err="1">
                <a:solidFill>
                  <a:schemeClr val="tx1"/>
                </a:solidFill>
              </a:rPr>
              <a:t>Entbündelung</a:t>
            </a:r>
            <a:r>
              <a:rPr lang="de-DE" sz="1400" b="1" dirty="0">
                <a:solidFill>
                  <a:schemeClr val="tx1"/>
                </a:solidFill>
              </a:rPr>
              <a:t> Zehnerstange</a:t>
            </a:r>
          </a:p>
        </p:txBody>
      </p:sp>
    </p:spTree>
    <p:extLst>
      <p:ext uri="{BB962C8B-B14F-4D97-AF65-F5344CB8AC3E}">
        <p14:creationId xmlns:p14="http://schemas.microsoft.com/office/powerpoint/2010/main" val="370566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7037E-7 L 0.06289 0.17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8" y="888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0.00046 L 0.01041 0.1773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" y="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9 0.0007 L 0.00079 -0.8013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2" grpId="0"/>
      <p:bldP spid="12" grpId="1"/>
      <p:bldP spid="31" grpId="0" animBg="1"/>
      <p:bldP spid="31" grpId="1" animBg="1"/>
      <p:bldP spid="16" grpId="0" animBg="1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hteck 23">
            <a:extLst>
              <a:ext uri="{FF2B5EF4-FFF2-40B4-BE49-F238E27FC236}">
                <a16:creationId xmlns:a16="http://schemas.microsoft.com/office/drawing/2014/main" id="{DFDFBAC2-52DD-7B09-299E-A907BFC812E3}"/>
              </a:ext>
            </a:extLst>
          </p:cNvPr>
          <p:cNvSpPr/>
          <p:nvPr/>
        </p:nvSpPr>
        <p:spPr>
          <a:xfrm>
            <a:off x="0" y="0"/>
            <a:ext cx="7038474" cy="6854020"/>
          </a:xfrm>
          <a:prstGeom prst="rect">
            <a:avLst/>
          </a:prstGeom>
          <a:solidFill>
            <a:srgbClr val="E3E1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F7FCBD4-0164-EAA5-0E7B-9CBB93AF1B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3244" y="771522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4" name="Grafik 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17B7772-4B5D-694C-6C95-974C333B64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485088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5" name="Grafik 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2142F821-9871-5A25-8D45-F940E96FD67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647163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6" name="Grafik 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12C0B75-9E47-8702-5902-61A7ED444EB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647163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7" name="Grafik 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21B561B2-F84F-FAD9-1607-6D3C64E8BD4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826" y="647162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8" name="Grafik 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8B5A9E31-84DC-234E-6379-7CA28B665E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2477" y="771522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9" name="Grafik 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80CF0C5B-CAB1-051D-4E82-D18672C745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497067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0" name="Grafik 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DDB7CF9-C64E-5F33-16C2-E6D816A030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497067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1" name="Grafik 1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10287D53-188C-4D76-51B2-DA7C6F6F0DB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4978181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2" name="Grafik 11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710E9E7-A94E-72C8-3D04-1A1151286B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118923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3" name="Grafik 1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C84C026-231A-C8E5-681C-E7CDFED617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26093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4" name="Grafik 1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1BD2A0E8-8692-86C7-1F26-B20D7CD9C5E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40915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5" name="Grafik 1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9A58773E-DEA0-11EE-49C0-FD00BCF72C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65961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6" name="Grafik 1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5F1AA4E-2456-2452-C77D-697EB07B403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786911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7" name="Grafik 1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126B18F-5205-82CD-51E7-936BA9A51B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5927651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8" name="Grafik 1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305C8CA8-647B-D301-7240-A102445553B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606966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9" name="Grafik 1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6BD4D8D-C287-4891-605D-998284FC9A3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621788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20" name="Grafik 1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06C4FF31-B386-7B86-F0D4-5D5EA2B6EE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8990" y="4810910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21" name="Grafik 2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EE0C82E3-3927-0B1D-5717-60F886623A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8223" y="4810910"/>
            <a:ext cx="169780" cy="159760"/>
          </a:xfrm>
          <a:prstGeom prst="rect">
            <a:avLst/>
          </a:prstGeom>
          <a:ln>
            <a:noFill/>
          </a:ln>
        </p:spPr>
      </p:pic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B820540F-DE3E-8D7B-4935-4EFFF62C1F13}"/>
              </a:ext>
            </a:extLst>
          </p:cNvPr>
          <p:cNvSpPr/>
          <p:nvPr/>
        </p:nvSpPr>
        <p:spPr>
          <a:xfrm>
            <a:off x="3931331" y="2129121"/>
            <a:ext cx="658210" cy="2411100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3E473D23-65D7-C31F-27EF-200369CE36D7}"/>
              </a:ext>
            </a:extLst>
          </p:cNvPr>
          <p:cNvSpPr/>
          <p:nvPr/>
        </p:nvSpPr>
        <p:spPr>
          <a:xfrm>
            <a:off x="4956982" y="2853406"/>
            <a:ext cx="1820827" cy="745958"/>
          </a:xfrm>
          <a:prstGeom prst="round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1"/>
                </a:solidFill>
              </a:rPr>
              <a:t>302 - 50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CBCC2C30-45C8-C2ED-BBBD-D6416CC680EC}"/>
              </a:ext>
            </a:extLst>
          </p:cNvPr>
          <p:cNvGrpSpPr/>
          <p:nvPr/>
        </p:nvGrpSpPr>
        <p:grpSpPr>
          <a:xfrm>
            <a:off x="7399821" y="496433"/>
            <a:ext cx="4481291" cy="1108953"/>
            <a:chOff x="7345753" y="443631"/>
            <a:chExt cx="4481291" cy="1108953"/>
          </a:xfrm>
        </p:grpSpPr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D88C3D12-9440-5574-E5BA-BFFBB90BA384}"/>
                </a:ext>
              </a:extLst>
            </p:cNvPr>
            <p:cNvSpPr/>
            <p:nvPr/>
          </p:nvSpPr>
          <p:spPr>
            <a:xfrm>
              <a:off x="8373977" y="443631"/>
              <a:ext cx="3453067" cy="1108953"/>
            </a:xfrm>
            <a:prstGeom prst="roundRect">
              <a:avLst/>
            </a:prstGeom>
            <a:solidFill>
              <a:srgbClr val="FDECD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200" dirty="0">
                  <a:solidFill>
                    <a:schemeClr val="tx1"/>
                  </a:solidFill>
                </a:rPr>
                <a:t>Warum passt das Bild zur Aufgabe? Erkläre den Pfeil.</a:t>
              </a:r>
            </a:p>
          </p:txBody>
        </p:sp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F6872155-4B55-E8C0-4043-66FF26912F6A}"/>
                </a:ext>
              </a:extLst>
            </p:cNvPr>
            <p:cNvGrpSpPr/>
            <p:nvPr/>
          </p:nvGrpSpPr>
          <p:grpSpPr>
            <a:xfrm>
              <a:off x="7345753" y="566107"/>
              <a:ext cx="864000" cy="864000"/>
              <a:chOff x="7743135" y="3909742"/>
              <a:chExt cx="864000" cy="864000"/>
            </a:xfrm>
          </p:grpSpPr>
          <p:grpSp>
            <p:nvGrpSpPr>
              <p:cNvPr id="41" name="Gruppieren 40">
                <a:extLst>
                  <a:ext uri="{FF2B5EF4-FFF2-40B4-BE49-F238E27FC236}">
                    <a16:creationId xmlns:a16="http://schemas.microsoft.com/office/drawing/2014/main" id="{8417B204-0C40-AE85-FD6C-CBCABAA2FAA5}"/>
                  </a:ext>
                </a:extLst>
              </p:cNvPr>
              <p:cNvGrpSpPr/>
              <p:nvPr/>
            </p:nvGrpSpPr>
            <p:grpSpPr>
              <a:xfrm>
                <a:off x="7998651" y="4117289"/>
                <a:ext cx="352968" cy="448907"/>
                <a:chOff x="6672873" y="3878028"/>
                <a:chExt cx="468000" cy="576901"/>
              </a:xfrm>
            </p:grpSpPr>
            <p:sp>
              <p:nvSpPr>
                <p:cNvPr id="43" name="Freihandform: Form 42">
                  <a:extLst>
                    <a:ext uri="{FF2B5EF4-FFF2-40B4-BE49-F238E27FC236}">
                      <a16:creationId xmlns:a16="http://schemas.microsoft.com/office/drawing/2014/main" id="{3BA87D2F-3D9D-BE2C-EE24-3D5BE90C6C38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44" name="Gruppieren 43">
                  <a:extLst>
                    <a:ext uri="{FF2B5EF4-FFF2-40B4-BE49-F238E27FC236}">
                      <a16:creationId xmlns:a16="http://schemas.microsoft.com/office/drawing/2014/main" id="{F482B058-73B3-2FA6-2DA2-A544CEC14D1F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45" name="Gerader Verbinder 44">
                    <a:extLst>
                      <a:ext uri="{FF2B5EF4-FFF2-40B4-BE49-F238E27FC236}">
                        <a16:creationId xmlns:a16="http://schemas.microsoft.com/office/drawing/2014/main" id="{5BC15C72-EE71-2840-19F7-D96C98ADE7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Ellipse 45">
                    <a:extLst>
                      <a:ext uri="{FF2B5EF4-FFF2-40B4-BE49-F238E27FC236}">
                        <a16:creationId xmlns:a16="http://schemas.microsoft.com/office/drawing/2014/main" id="{31985FCF-71C4-B71C-5411-1651D62F8C3E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04A7EDCE-6CAD-9E28-2264-726AB2351E02}"/>
                  </a:ext>
                </a:extLst>
              </p:cNvPr>
              <p:cNvSpPr/>
              <p:nvPr/>
            </p:nvSpPr>
            <p:spPr>
              <a:xfrm>
                <a:off x="7743135" y="3909742"/>
                <a:ext cx="864000" cy="864000"/>
              </a:xfrm>
              <a:prstGeom prst="ellipse">
                <a:avLst/>
              </a:prstGeom>
              <a:noFill/>
              <a:ln w="28575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8" name="Sprechblase: oval 47">
            <a:extLst>
              <a:ext uri="{FF2B5EF4-FFF2-40B4-BE49-F238E27FC236}">
                <a16:creationId xmlns:a16="http://schemas.microsoft.com/office/drawing/2014/main" id="{BFC1EF6E-42C7-9A8A-DA2C-B6C53003E4B7}"/>
              </a:ext>
            </a:extLst>
          </p:cNvPr>
          <p:cNvSpPr/>
          <p:nvPr/>
        </p:nvSpPr>
        <p:spPr>
          <a:xfrm>
            <a:off x="885906" y="2470239"/>
            <a:ext cx="2755231" cy="1525412"/>
          </a:xfrm>
          <a:prstGeom prst="wedgeEllipseCallout">
            <a:avLst>
              <a:gd name="adj1" fmla="val 59592"/>
              <a:gd name="adj2" fmla="val 32133"/>
            </a:avLst>
          </a:prstGeom>
          <a:solidFill>
            <a:srgbClr val="E1E2E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ysClr val="windowText" lastClr="000000"/>
                </a:solidFill>
              </a:rPr>
              <a:t>Ich tausche 1 Hunderter gegen 10 Zehner</a:t>
            </a:r>
          </a:p>
        </p:txBody>
      </p:sp>
      <p:graphicFrame>
        <p:nvGraphicFramePr>
          <p:cNvPr id="50" name="Tabelle 49">
            <a:extLst>
              <a:ext uri="{FF2B5EF4-FFF2-40B4-BE49-F238E27FC236}">
                <a16:creationId xmlns:a16="http://schemas.microsoft.com/office/drawing/2014/main" id="{0A08D683-77ED-F6BD-C68B-6173CC4D1D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3154434"/>
              </p:ext>
            </p:extLst>
          </p:nvPr>
        </p:nvGraphicFramePr>
        <p:xfrm>
          <a:off x="8557725" y="2129121"/>
          <a:ext cx="3170260" cy="41433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638142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387899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3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0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2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51" name="Pfeil: nach unten 50">
            <a:extLst>
              <a:ext uri="{FF2B5EF4-FFF2-40B4-BE49-F238E27FC236}">
                <a16:creationId xmlns:a16="http://schemas.microsoft.com/office/drawing/2014/main" id="{F86EF79C-65E6-CA9E-EF48-502D0A03D022}"/>
              </a:ext>
            </a:extLst>
          </p:cNvPr>
          <p:cNvSpPr/>
          <p:nvPr/>
        </p:nvSpPr>
        <p:spPr>
          <a:xfrm rot="20806833">
            <a:off x="9807834" y="3321382"/>
            <a:ext cx="658210" cy="2413072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42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8" grpId="0" animBg="1"/>
      <p:bldP spid="5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B86699-F69B-62FE-4A7D-5D26E51F5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elle 49">
            <a:extLst>
              <a:ext uri="{FF2B5EF4-FFF2-40B4-BE49-F238E27FC236}">
                <a16:creationId xmlns:a16="http://schemas.microsoft.com/office/drawing/2014/main" id="{01934B27-9ED8-7F45-74F9-4117E089A3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158514"/>
              </p:ext>
            </p:extLst>
          </p:nvPr>
        </p:nvGraphicFramePr>
        <p:xfrm>
          <a:off x="8574054" y="-1463176"/>
          <a:ext cx="3170260" cy="41433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638142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387899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3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0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2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51" name="Pfeil: nach unten 50">
            <a:extLst>
              <a:ext uri="{FF2B5EF4-FFF2-40B4-BE49-F238E27FC236}">
                <a16:creationId xmlns:a16="http://schemas.microsoft.com/office/drawing/2014/main" id="{D5B366F1-D8C5-4D9F-0EF3-2C5579460593}"/>
              </a:ext>
            </a:extLst>
          </p:cNvPr>
          <p:cNvSpPr/>
          <p:nvPr/>
        </p:nvSpPr>
        <p:spPr>
          <a:xfrm rot="20806833">
            <a:off x="9824163" y="-630147"/>
            <a:ext cx="658210" cy="2413072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8B875078-F4B3-C8E9-A32D-9485B3BD4F80}"/>
              </a:ext>
            </a:extLst>
          </p:cNvPr>
          <p:cNvSpPr/>
          <p:nvPr/>
        </p:nvSpPr>
        <p:spPr>
          <a:xfrm>
            <a:off x="8369907" y="-1518557"/>
            <a:ext cx="3453067" cy="331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DBA610D-0777-EABC-092F-B56F89D25774}"/>
              </a:ext>
            </a:extLst>
          </p:cNvPr>
          <p:cNvSpPr/>
          <p:nvPr/>
        </p:nvSpPr>
        <p:spPr>
          <a:xfrm>
            <a:off x="0" y="0"/>
            <a:ext cx="7038474" cy="6858000"/>
          </a:xfrm>
          <a:prstGeom prst="rect">
            <a:avLst/>
          </a:prstGeom>
          <a:solidFill>
            <a:srgbClr val="E3E1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9C08FEF9-8E7E-26E7-A785-4C28D0F14B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3244" y="-3928063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4" name="Grafik 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5EBAF48-22B5-53D7-5D6D-6F536885E6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342687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5" name="Grafik 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9579A9D-5560-A122-9FD3-112FE8B9DCC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-411622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6" name="Grafik 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C6A0253C-A9B8-7326-0696-D63A940C69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-411622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7" name="Grafik 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3BAE414E-62B7-4C75-A0C3-8A36A94C8C7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826" y="-4116221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8" name="Grafik 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48E03CA-23F3-B6CB-6A66-65CF24C216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2477" y="-3991861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9" name="Grafik 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E4EB4504-F746-FEDC-612D-F1DA76AE26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462469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0" name="Grafik 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4AD7CA7-BE40-976C-4CF6-A9FFCA0FA56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462469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1" name="Grafik 1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5530734-F10E-100D-23A2-1A29F01507B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46998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2" name="Grafik 11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B4F6F39-40F5-B387-A1D9-4FBB342E440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610722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3" name="Grafik 1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64074B5-6C11-0E25-AAB0-46FC093A52D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75272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4" name="Grafik 1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A5A322C7-BAA3-CF8C-4758-E350AB0D72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90095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5" name="Grafik 1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167DD5C-C093-BA93-7F21-0DD1596A225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151417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6" name="Grafik 1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947910A4-126E-72C7-C061-913E5B510F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27871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7" name="Grafik 1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B3E8DC2-1EB2-4B89-A22C-0C4923ED82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41945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8" name="Grafik 1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A777E55-D0B8-19D9-86B6-6141B16A652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56145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9" name="Grafik 1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AEAFA37C-C52B-9A6D-14E6-87EC01A9BC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70968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20" name="Grafik 1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A71E2266-659C-95F4-8C67-1B2DC2F8F1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8990" y="302709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21" name="Grafik 2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52264C2-8B32-97BD-55BF-7605225C7D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8223" y="302709"/>
            <a:ext cx="169780" cy="159760"/>
          </a:xfrm>
          <a:prstGeom prst="rect">
            <a:avLst/>
          </a:prstGeom>
          <a:ln>
            <a:noFill/>
          </a:ln>
        </p:spPr>
      </p:pic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177027A9-D048-EF3D-2D52-3B11010C7F50}"/>
              </a:ext>
            </a:extLst>
          </p:cNvPr>
          <p:cNvSpPr/>
          <p:nvPr/>
        </p:nvSpPr>
        <p:spPr>
          <a:xfrm>
            <a:off x="3931331" y="-2634262"/>
            <a:ext cx="658210" cy="2411100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2945FF68-73EE-8E73-023C-DEA5318D9D72}"/>
              </a:ext>
            </a:extLst>
          </p:cNvPr>
          <p:cNvSpPr/>
          <p:nvPr/>
        </p:nvSpPr>
        <p:spPr>
          <a:xfrm>
            <a:off x="4956982" y="2853406"/>
            <a:ext cx="1820827" cy="745958"/>
          </a:xfrm>
          <a:prstGeom prst="round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1"/>
                </a:solidFill>
              </a:rPr>
              <a:t>302 - 50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AD00212D-7270-B46F-0EB7-7D79AE85D4C9}"/>
              </a:ext>
            </a:extLst>
          </p:cNvPr>
          <p:cNvGrpSpPr/>
          <p:nvPr/>
        </p:nvGrpSpPr>
        <p:grpSpPr>
          <a:xfrm>
            <a:off x="7388098" y="509152"/>
            <a:ext cx="4481291" cy="1108953"/>
            <a:chOff x="7345753" y="443631"/>
            <a:chExt cx="4481291" cy="1108953"/>
          </a:xfrm>
        </p:grpSpPr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43FEDE7F-7327-4F96-BBAA-C0132B078781}"/>
                </a:ext>
              </a:extLst>
            </p:cNvPr>
            <p:cNvSpPr/>
            <p:nvPr/>
          </p:nvSpPr>
          <p:spPr>
            <a:xfrm>
              <a:off x="8373977" y="443631"/>
              <a:ext cx="3453067" cy="1108953"/>
            </a:xfrm>
            <a:prstGeom prst="roundRect">
              <a:avLst/>
            </a:prstGeom>
            <a:solidFill>
              <a:srgbClr val="FDECD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200" dirty="0">
                  <a:solidFill>
                    <a:schemeClr val="tx1"/>
                  </a:solidFill>
                </a:rPr>
                <a:t>Warum passt das Bild zur Aufgabe? Erkläre den Pfeil</a:t>
              </a:r>
            </a:p>
          </p:txBody>
        </p:sp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D1CA6222-E2CC-873C-B2B5-CB6E2572E42F}"/>
                </a:ext>
              </a:extLst>
            </p:cNvPr>
            <p:cNvGrpSpPr/>
            <p:nvPr/>
          </p:nvGrpSpPr>
          <p:grpSpPr>
            <a:xfrm>
              <a:off x="7345753" y="566107"/>
              <a:ext cx="864000" cy="864000"/>
              <a:chOff x="7743135" y="3909742"/>
              <a:chExt cx="864000" cy="864000"/>
            </a:xfrm>
          </p:grpSpPr>
          <p:grpSp>
            <p:nvGrpSpPr>
              <p:cNvPr id="41" name="Gruppieren 40">
                <a:extLst>
                  <a:ext uri="{FF2B5EF4-FFF2-40B4-BE49-F238E27FC236}">
                    <a16:creationId xmlns:a16="http://schemas.microsoft.com/office/drawing/2014/main" id="{7207C10B-3EE2-CA1F-A838-FBA9A51A2FD3}"/>
                  </a:ext>
                </a:extLst>
              </p:cNvPr>
              <p:cNvGrpSpPr/>
              <p:nvPr/>
            </p:nvGrpSpPr>
            <p:grpSpPr>
              <a:xfrm>
                <a:off x="7998651" y="4117289"/>
                <a:ext cx="352968" cy="448907"/>
                <a:chOff x="6672873" y="3878028"/>
                <a:chExt cx="468000" cy="576901"/>
              </a:xfrm>
            </p:grpSpPr>
            <p:sp>
              <p:nvSpPr>
                <p:cNvPr id="43" name="Freihandform: Form 42">
                  <a:extLst>
                    <a:ext uri="{FF2B5EF4-FFF2-40B4-BE49-F238E27FC236}">
                      <a16:creationId xmlns:a16="http://schemas.microsoft.com/office/drawing/2014/main" id="{E1BE58A2-F44F-8F6E-61AD-447F6E929C13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44" name="Gruppieren 43">
                  <a:extLst>
                    <a:ext uri="{FF2B5EF4-FFF2-40B4-BE49-F238E27FC236}">
                      <a16:creationId xmlns:a16="http://schemas.microsoft.com/office/drawing/2014/main" id="{1181CFF4-EAA4-77F7-BD4A-5A4F05708117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45" name="Gerader Verbinder 44">
                    <a:extLst>
                      <a:ext uri="{FF2B5EF4-FFF2-40B4-BE49-F238E27FC236}">
                        <a16:creationId xmlns:a16="http://schemas.microsoft.com/office/drawing/2014/main" id="{04EF35E4-07AF-77AB-D5BF-0315B6BCBB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Ellipse 45">
                    <a:extLst>
                      <a:ext uri="{FF2B5EF4-FFF2-40B4-BE49-F238E27FC236}">
                        <a16:creationId xmlns:a16="http://schemas.microsoft.com/office/drawing/2014/main" id="{A02C2609-6774-014E-6713-081A3007BE70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9ACDCA9A-ED81-0CE9-49CD-1713945CAC21}"/>
                  </a:ext>
                </a:extLst>
              </p:cNvPr>
              <p:cNvSpPr/>
              <p:nvPr/>
            </p:nvSpPr>
            <p:spPr>
              <a:xfrm>
                <a:off x="7743135" y="3909742"/>
                <a:ext cx="864000" cy="864000"/>
              </a:xfrm>
              <a:prstGeom prst="ellipse">
                <a:avLst/>
              </a:prstGeom>
              <a:noFill/>
              <a:ln w="28575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8" name="Sprechblase: oval 47">
            <a:extLst>
              <a:ext uri="{FF2B5EF4-FFF2-40B4-BE49-F238E27FC236}">
                <a16:creationId xmlns:a16="http://schemas.microsoft.com/office/drawing/2014/main" id="{42DFACDC-6908-0779-486E-0AA5F32BECD3}"/>
              </a:ext>
            </a:extLst>
          </p:cNvPr>
          <p:cNvSpPr/>
          <p:nvPr/>
        </p:nvSpPr>
        <p:spPr>
          <a:xfrm>
            <a:off x="885906" y="-2548326"/>
            <a:ext cx="2755231" cy="1525412"/>
          </a:xfrm>
          <a:prstGeom prst="wedgeEllipseCallout">
            <a:avLst>
              <a:gd name="adj1" fmla="val 59592"/>
              <a:gd name="adj2" fmla="val 3213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</a:p>
        </p:txBody>
      </p:sp>
      <p:sp>
        <p:nvSpPr>
          <p:cNvPr id="49" name="Ich tausche ...">
            <a:extLst>
              <a:ext uri="{FF2B5EF4-FFF2-40B4-BE49-F238E27FC236}">
                <a16:creationId xmlns:a16="http://schemas.microsoft.com/office/drawing/2014/main" id="{0FF86C7F-871D-C54D-3807-AA5610202D8D}"/>
              </a:ext>
            </a:extLst>
          </p:cNvPr>
          <p:cNvSpPr txBox="1"/>
          <p:nvPr/>
        </p:nvSpPr>
        <p:spPr>
          <a:xfrm>
            <a:off x="1408831" y="-2239081"/>
            <a:ext cx="176750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Ich tausche 1 Hunderter gegen 10 Zehner.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AA499CD3-5DE6-73A1-E6CF-AF81CDEC5E7F}"/>
              </a:ext>
            </a:extLst>
          </p:cNvPr>
          <p:cNvSpPr/>
          <p:nvPr/>
        </p:nvSpPr>
        <p:spPr>
          <a:xfrm>
            <a:off x="3543164" y="1032223"/>
            <a:ext cx="1552107" cy="87468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E202C6AE-AA66-2013-D7BE-D51EDDC1D9D7}"/>
              </a:ext>
            </a:extLst>
          </p:cNvPr>
          <p:cNvSpPr/>
          <p:nvPr/>
        </p:nvSpPr>
        <p:spPr>
          <a:xfrm>
            <a:off x="5867395" y="2805371"/>
            <a:ext cx="1039591" cy="87468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767D0DC9-2F26-97D7-B095-2646AF8337AC}"/>
              </a:ext>
            </a:extLst>
          </p:cNvPr>
          <p:cNvSpPr/>
          <p:nvPr/>
        </p:nvSpPr>
        <p:spPr>
          <a:xfrm>
            <a:off x="8415673" y="508208"/>
            <a:ext cx="3453067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1"/>
                </a:solidFill>
              </a:rPr>
              <a:t>Warum passt das Bild zur Aufgabe? Erkläre die </a:t>
            </a:r>
            <a:r>
              <a:rPr lang="de-DE" sz="2200" b="1" dirty="0">
                <a:solidFill>
                  <a:schemeClr val="tx1"/>
                </a:solidFill>
              </a:rPr>
              <a:t>grüne</a:t>
            </a:r>
            <a:r>
              <a:rPr lang="de-DE" sz="2200" dirty="0">
                <a:solidFill>
                  <a:schemeClr val="tx1"/>
                </a:solidFill>
              </a:rPr>
              <a:t> Markierung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6192F6DF-521D-A58F-9105-8C0D969B68FD}"/>
              </a:ext>
            </a:extLst>
          </p:cNvPr>
          <p:cNvGrpSpPr/>
          <p:nvPr/>
        </p:nvGrpSpPr>
        <p:grpSpPr>
          <a:xfrm>
            <a:off x="785348" y="4968075"/>
            <a:ext cx="5003422" cy="1336854"/>
            <a:chOff x="785348" y="4968075"/>
            <a:chExt cx="5003422" cy="1336854"/>
          </a:xfrm>
        </p:grpSpPr>
        <p:pic>
          <p:nvPicPr>
            <p:cNvPr id="30" name="Grafik 29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DFA90020-9B43-F560-4471-0B00829593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008053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Grafik 30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3089CBF1-2A4A-6D81-57D6-81BFB93694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5348" y="4970670"/>
              <a:ext cx="1358239" cy="133425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Grafik 31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F6BC5FAC-681C-BC2E-0952-BAF7DB2436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43587" y="4970670"/>
              <a:ext cx="1358239" cy="133425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Grafik 32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1728BFAA-38E7-8AA6-2971-3B5CBEA7B7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135346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" name="Grafik 33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302345AA-5692-349F-F962-05AEE1CD96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276088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5" name="Grafik 34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566F8E31-5D5D-F422-AE97-2D5E439973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418095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6" name="Grafik 35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EA1DC1CA-7BD9-CEAC-764E-1CFDEDDC99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566324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7" name="Grafik 36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ABD37299-6AD2-B5F9-165A-72C26E58768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8990" y="4968075"/>
              <a:ext cx="169780" cy="159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8" name="Grafik 37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DB0CAC90-443B-FF1F-936F-0053E70CAB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8223" y="4968075"/>
              <a:ext cx="169780" cy="15976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892853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DAFB5F-01F8-412D-8FFF-97DE414E4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Tabelle 49">
            <a:extLst>
              <a:ext uri="{FF2B5EF4-FFF2-40B4-BE49-F238E27FC236}">
                <a16:creationId xmlns:a16="http://schemas.microsoft.com/office/drawing/2014/main" id="{2DD194C0-3F4D-5B75-0BE5-BD7286ADAB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842910"/>
              </p:ext>
            </p:extLst>
          </p:nvPr>
        </p:nvGraphicFramePr>
        <p:xfrm>
          <a:off x="8574054" y="-1463176"/>
          <a:ext cx="3170260" cy="41433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638142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3387899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3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0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2</a:t>
                      </a:r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endParaRPr lang="de-DE" sz="3200" dirty="0"/>
                    </a:p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51" name="Pfeil: nach unten 50">
            <a:extLst>
              <a:ext uri="{FF2B5EF4-FFF2-40B4-BE49-F238E27FC236}">
                <a16:creationId xmlns:a16="http://schemas.microsoft.com/office/drawing/2014/main" id="{F4882149-1101-0A8F-D5CF-B65D6185A17E}"/>
              </a:ext>
            </a:extLst>
          </p:cNvPr>
          <p:cNvSpPr/>
          <p:nvPr/>
        </p:nvSpPr>
        <p:spPr>
          <a:xfrm rot="20806833">
            <a:off x="9824163" y="-630147"/>
            <a:ext cx="658210" cy="2413072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9309189D-3B62-F1E4-2902-9F231E01F175}"/>
              </a:ext>
            </a:extLst>
          </p:cNvPr>
          <p:cNvSpPr/>
          <p:nvPr/>
        </p:nvSpPr>
        <p:spPr>
          <a:xfrm>
            <a:off x="8396713" y="-1519574"/>
            <a:ext cx="3453067" cy="33152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941D86FD-EDCE-C399-B0B2-B285DFB4187C}"/>
              </a:ext>
            </a:extLst>
          </p:cNvPr>
          <p:cNvSpPr/>
          <p:nvPr/>
        </p:nvSpPr>
        <p:spPr>
          <a:xfrm>
            <a:off x="0" y="0"/>
            <a:ext cx="7038474" cy="6858000"/>
          </a:xfrm>
          <a:prstGeom prst="rect">
            <a:avLst/>
          </a:prstGeom>
          <a:solidFill>
            <a:srgbClr val="E3E1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Grafik 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3CF495B-920B-0430-FFBF-89EB4BD149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3244" y="-3928063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4" name="Grafik 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97E5848D-E92D-C617-D952-6BF4E67ADC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342687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5" name="Grafik 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34CAFBD7-9147-5626-F1AA-5ED69CEFB93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-411622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6" name="Grafik 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0DACC0A-DC52-C85C-A0F1-355B733D2DC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-4116220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7" name="Grafik 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A399CA0-D32B-D134-12E4-07780EDA65A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1826" y="-4116221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8" name="Grafik 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C0EF8E36-36A2-986C-2B80-2A8DA12AB0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92477" y="-3991861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9" name="Grafik 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D40B21F-0095-16EB-A3EA-028AFB47740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5348" y="462469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0" name="Grafik 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84D9D30-DA18-062D-DE09-9F42C12D5E9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87" y="462469"/>
            <a:ext cx="1358239" cy="1334259"/>
          </a:xfrm>
          <a:prstGeom prst="rect">
            <a:avLst/>
          </a:prstGeom>
          <a:ln>
            <a:noFill/>
          </a:ln>
        </p:spPr>
      </p:pic>
      <p:pic>
        <p:nvPicPr>
          <p:cNvPr id="11" name="Grafik 1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510AAACE-E83C-75D2-95EE-FFAC86EFE66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46998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2" name="Grafik 11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8A08B31-41D4-BCE9-63BB-D5780C8D79F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610722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3" name="Grafik 1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8E5AF8B6-8EA9-708C-9399-F8C3918E7C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75272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4" name="Grafik 13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4CEBB51-AB70-2CC4-BCD5-9FDDE301A5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90095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5" name="Grafik 1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4E9CFEC6-0707-C833-D726-C4E9D2A11F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151417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6" name="Grafik 1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1A74297-D001-8C08-9798-52F12F134D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27871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7" name="Grafik 16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50E98254-BE41-28AE-5614-6E61FEFC7C8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419450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8" name="Grafik 17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939B9CE5-99DA-633A-3FAE-70D5B5612D2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561459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19" name="Grafik 1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08B1A3B8-657E-8F0D-C29D-0A3D766ADB1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1137" y="1709688"/>
            <a:ext cx="1358240" cy="65949"/>
          </a:xfrm>
          <a:prstGeom prst="rect">
            <a:avLst/>
          </a:prstGeom>
          <a:ln>
            <a:noFill/>
          </a:ln>
        </p:spPr>
      </p:pic>
      <p:pic>
        <p:nvPicPr>
          <p:cNvPr id="20" name="Grafik 19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62C5ADF2-A1E3-5BDD-BEE4-CF6B1010038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8990" y="302709"/>
            <a:ext cx="169780" cy="159760"/>
          </a:xfrm>
          <a:prstGeom prst="rect">
            <a:avLst/>
          </a:prstGeom>
          <a:ln>
            <a:noFill/>
          </a:ln>
        </p:spPr>
      </p:pic>
      <p:pic>
        <p:nvPicPr>
          <p:cNvPr id="21" name="Grafik 2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F986C6E-1CC0-3B5B-9135-DA47EA9D46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8223" y="302709"/>
            <a:ext cx="169780" cy="159760"/>
          </a:xfrm>
          <a:prstGeom prst="rect">
            <a:avLst/>
          </a:prstGeom>
          <a:ln>
            <a:noFill/>
          </a:ln>
        </p:spPr>
      </p:pic>
      <p:sp>
        <p:nvSpPr>
          <p:cNvPr id="23" name="Pfeil: nach unten 22">
            <a:extLst>
              <a:ext uri="{FF2B5EF4-FFF2-40B4-BE49-F238E27FC236}">
                <a16:creationId xmlns:a16="http://schemas.microsoft.com/office/drawing/2014/main" id="{C77428D6-8D57-E2D0-19DE-B3FF9B6A5F6F}"/>
              </a:ext>
            </a:extLst>
          </p:cNvPr>
          <p:cNvSpPr/>
          <p:nvPr/>
        </p:nvSpPr>
        <p:spPr>
          <a:xfrm>
            <a:off x="3931331" y="-2634262"/>
            <a:ext cx="658210" cy="2411100"/>
          </a:xfrm>
          <a:prstGeom prst="downArrow">
            <a:avLst/>
          </a:prstGeom>
          <a:solidFill>
            <a:srgbClr val="327A86"/>
          </a:solidFill>
          <a:ln>
            <a:solidFill>
              <a:srgbClr val="327A8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Rechteck: abgerundete Ecken 21">
            <a:extLst>
              <a:ext uri="{FF2B5EF4-FFF2-40B4-BE49-F238E27FC236}">
                <a16:creationId xmlns:a16="http://schemas.microsoft.com/office/drawing/2014/main" id="{43687FC7-84CD-9C0A-5193-CEC7484A2A39}"/>
              </a:ext>
            </a:extLst>
          </p:cNvPr>
          <p:cNvSpPr/>
          <p:nvPr/>
        </p:nvSpPr>
        <p:spPr>
          <a:xfrm>
            <a:off x="4956982" y="2853406"/>
            <a:ext cx="1820827" cy="745958"/>
          </a:xfrm>
          <a:prstGeom prst="roundRect">
            <a:avLst/>
          </a:prstGeom>
          <a:solidFill>
            <a:srgbClr val="F2F2F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dirty="0">
                <a:solidFill>
                  <a:schemeClr val="tx1"/>
                </a:solidFill>
              </a:rPr>
              <a:t>302 - 50</a:t>
            </a:r>
          </a:p>
        </p:txBody>
      </p:sp>
      <p:grpSp>
        <p:nvGrpSpPr>
          <p:cNvPr id="47" name="Gruppieren 46">
            <a:extLst>
              <a:ext uri="{FF2B5EF4-FFF2-40B4-BE49-F238E27FC236}">
                <a16:creationId xmlns:a16="http://schemas.microsoft.com/office/drawing/2014/main" id="{F5C7E97B-AD19-09AE-BE29-A42F5002F3C4}"/>
              </a:ext>
            </a:extLst>
          </p:cNvPr>
          <p:cNvGrpSpPr/>
          <p:nvPr/>
        </p:nvGrpSpPr>
        <p:grpSpPr>
          <a:xfrm>
            <a:off x="7388098" y="509152"/>
            <a:ext cx="4481291" cy="1108953"/>
            <a:chOff x="7345753" y="443631"/>
            <a:chExt cx="4481291" cy="1108953"/>
          </a:xfrm>
        </p:grpSpPr>
        <p:sp>
          <p:nvSpPr>
            <p:cNvPr id="26" name="Rechteck: abgerundete Ecken 25">
              <a:extLst>
                <a:ext uri="{FF2B5EF4-FFF2-40B4-BE49-F238E27FC236}">
                  <a16:creationId xmlns:a16="http://schemas.microsoft.com/office/drawing/2014/main" id="{964DD252-9E6F-4A09-8B42-0CC031D23849}"/>
                </a:ext>
              </a:extLst>
            </p:cNvPr>
            <p:cNvSpPr/>
            <p:nvPr/>
          </p:nvSpPr>
          <p:spPr>
            <a:xfrm>
              <a:off x="8373977" y="443631"/>
              <a:ext cx="3453067" cy="1108953"/>
            </a:xfrm>
            <a:prstGeom prst="roundRect">
              <a:avLst/>
            </a:prstGeom>
            <a:solidFill>
              <a:srgbClr val="CCDE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200" dirty="0">
                  <a:solidFill>
                    <a:schemeClr val="tx1"/>
                  </a:solidFill>
                </a:rPr>
                <a:t>Warum passt das Bild zur Aufgabe? Erkläre den Pfeil</a:t>
              </a:r>
            </a:p>
          </p:txBody>
        </p:sp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57B50152-D2FB-3FCF-C45C-CE788D85C393}"/>
                </a:ext>
              </a:extLst>
            </p:cNvPr>
            <p:cNvGrpSpPr/>
            <p:nvPr/>
          </p:nvGrpSpPr>
          <p:grpSpPr>
            <a:xfrm>
              <a:off x="7345753" y="566107"/>
              <a:ext cx="864000" cy="864000"/>
              <a:chOff x="7743135" y="3909742"/>
              <a:chExt cx="864000" cy="864000"/>
            </a:xfrm>
          </p:grpSpPr>
          <p:grpSp>
            <p:nvGrpSpPr>
              <p:cNvPr id="41" name="Gruppieren 40">
                <a:extLst>
                  <a:ext uri="{FF2B5EF4-FFF2-40B4-BE49-F238E27FC236}">
                    <a16:creationId xmlns:a16="http://schemas.microsoft.com/office/drawing/2014/main" id="{E59E73E5-ED39-5894-9ACE-BADF57D9AFA4}"/>
                  </a:ext>
                </a:extLst>
              </p:cNvPr>
              <p:cNvGrpSpPr/>
              <p:nvPr/>
            </p:nvGrpSpPr>
            <p:grpSpPr>
              <a:xfrm>
                <a:off x="7998651" y="4117289"/>
                <a:ext cx="352968" cy="448907"/>
                <a:chOff x="6672873" y="3878028"/>
                <a:chExt cx="468000" cy="576901"/>
              </a:xfrm>
            </p:grpSpPr>
            <p:sp>
              <p:nvSpPr>
                <p:cNvPr id="43" name="Freihandform: Form 42">
                  <a:extLst>
                    <a:ext uri="{FF2B5EF4-FFF2-40B4-BE49-F238E27FC236}">
                      <a16:creationId xmlns:a16="http://schemas.microsoft.com/office/drawing/2014/main" id="{F007C538-C64A-EB20-5C54-2364A639901D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44" name="Gruppieren 43">
                  <a:extLst>
                    <a:ext uri="{FF2B5EF4-FFF2-40B4-BE49-F238E27FC236}">
                      <a16:creationId xmlns:a16="http://schemas.microsoft.com/office/drawing/2014/main" id="{7F6F7D87-12AD-F27F-A4D6-51E0786C7B01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45" name="Gerader Verbinder 44">
                    <a:extLst>
                      <a:ext uri="{FF2B5EF4-FFF2-40B4-BE49-F238E27FC236}">
                        <a16:creationId xmlns:a16="http://schemas.microsoft.com/office/drawing/2014/main" id="{E4BC6C89-4D32-3ADE-3E2C-A7B18458BAB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Ellipse 45">
                    <a:extLst>
                      <a:ext uri="{FF2B5EF4-FFF2-40B4-BE49-F238E27FC236}">
                        <a16:creationId xmlns:a16="http://schemas.microsoft.com/office/drawing/2014/main" id="{98E2F8C2-D83B-EFBB-DCA5-870BC7340878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sp>
            <p:nvSpPr>
              <p:cNvPr id="42" name="Ellipse 41">
                <a:extLst>
                  <a:ext uri="{FF2B5EF4-FFF2-40B4-BE49-F238E27FC236}">
                    <a16:creationId xmlns:a16="http://schemas.microsoft.com/office/drawing/2014/main" id="{CAC6F245-CA66-FCA9-75EB-F21F11C88B80}"/>
                  </a:ext>
                </a:extLst>
              </p:cNvPr>
              <p:cNvSpPr/>
              <p:nvPr/>
            </p:nvSpPr>
            <p:spPr>
              <a:xfrm>
                <a:off x="7743135" y="3909742"/>
                <a:ext cx="864000" cy="864000"/>
              </a:xfrm>
              <a:prstGeom prst="ellipse">
                <a:avLst/>
              </a:prstGeom>
              <a:noFill/>
              <a:ln w="28575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48" name="Sprechblase: oval 47">
            <a:extLst>
              <a:ext uri="{FF2B5EF4-FFF2-40B4-BE49-F238E27FC236}">
                <a16:creationId xmlns:a16="http://schemas.microsoft.com/office/drawing/2014/main" id="{DA14DEEA-B2BE-6B78-E1BB-9DCB769DD31A}"/>
              </a:ext>
            </a:extLst>
          </p:cNvPr>
          <p:cNvSpPr/>
          <p:nvPr/>
        </p:nvSpPr>
        <p:spPr>
          <a:xfrm>
            <a:off x="885906" y="-2548326"/>
            <a:ext cx="2755231" cy="1525412"/>
          </a:xfrm>
          <a:prstGeom prst="wedgeEllipseCallout">
            <a:avLst>
              <a:gd name="adj1" fmla="val 59592"/>
              <a:gd name="adj2" fmla="val 32133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S</a:t>
            </a:r>
          </a:p>
        </p:txBody>
      </p:sp>
      <p:sp>
        <p:nvSpPr>
          <p:cNvPr id="49" name="Ich tausche ...">
            <a:extLst>
              <a:ext uri="{FF2B5EF4-FFF2-40B4-BE49-F238E27FC236}">
                <a16:creationId xmlns:a16="http://schemas.microsoft.com/office/drawing/2014/main" id="{951A512B-2238-0B79-2A5D-E04C7162C4D9}"/>
              </a:ext>
            </a:extLst>
          </p:cNvPr>
          <p:cNvSpPr txBox="1"/>
          <p:nvPr/>
        </p:nvSpPr>
        <p:spPr>
          <a:xfrm>
            <a:off x="1408831" y="-2239081"/>
            <a:ext cx="1767506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/>
              <a:t>Ich tausche 1 Hunderter gegen 10 Zehner.</a:t>
            </a: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CFD2640-AB53-78B3-BE78-C52F0B9A34AC}"/>
              </a:ext>
            </a:extLst>
          </p:cNvPr>
          <p:cNvSpPr/>
          <p:nvPr/>
        </p:nvSpPr>
        <p:spPr>
          <a:xfrm>
            <a:off x="10048413" y="2113975"/>
            <a:ext cx="1039591" cy="2856696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9" name="Rechteck: abgerundete Ecken 28">
            <a:extLst>
              <a:ext uri="{FF2B5EF4-FFF2-40B4-BE49-F238E27FC236}">
                <a16:creationId xmlns:a16="http://schemas.microsoft.com/office/drawing/2014/main" id="{0BF7FEB7-9089-99A6-9067-C8A9602EB200}"/>
              </a:ext>
            </a:extLst>
          </p:cNvPr>
          <p:cNvSpPr/>
          <p:nvPr/>
        </p:nvSpPr>
        <p:spPr>
          <a:xfrm>
            <a:off x="8415673" y="508208"/>
            <a:ext cx="3453067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dirty="0">
                <a:solidFill>
                  <a:schemeClr val="tx1"/>
                </a:solidFill>
              </a:rPr>
              <a:t>Warum passt das Bild zur Aufgabe? Erkläre die </a:t>
            </a:r>
            <a:r>
              <a:rPr lang="de-DE" sz="2200" b="1" dirty="0">
                <a:solidFill>
                  <a:schemeClr val="tx1"/>
                </a:solidFill>
              </a:rPr>
              <a:t>grüne</a:t>
            </a:r>
            <a:r>
              <a:rPr lang="de-DE" sz="2200" dirty="0">
                <a:solidFill>
                  <a:schemeClr val="tx1"/>
                </a:solidFill>
              </a:rPr>
              <a:t> Markierung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5194AFFA-DCF7-1340-8EB9-130086CFA0F8}"/>
              </a:ext>
            </a:extLst>
          </p:cNvPr>
          <p:cNvGrpSpPr/>
          <p:nvPr/>
        </p:nvGrpSpPr>
        <p:grpSpPr>
          <a:xfrm>
            <a:off x="785348" y="4968075"/>
            <a:ext cx="5003422" cy="1336854"/>
            <a:chOff x="785348" y="4968075"/>
            <a:chExt cx="5003422" cy="1336854"/>
          </a:xfrm>
        </p:grpSpPr>
        <p:pic>
          <p:nvPicPr>
            <p:cNvPr id="30" name="Grafik 29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7FA44231-9898-843E-D830-ECCE5E246D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008053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1" name="Grafik 30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26476B81-2D64-49F9-3FFC-1BEF873FF0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5348" y="4970670"/>
              <a:ext cx="1358239" cy="133425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2" name="Grafik 31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979B16B2-93DA-15D5-C303-4DF9DBA873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43587" y="4970670"/>
              <a:ext cx="1358239" cy="133425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3" name="Grafik 32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87C6309D-DAC5-F7C4-F531-D5895DDD14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135346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4" name="Grafik 33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B825AED9-EE2F-91BD-DA90-A293D2BC08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276088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5" name="Grafik 34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1B266DA1-7BCF-7560-7C3C-91FE800C7F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418095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6" name="Grafik 35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94DB19CB-EDEF-0DF0-07FD-58A406489A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41137" y="5566324"/>
              <a:ext cx="1358240" cy="65949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7" name="Grafik 36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40D2EBE1-7171-7A40-5709-F84A2F58DC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8990" y="4968075"/>
              <a:ext cx="169780" cy="15976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38" name="Grafik 37" descr="Ein Bild, das Entwurf, Diagramm, Design enthält.&#10;&#10;Automatisch generierte Beschreibung">
              <a:extLst>
                <a:ext uri="{FF2B5EF4-FFF2-40B4-BE49-F238E27FC236}">
                  <a16:creationId xmlns:a16="http://schemas.microsoft.com/office/drawing/2014/main" id="{6C5293D6-70DF-784F-325D-F45D5ABBD1A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418223" y="4968075"/>
              <a:ext cx="169780" cy="15976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2" name="Rechteck 51">
            <a:extLst>
              <a:ext uri="{FF2B5EF4-FFF2-40B4-BE49-F238E27FC236}">
                <a16:creationId xmlns:a16="http://schemas.microsoft.com/office/drawing/2014/main" id="{7066E768-99D5-C120-D28F-9DD5705C8C7B}"/>
              </a:ext>
            </a:extLst>
          </p:cNvPr>
          <p:cNvSpPr/>
          <p:nvPr/>
        </p:nvSpPr>
        <p:spPr>
          <a:xfrm>
            <a:off x="5867395" y="2805371"/>
            <a:ext cx="1039591" cy="874685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53" name="Tabelle 52">
            <a:extLst>
              <a:ext uri="{FF2B5EF4-FFF2-40B4-BE49-F238E27FC236}">
                <a16:creationId xmlns:a16="http://schemas.microsoft.com/office/drawing/2014/main" id="{A82673CF-2860-08C2-9D34-FA992C2835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038141"/>
              </p:ext>
            </p:extLst>
          </p:nvPr>
        </p:nvGraphicFramePr>
        <p:xfrm>
          <a:off x="8557725" y="4964110"/>
          <a:ext cx="3170260" cy="1704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638142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1044000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2</a:t>
                      </a:r>
                    </a:p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27" name="Rechteck Hunderter">
            <a:extLst>
              <a:ext uri="{FF2B5EF4-FFF2-40B4-BE49-F238E27FC236}">
                <a16:creationId xmlns:a16="http://schemas.microsoft.com/office/drawing/2014/main" id="{71CB7BF1-4D56-69C7-3EF5-705490E60FFB}"/>
              </a:ext>
            </a:extLst>
          </p:cNvPr>
          <p:cNvSpPr txBox="1"/>
          <p:nvPr/>
        </p:nvSpPr>
        <p:spPr>
          <a:xfrm>
            <a:off x="9411264" y="5655379"/>
            <a:ext cx="675249" cy="598082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54" name="Rechteck Zehner">
            <a:extLst>
              <a:ext uri="{FF2B5EF4-FFF2-40B4-BE49-F238E27FC236}">
                <a16:creationId xmlns:a16="http://schemas.microsoft.com/office/drawing/2014/main" id="{59D10B76-33F7-4922-F472-A8A57C46BFD5}"/>
              </a:ext>
            </a:extLst>
          </p:cNvPr>
          <p:cNvSpPr txBox="1"/>
          <p:nvPr/>
        </p:nvSpPr>
        <p:spPr>
          <a:xfrm>
            <a:off x="10197111" y="5655793"/>
            <a:ext cx="675249" cy="598082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sp>
        <p:nvSpPr>
          <p:cNvPr id="55" name="Rechteck Einer">
            <a:extLst>
              <a:ext uri="{FF2B5EF4-FFF2-40B4-BE49-F238E27FC236}">
                <a16:creationId xmlns:a16="http://schemas.microsoft.com/office/drawing/2014/main" id="{8F76718A-174F-6F08-08B5-FF4D5737B620}"/>
              </a:ext>
            </a:extLst>
          </p:cNvPr>
          <p:cNvSpPr txBox="1"/>
          <p:nvPr/>
        </p:nvSpPr>
        <p:spPr>
          <a:xfrm>
            <a:off x="10982958" y="5655379"/>
            <a:ext cx="675249" cy="598082"/>
          </a:xfrm>
          <a:prstGeom prst="rect">
            <a:avLst/>
          </a:prstGeom>
          <a:solidFill>
            <a:srgbClr val="E1E2E2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559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275731-8CA9-0920-A2EE-738656F7B8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caffolding">
            <a:hlinkClick r:id="rId3" action="ppaction://hlinksldjump"/>
            <a:extLst>
              <a:ext uri="{FF2B5EF4-FFF2-40B4-BE49-F238E27FC236}">
                <a16:creationId xmlns:a16="http://schemas.microsoft.com/office/drawing/2014/main" id="{1F950A0E-4C26-962D-D92F-EAC9785D66ED}"/>
              </a:ext>
            </a:extLst>
          </p:cNvPr>
          <p:cNvSpPr/>
          <p:nvPr/>
        </p:nvSpPr>
        <p:spPr>
          <a:xfrm>
            <a:off x="2654109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Zur Übungsaufgabe auf Basisniveau</a:t>
            </a:r>
          </a:p>
        </p:txBody>
      </p:sp>
      <p:sp>
        <p:nvSpPr>
          <p:cNvPr id="11" name="Scaffolding">
            <a:hlinkClick r:id="rId4" action="ppaction://hlinksldjump"/>
            <a:extLst>
              <a:ext uri="{FF2B5EF4-FFF2-40B4-BE49-F238E27FC236}">
                <a16:creationId xmlns:a16="http://schemas.microsoft.com/office/drawing/2014/main" id="{F574B947-875E-53E1-BAF2-85B863331B3E}"/>
              </a:ext>
            </a:extLst>
          </p:cNvPr>
          <p:cNvSpPr/>
          <p:nvPr/>
        </p:nvSpPr>
        <p:spPr>
          <a:xfrm>
            <a:off x="6319001" y="2685450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Zur Übungsaufgabe auf Regelniveau</a:t>
            </a:r>
          </a:p>
        </p:txBody>
      </p:sp>
      <p:sp>
        <p:nvSpPr>
          <p:cNvPr id="12" name="Scaffolding">
            <a:hlinkClick r:id="rId5" action="ppaction://hlinksldjump"/>
            <a:extLst>
              <a:ext uri="{FF2B5EF4-FFF2-40B4-BE49-F238E27FC236}">
                <a16:creationId xmlns:a16="http://schemas.microsoft.com/office/drawing/2014/main" id="{AAB86195-F8FC-A05F-C6E6-C19379A0171C}"/>
              </a:ext>
            </a:extLst>
          </p:cNvPr>
          <p:cNvSpPr/>
          <p:nvPr/>
        </p:nvSpPr>
        <p:spPr>
          <a:xfrm>
            <a:off x="4496757" y="4431206"/>
            <a:ext cx="3218890" cy="131584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t" anchorCtr="0"/>
          <a:lstStyle/>
          <a:p>
            <a:pPr algn="ctr"/>
            <a:r>
              <a:rPr lang="de-DE" sz="2800" b="1" dirty="0">
                <a:solidFill>
                  <a:schemeClr val="tx1"/>
                </a:solidFill>
              </a:rPr>
              <a:t>Zu beiden Übungsaufgaben</a:t>
            </a: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67120B79-B477-4EB3-B801-55ECFB1D946F}"/>
              </a:ext>
            </a:extLst>
          </p:cNvPr>
          <p:cNvSpPr txBox="1">
            <a:spLocks/>
          </p:cNvSpPr>
          <p:nvPr/>
        </p:nvSpPr>
        <p:spPr>
          <a:xfrm>
            <a:off x="2944850" y="376277"/>
            <a:ext cx="6302300" cy="883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>
                <a:latin typeface="+mn-lt"/>
              </a:rPr>
              <a:t>Üben mit dem Arbeitsblatt</a:t>
            </a:r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912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45C07833-934F-4268-A572-DCA41FFFB9F8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pic>
        <p:nvPicPr>
          <p:cNvPr id="6" name="Grafik 5" descr="Zurück mit einfarbiger Füllung">
            <a:hlinkClick r:id="rId2" action="ppaction://hlinksldjump"/>
            <a:extLst>
              <a:ext uri="{FF2B5EF4-FFF2-40B4-BE49-F238E27FC236}">
                <a16:creationId xmlns:a16="http://schemas.microsoft.com/office/drawing/2014/main" id="{7ADEBD28-4F50-A64B-606C-4DDC08B6CB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hlinkClick r:id="rId2" action="ppaction://hlinksldjump"/>
            <a:extLst>
              <a:ext uri="{FF2B5EF4-FFF2-40B4-BE49-F238E27FC236}">
                <a16:creationId xmlns:a16="http://schemas.microsoft.com/office/drawing/2014/main" id="{59D3511A-47AD-6D42-6EF6-C58B4417A1CB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F2C51D9-10BA-E2A5-D22D-206F6B60F2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621" y="698145"/>
            <a:ext cx="4796908" cy="2251882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541EF87-4F07-9CE1-E59E-C3386CBA09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168"/>
          <a:stretch/>
        </p:blipFill>
        <p:spPr>
          <a:xfrm>
            <a:off x="312621" y="3211286"/>
            <a:ext cx="4735985" cy="359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1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161C3565-0B75-7FD1-B8E0-25BFFF4C30F6}"/>
              </a:ext>
            </a:extLst>
          </p:cNvPr>
          <p:cNvSpPr txBox="1">
            <a:spLocks/>
          </p:cNvSpPr>
          <p:nvPr/>
        </p:nvSpPr>
        <p:spPr>
          <a:xfrm>
            <a:off x="6340432" y="13696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6" name="Grafik 5" descr="Zurück mit einfarbiger Füllung">
            <a:hlinkClick r:id="rId2" action="ppaction://hlinksldjump"/>
            <a:extLst>
              <a:ext uri="{FF2B5EF4-FFF2-40B4-BE49-F238E27FC236}">
                <a16:creationId xmlns:a16="http://schemas.microsoft.com/office/drawing/2014/main" id="{8611232D-D09F-65E2-B098-1FD496438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hlinkClick r:id="rId2" action="ppaction://hlinksldjump"/>
            <a:extLst>
              <a:ext uri="{FF2B5EF4-FFF2-40B4-BE49-F238E27FC236}">
                <a16:creationId xmlns:a16="http://schemas.microsoft.com/office/drawing/2014/main" id="{361826C6-9DD1-351A-2F43-ED93B1A9F32F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A297EAC-3D37-7D45-D538-FC83B52AEA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30"/>
          <a:stretch/>
        </p:blipFill>
        <p:spPr>
          <a:xfrm>
            <a:off x="6685776" y="3488379"/>
            <a:ext cx="3775552" cy="191619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66149104-411B-3651-DDDD-2E4EDEB605C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5890"/>
          <a:stretch/>
        </p:blipFill>
        <p:spPr>
          <a:xfrm>
            <a:off x="6685775" y="5436793"/>
            <a:ext cx="3792401" cy="1422183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447F0897-4DF2-016E-4C4C-50A015617DD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509"/>
          <a:stretch/>
        </p:blipFill>
        <p:spPr>
          <a:xfrm>
            <a:off x="6685775" y="572789"/>
            <a:ext cx="3775552" cy="286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2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C99D2632-66F3-48B0-56C6-E0F61A9F2566}"/>
              </a:ext>
            </a:extLst>
          </p:cNvPr>
          <p:cNvSpPr txBox="1">
            <a:spLocks/>
          </p:cNvSpPr>
          <p:nvPr/>
        </p:nvSpPr>
        <p:spPr>
          <a:xfrm>
            <a:off x="175846" y="130321"/>
            <a:ext cx="5029200" cy="486129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Basisniveau</a:t>
            </a:r>
          </a:p>
        </p:txBody>
      </p:sp>
      <p:pic>
        <p:nvPicPr>
          <p:cNvPr id="6" name="Grafik 5" descr="Zurück mit einfarbiger Füllung">
            <a:hlinkClick r:id="rId2" action="ppaction://hlinksldjump"/>
            <a:extLst>
              <a:ext uri="{FF2B5EF4-FFF2-40B4-BE49-F238E27FC236}">
                <a16:creationId xmlns:a16="http://schemas.microsoft.com/office/drawing/2014/main" id="{7563FA4A-54B2-4230-6A2B-9002D6C9A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403506" y="5964260"/>
            <a:ext cx="708025" cy="7080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feld 6">
            <a:hlinkClick r:id="rId2" action="ppaction://hlinksldjump"/>
            <a:extLst>
              <a:ext uri="{FF2B5EF4-FFF2-40B4-BE49-F238E27FC236}">
                <a16:creationId xmlns:a16="http://schemas.microsoft.com/office/drawing/2014/main" id="{F34242DD-0FC6-9D14-349C-E20661E16463}"/>
              </a:ext>
            </a:extLst>
          </p:cNvPr>
          <p:cNvSpPr txBox="1"/>
          <p:nvPr/>
        </p:nvSpPr>
        <p:spPr>
          <a:xfrm>
            <a:off x="11403506" y="6486571"/>
            <a:ext cx="874342" cy="371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Zurück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7B3C017-DACF-7166-19C2-BD9CA4045083}"/>
              </a:ext>
            </a:extLst>
          </p:cNvPr>
          <p:cNvSpPr txBox="1">
            <a:spLocks/>
          </p:cNvSpPr>
          <p:nvPr/>
        </p:nvSpPr>
        <p:spPr>
          <a:xfrm>
            <a:off x="6340432" y="130322"/>
            <a:ext cx="5351585" cy="48612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de-DE" sz="3200" b="1" dirty="0">
                <a:solidFill>
                  <a:srgbClr val="327A86"/>
                </a:solidFill>
                <a:latin typeface="+mn-lt"/>
              </a:rPr>
              <a:t>Arbeitsblatt für Regelniveau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C29C5258-991A-B6D3-D66A-F2D340AFA18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830"/>
          <a:stretch/>
        </p:blipFill>
        <p:spPr>
          <a:xfrm>
            <a:off x="6685776" y="3488379"/>
            <a:ext cx="3775552" cy="1916194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7288453-01E7-67FB-211C-1A0CFFBBF01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5890"/>
          <a:stretch/>
        </p:blipFill>
        <p:spPr>
          <a:xfrm>
            <a:off x="6685775" y="5436793"/>
            <a:ext cx="3792401" cy="1422183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DCFD548D-CAA1-42D9-6726-3C4DD471E7B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6509"/>
          <a:stretch/>
        </p:blipFill>
        <p:spPr>
          <a:xfrm>
            <a:off x="6685775" y="572789"/>
            <a:ext cx="3775552" cy="2862148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0C603E7-8248-E72B-1E80-95DF474D0E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2621" y="698145"/>
            <a:ext cx="4796908" cy="225188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C5C97796-0999-DB38-79D8-0E54479F7A4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5455"/>
          <a:stretch/>
        </p:blipFill>
        <p:spPr>
          <a:xfrm>
            <a:off x="312621" y="3222171"/>
            <a:ext cx="4735985" cy="3584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76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91AA3633-592E-809B-AF8F-0EC76BB686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408" y="378187"/>
            <a:ext cx="10515600" cy="539115"/>
          </a:xfrm>
        </p:spPr>
        <p:txBody>
          <a:bodyPr/>
          <a:lstStyle/>
          <a:p>
            <a:r>
              <a:rPr lang="de-DE" dirty="0"/>
              <a:t>Was sind Gesprächsgerüste für MSK-Klassenstunden?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DF83CB7-BCF1-E971-9690-68121B94FE03}"/>
              </a:ext>
            </a:extLst>
          </p:cNvPr>
          <p:cNvSpPr txBox="1"/>
          <p:nvPr/>
        </p:nvSpPr>
        <p:spPr>
          <a:xfrm>
            <a:off x="309314" y="1182543"/>
            <a:ext cx="6995002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Grundidee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 sicher können ist ein Diagnose- und Förderkonzept für die (ggf. unterrichtsergänzende Kleingruppen-)Förderung von Lernenden mit erheblichen Lücken in den Verstehensgrundlagen, die ursprünglichen Fördermaterialien sind für 2-3 Stunden pro Baustein angelegt.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Doch weit mehr Lernende in jeder Klasse brauchen eine kürzere Auffrischung ihres Wissens, dazu wurden diese MSK-Klassenstunden konzipiert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Das Material zur MSK-Klassenstunde besteht aus 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einem Gesprächsgerüst für das Wiedererarbeiten im Plenum (diese </a:t>
            </a:r>
            <a:r>
              <a:rPr kumimoji="0" lang="de-DE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Powerpoint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mit integrierten Videos und Impulsen für Gespräche sowie kurzen didaktischen Kommentaren)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Arbeitsblättern mit differenzierten Übungsaufgaben </a:t>
            </a:r>
            <a:b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auf Basis- und Regelniveau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de-DE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mathe-sicher-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</a:t>
            </a:r>
            <a:r>
              <a:rPr kumimoji="0" lang="de-DE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nz</a:t>
            </a:r>
            <a:endParaRPr kumimoji="0" lang="de-D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Diagnose- und Förderbaustein als Word und PDF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Link zum MSK-Online-Check (digitale Diagnose)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vollständige Erklärvideos ohne Unterbrechung (auch für die Eltern)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Film zum didaktischen Hintergrund </a:t>
            </a:r>
          </a:p>
          <a:p>
            <a:pPr marL="717550" marR="0" lvl="0" indent="-265113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ausführlicher didaktischer Kommentar zum Diagnose- und Förderbaustein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D97B1246-732F-B69D-6373-1E4809A69573}"/>
              </a:ext>
            </a:extLst>
          </p:cNvPr>
          <p:cNvSpPr txBox="1"/>
          <p:nvPr/>
        </p:nvSpPr>
        <p:spPr>
          <a:xfrm>
            <a:off x="7616284" y="1317673"/>
            <a:ext cx="3913016" cy="523220"/>
          </a:xfrm>
          <a:prstGeom prst="rect">
            <a:avLst/>
          </a:prstGeom>
          <a:noFill/>
          <a:ln w="28575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Kurz-Diagnose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für alle (10 min) mit Papier-Standortbestimmung oder MSK-Online-Check</a:t>
            </a:r>
          </a:p>
        </p:txBody>
      </p:sp>
      <p:sp>
        <p:nvSpPr>
          <p:cNvPr id="7" name="Pfeil nach unten 6">
            <a:extLst>
              <a:ext uri="{FF2B5EF4-FFF2-40B4-BE49-F238E27FC236}">
                <a16:creationId xmlns:a16="http://schemas.microsoft.com/office/drawing/2014/main" id="{0CAEB9B3-1282-320C-D5AC-6A06FECA60A4}"/>
              </a:ext>
            </a:extLst>
          </p:cNvPr>
          <p:cNvSpPr/>
          <p:nvPr/>
        </p:nvSpPr>
        <p:spPr>
          <a:xfrm>
            <a:off x="7984276" y="1913673"/>
            <a:ext cx="245327" cy="7079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EFB431E-217B-ED80-749B-B6B35598B9E2}"/>
              </a:ext>
            </a:extLst>
          </p:cNvPr>
          <p:cNvSpPr txBox="1"/>
          <p:nvPr/>
        </p:nvSpPr>
        <p:spPr>
          <a:xfrm>
            <a:off x="7672042" y="2672404"/>
            <a:ext cx="959004" cy="3092775"/>
          </a:xfrm>
          <a:prstGeom prst="rect">
            <a:avLst/>
          </a:prstGeom>
          <a:noFill/>
          <a:ln w="28575">
            <a:solidFill>
              <a:srgbClr val="327A86"/>
            </a:solidFill>
          </a:ln>
        </p:spPr>
        <p:txBody>
          <a:bodyPr wrap="square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Förderung 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für wenige Lernende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(2-3x 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Weiter-Üben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9D6AC04-8F2D-2C4C-0B2C-6703EC2A47DB}"/>
              </a:ext>
            </a:extLst>
          </p:cNvPr>
          <p:cNvSpPr txBox="1"/>
          <p:nvPr/>
        </p:nvSpPr>
        <p:spPr>
          <a:xfrm>
            <a:off x="9263476" y="3059667"/>
            <a:ext cx="2265823" cy="2705513"/>
          </a:xfrm>
          <a:prstGeom prst="rect">
            <a:avLst/>
          </a:prstGeom>
          <a:noFill/>
          <a:ln w="28575">
            <a:solidFill>
              <a:srgbClr val="F8B44F"/>
            </a:solidFill>
          </a:ln>
        </p:spPr>
        <p:txBody>
          <a:bodyPr wrap="square" lIns="144000" tIns="10800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Klassenstunde für alle </a:t>
            </a:r>
            <a:b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srgbClr val="F8B44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(45 min)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Pfeil nach unten 1">
            <a:extLst>
              <a:ext uri="{FF2B5EF4-FFF2-40B4-BE49-F238E27FC236}">
                <a16:creationId xmlns:a16="http://schemas.microsoft.com/office/drawing/2014/main" id="{62493ED0-9325-58DC-CCBE-67C6BC55003B}"/>
              </a:ext>
            </a:extLst>
          </p:cNvPr>
          <p:cNvSpPr/>
          <p:nvPr/>
        </p:nvSpPr>
        <p:spPr>
          <a:xfrm>
            <a:off x="9544913" y="1898560"/>
            <a:ext cx="245326" cy="1078815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Pfeil nach unten 3">
            <a:extLst>
              <a:ext uri="{FF2B5EF4-FFF2-40B4-BE49-F238E27FC236}">
                <a16:creationId xmlns:a16="http://schemas.microsoft.com/office/drawing/2014/main" id="{DE01686F-4100-10A4-5425-903D80D3E33A}"/>
              </a:ext>
            </a:extLst>
          </p:cNvPr>
          <p:cNvSpPr/>
          <p:nvPr/>
        </p:nvSpPr>
        <p:spPr>
          <a:xfrm>
            <a:off x="10927131" y="1895730"/>
            <a:ext cx="245327" cy="1070352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Pfeil nach unten 9">
            <a:extLst>
              <a:ext uri="{FF2B5EF4-FFF2-40B4-BE49-F238E27FC236}">
                <a16:creationId xmlns:a16="http://schemas.microsoft.com/office/drawing/2014/main" id="{9C065B6D-E301-0DE1-F1B2-F6034EECD195}"/>
              </a:ext>
            </a:extLst>
          </p:cNvPr>
          <p:cNvSpPr/>
          <p:nvPr/>
        </p:nvSpPr>
        <p:spPr>
          <a:xfrm>
            <a:off x="10247172" y="1887268"/>
            <a:ext cx="245327" cy="1078814"/>
          </a:xfrm>
          <a:prstGeom prst="downArrow">
            <a:avLst/>
          </a:prstGeom>
          <a:solidFill>
            <a:srgbClr val="CAD3D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AD56B42-D112-E35F-7850-50173FCE53D1}"/>
              </a:ext>
            </a:extLst>
          </p:cNvPr>
          <p:cNvSpPr txBox="1"/>
          <p:nvPr/>
        </p:nvSpPr>
        <p:spPr>
          <a:xfrm>
            <a:off x="9374458" y="3660145"/>
            <a:ext cx="2043858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Auffrischen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 Plenum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F8EE837-B3AF-78A5-A2E0-2FBEEC700823}"/>
              </a:ext>
            </a:extLst>
          </p:cNvPr>
          <p:cNvSpPr txBox="1"/>
          <p:nvPr/>
        </p:nvSpPr>
        <p:spPr>
          <a:xfrm>
            <a:off x="9374457" y="4464719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Differenziertes Üben in Einzelarbeit</a:t>
            </a:r>
          </a:p>
        </p:txBody>
      </p:sp>
      <p:sp>
        <p:nvSpPr>
          <p:cNvPr id="14" name="Pfeil nach unten 13">
            <a:extLst>
              <a:ext uri="{FF2B5EF4-FFF2-40B4-BE49-F238E27FC236}">
                <a16:creationId xmlns:a16="http://schemas.microsoft.com/office/drawing/2014/main" id="{3B5E8750-2C9D-79F8-E04A-05A099030679}"/>
              </a:ext>
            </a:extLst>
          </p:cNvPr>
          <p:cNvSpPr/>
          <p:nvPr/>
        </p:nvSpPr>
        <p:spPr>
          <a:xfrm>
            <a:off x="11172459" y="3940828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Pfeil nach unten 14">
            <a:extLst>
              <a:ext uri="{FF2B5EF4-FFF2-40B4-BE49-F238E27FC236}">
                <a16:creationId xmlns:a16="http://schemas.microsoft.com/office/drawing/2014/main" id="{05A7BBCE-D94C-69AB-F597-3C7160E1ADA8}"/>
              </a:ext>
            </a:extLst>
          </p:cNvPr>
          <p:cNvSpPr/>
          <p:nvPr/>
        </p:nvSpPr>
        <p:spPr>
          <a:xfrm rot="16200000">
            <a:off x="8864451" y="3574468"/>
            <a:ext cx="270316" cy="536396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Pfeil nach unten 15">
            <a:extLst>
              <a:ext uri="{FF2B5EF4-FFF2-40B4-BE49-F238E27FC236}">
                <a16:creationId xmlns:a16="http://schemas.microsoft.com/office/drawing/2014/main" id="{BC9DCDDE-04DD-9C1F-9587-E9808BAF1902}"/>
              </a:ext>
            </a:extLst>
          </p:cNvPr>
          <p:cNvSpPr/>
          <p:nvPr/>
        </p:nvSpPr>
        <p:spPr>
          <a:xfrm rot="16200000" flipV="1">
            <a:off x="8767233" y="5055412"/>
            <a:ext cx="270314" cy="611192"/>
          </a:xfrm>
          <a:prstGeom prst="downArrow">
            <a:avLst/>
          </a:prstGeom>
          <a:solidFill>
            <a:srgbClr val="327A8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604EACCE-B402-69AC-3CE5-5040842C3A04}"/>
              </a:ext>
            </a:extLst>
          </p:cNvPr>
          <p:cNvSpPr txBox="1"/>
          <p:nvPr/>
        </p:nvSpPr>
        <p:spPr>
          <a:xfrm>
            <a:off x="9374457" y="5099398"/>
            <a:ext cx="2043859" cy="523220"/>
          </a:xfrm>
          <a:prstGeom prst="rect">
            <a:avLst/>
          </a:prstGeom>
          <a:solidFill>
            <a:srgbClr val="CAD3D9"/>
          </a:solidFill>
        </p:spPr>
        <p:txBody>
          <a:bodyPr wrap="square" rIns="3600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Gemeinsames </a:t>
            </a:r>
            <a:r>
              <a:rPr kumimoji="0" lang="de-DE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Systema-tisieren</a:t>
            </a: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im Plenum</a:t>
            </a:r>
          </a:p>
        </p:txBody>
      </p:sp>
      <p:sp>
        <p:nvSpPr>
          <p:cNvPr id="18" name="Pfeil nach unten 17">
            <a:extLst>
              <a:ext uri="{FF2B5EF4-FFF2-40B4-BE49-F238E27FC236}">
                <a16:creationId xmlns:a16="http://schemas.microsoft.com/office/drawing/2014/main" id="{31EC34BD-3C08-35F3-ACF7-34406758DA40}"/>
              </a:ext>
            </a:extLst>
          </p:cNvPr>
          <p:cNvSpPr/>
          <p:nvPr/>
        </p:nvSpPr>
        <p:spPr>
          <a:xfrm>
            <a:off x="11172459" y="4679473"/>
            <a:ext cx="245858" cy="642323"/>
          </a:xfrm>
          <a:prstGeom prst="downArrow">
            <a:avLst/>
          </a:prstGeom>
          <a:solidFill>
            <a:srgbClr val="F8B44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" name="Grafik 19">
            <a:extLst>
              <a:ext uri="{FF2B5EF4-FFF2-40B4-BE49-F238E27FC236}">
                <a16:creationId xmlns:a16="http://schemas.microsoft.com/office/drawing/2014/main" id="{445AF82B-C28A-7C8C-2941-58C58879D8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844" t="-4669" r="-7307" b="-3643"/>
          <a:stretch/>
        </p:blipFill>
        <p:spPr>
          <a:xfrm>
            <a:off x="8505903" y="1913673"/>
            <a:ext cx="1008535" cy="1008535"/>
          </a:xfrm>
          <a:prstGeom prst="flowChartConnector">
            <a:avLst/>
          </a:prstGeom>
          <a:solidFill>
            <a:schemeClr val="bg1"/>
          </a:solidFill>
        </p:spPr>
      </p:pic>
      <p:sp>
        <p:nvSpPr>
          <p:cNvPr id="21" name="Textfeld 20">
            <a:extLst>
              <a:ext uri="{FF2B5EF4-FFF2-40B4-BE49-F238E27FC236}">
                <a16:creationId xmlns:a16="http://schemas.microsoft.com/office/drawing/2014/main" id="{449C45A4-521A-3A57-9677-288F6AE67C36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41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FC8EE5-B0AA-C8E7-C8B2-1CFD3AC29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F139959-DFF0-3B48-CD10-D302072F598B}"/>
              </a:ext>
            </a:extLst>
          </p:cNvPr>
          <p:cNvGrpSpPr/>
          <p:nvPr/>
        </p:nvGrpSpPr>
        <p:grpSpPr>
          <a:xfrm>
            <a:off x="178880" y="2255767"/>
            <a:ext cx="720000" cy="720000"/>
            <a:chOff x="7532914" y="2184281"/>
            <a:chExt cx="864000" cy="864000"/>
          </a:xfrm>
        </p:grpSpPr>
        <p:pic>
          <p:nvPicPr>
            <p:cNvPr id="14" name="Grafik 13" descr="Rennflagge mit einfarbiger Füllung">
              <a:extLst>
                <a:ext uri="{FF2B5EF4-FFF2-40B4-BE49-F238E27FC236}">
                  <a16:creationId xmlns:a16="http://schemas.microsoft.com/office/drawing/2014/main" id="{5EBCDDE5-9F03-9000-4363-BE01BDBDD36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F99BD191-4EBC-20F7-30D5-6C9DD94CAE0D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5" name="Folienzoom 4">
                <a:extLst>
                  <a:ext uri="{FF2B5EF4-FFF2-40B4-BE49-F238E27FC236}">
                    <a16:creationId xmlns:a16="http://schemas.microsoft.com/office/drawing/2014/main" id="{B16D1F06-5272-904E-210D-070B1340CFA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71760820"/>
                  </p:ext>
                </p:extLst>
              </p:nvPr>
            </p:nvGraphicFramePr>
            <p:xfrm>
              <a:off x="5279400" y="1431984"/>
              <a:ext cx="6755152" cy="3799773"/>
            </p:xfrm>
            <a:graphic>
              <a:graphicData uri="http://schemas.microsoft.com/office/powerpoint/2016/slidezoom">
                <pslz:sldZm>
                  <pslz:sldZmObj sldId="328" cId="373964520">
                    <pslz:zmPr id="{FCC7E453-506F-48D2-9481-C82A0A26E03F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6755152" cy="3799773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tx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5" name="Folienzoom 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B16D1F06-5272-904E-210D-070B1340CFA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79400" y="1431984"/>
                <a:ext cx="6755152" cy="3799773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12" name="Folienzoom 11">
                <a:extLst>
                  <a:ext uri="{FF2B5EF4-FFF2-40B4-BE49-F238E27FC236}">
                    <a16:creationId xmlns:a16="http://schemas.microsoft.com/office/drawing/2014/main" id="{6F21F571-1A3B-1FF3-F2CD-F6F10265F0D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7408423"/>
                  </p:ext>
                </p:extLst>
              </p:nvPr>
            </p:nvGraphicFramePr>
            <p:xfrm>
              <a:off x="2353743" y="5609644"/>
              <a:ext cx="2003200" cy="1126800"/>
            </p:xfrm>
            <a:graphic>
              <a:graphicData uri="http://schemas.microsoft.com/office/powerpoint/2016/slidezoom">
                <pslz:sldZm>
                  <pslz:sldZmObj sldId="333" cId="2349530066">
                    <pslz:zmPr id="{7358CE50-5F6F-4B70-A013-A26283375A0D}" transitionDur="1000" showBg="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003200" cy="1126800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tx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12" name="Folienzoom 11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6F21F571-1A3B-1FF3-F2CD-F6F10265F0D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353743" y="5609644"/>
                <a:ext cx="2003200" cy="112680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  <p:sp>
        <p:nvSpPr>
          <p:cNvPr id="3" name="Textfeld 2">
            <a:extLst>
              <a:ext uri="{FF2B5EF4-FFF2-40B4-BE49-F238E27FC236}">
                <a16:creationId xmlns:a16="http://schemas.microsoft.com/office/drawing/2014/main" id="{C17B322A-6B39-96D8-0028-5D2C8D51EDD2}"/>
              </a:ext>
            </a:extLst>
          </p:cNvPr>
          <p:cNvSpPr txBox="1"/>
          <p:nvPr/>
        </p:nvSpPr>
        <p:spPr>
          <a:xfrm>
            <a:off x="968808" y="2066336"/>
            <a:ext cx="4220218" cy="1123712"/>
          </a:xfrm>
          <a:prstGeom prst="roundRect">
            <a:avLst/>
          </a:prstGeom>
          <a:solidFill>
            <a:srgbClr val="C8D2D8"/>
          </a:solidFill>
          <a:ln>
            <a:solidFill>
              <a:srgbClr val="E4EAF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beim Rechnen erklären, was mit den Ziffern passiert, wenn du bündelst und entbündelst.</a:t>
            </a:r>
          </a:p>
        </p:txBody>
      </p:sp>
      <mc:AlternateContent xmlns:mc="http://schemas.openxmlformats.org/markup-compatibility/2006" xmlns:pslz="http://schemas.microsoft.com/office/powerpoint/2016/slidezoom">
        <mc:Choice Requires="pslz">
          <p:graphicFrame>
            <p:nvGraphicFramePr>
              <p:cNvPr id="8" name="Folienzoom 7">
                <a:extLst>
                  <a:ext uri="{FF2B5EF4-FFF2-40B4-BE49-F238E27FC236}">
                    <a16:creationId xmlns:a16="http://schemas.microsoft.com/office/drawing/2014/main" id="{294ABE2B-A8A8-FA2B-755F-7E2C3015A0E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501072617"/>
                  </p:ext>
                </p:extLst>
              </p:nvPr>
            </p:nvGraphicFramePr>
            <p:xfrm>
              <a:off x="178880" y="5609644"/>
              <a:ext cx="2003200" cy="1126800"/>
            </p:xfrm>
            <a:graphic>
              <a:graphicData uri="http://schemas.microsoft.com/office/powerpoint/2016/slidezoom">
                <pslz:sldZm>
                  <pslz:sldZmObj sldId="345" cId="3640284532">
                    <pslz:zmPr id="{498075A9-9225-44AA-BB3D-80A73EF2A9EE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003200" cy="1126800"/>
                        </a:xfrm>
                        <a:prstGeom prst="rect">
                          <a:avLst/>
                        </a:prstGeom>
                        <a:ln w="12700">
                          <a:solidFill>
                            <a:schemeClr val="tx1"/>
                          </a:solidFill>
                        </a:ln>
                        <a:effectLst>
                          <a:outerShdw blurRad="50800" dist="38100" dir="2700000" algn="tl" rotWithShape="0">
                            <a:prstClr val="black">
                              <a:alpha val="40000"/>
                            </a:prstClr>
                          </a:outerShdw>
                        </a:effectLst>
                      </p166:spPr>
                    </pslz:zmPr>
                  </pslz:sldZmObj>
                </pslz:sldZm>
              </a:graphicData>
            </a:graphic>
          </p:graphicFrame>
        </mc:Choice>
        <mc:Fallback xmlns="">
          <p:pic>
            <p:nvPicPr>
              <p:cNvPr id="8" name="Folienzoom 7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294ABE2B-A8A8-FA2B-755F-7E2C3015A0E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78880" y="5609644"/>
                <a:ext cx="2003200" cy="1126800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196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5F4919-B624-5495-794C-E8CB26E4A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472F48F0-9BE2-D4AE-94DF-718AC87727A2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5D8371-8E22-CB12-D289-710B7B17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748264"/>
          </a:xfrm>
        </p:spPr>
        <p:txBody>
          <a:bodyPr>
            <a:normAutofit/>
          </a:bodyPr>
          <a:lstStyle/>
          <a:p>
            <a:r>
              <a:rPr lang="de-DE" sz="3200" b="1" dirty="0">
                <a:latin typeface="+mn-lt"/>
              </a:rPr>
              <a:t>Das wissen wir…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AC57B497-1E2A-5206-ECDE-3B2B0330FA33}"/>
              </a:ext>
            </a:extLst>
          </p:cNvPr>
          <p:cNvSpPr txBox="1"/>
          <p:nvPr/>
        </p:nvSpPr>
        <p:spPr>
          <a:xfrm>
            <a:off x="0" y="627103"/>
            <a:ext cx="12192000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chemeClr val="bg1"/>
                </a:solidFill>
              </a:rPr>
              <a:t>Ich </a:t>
            </a:r>
            <a:r>
              <a:rPr lang="de-DE" sz="2800" b="1" dirty="0">
                <a:solidFill>
                  <a:schemeClr val="bg1"/>
                </a:solidFill>
              </a:rPr>
              <a:t>ent</a:t>
            </a:r>
            <a:r>
              <a:rPr lang="de-DE" sz="2800" dirty="0">
                <a:solidFill>
                  <a:schemeClr val="bg1"/>
                </a:solidFill>
              </a:rPr>
              <a:t>bündele: „Ich </a:t>
            </a:r>
            <a:r>
              <a:rPr lang="de-DE" sz="2800" b="1" i="1" dirty="0">
                <a:solidFill>
                  <a:schemeClr val="bg1"/>
                </a:solidFill>
              </a:rPr>
              <a:t>tausche</a:t>
            </a:r>
            <a:r>
              <a:rPr lang="de-DE" sz="2800" dirty="0">
                <a:solidFill>
                  <a:schemeClr val="bg1"/>
                </a:solidFill>
              </a:rPr>
              <a:t> 1 … </a:t>
            </a:r>
            <a:r>
              <a:rPr lang="de-DE" sz="2800" b="1" i="1" dirty="0">
                <a:solidFill>
                  <a:schemeClr val="bg1"/>
                </a:solidFill>
              </a:rPr>
              <a:t>gegen</a:t>
            </a:r>
            <a:r>
              <a:rPr lang="de-DE" sz="2800" dirty="0">
                <a:solidFill>
                  <a:schemeClr val="bg1"/>
                </a:solidFill>
              </a:rPr>
              <a:t> 10...“  </a:t>
            </a:r>
          </a:p>
        </p:txBody>
      </p:sp>
      <p:pic>
        <p:nvPicPr>
          <p:cNvPr id="66" name="Hunderterplatte">
            <a:extLst>
              <a:ext uri="{FF2B5EF4-FFF2-40B4-BE49-F238E27FC236}">
                <a16:creationId xmlns:a16="http://schemas.microsoft.com/office/drawing/2014/main" id="{90957028-9221-2417-73F4-A443A330F9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3037455" y="1706648"/>
            <a:ext cx="1584000" cy="1469490"/>
          </a:xfrm>
          <a:prstGeom prst="rect">
            <a:avLst/>
          </a:prstGeom>
        </p:spPr>
      </p:pic>
      <p:grpSp>
        <p:nvGrpSpPr>
          <p:cNvPr id="78" name="Gruppieren 77">
            <a:extLst>
              <a:ext uri="{FF2B5EF4-FFF2-40B4-BE49-F238E27FC236}">
                <a16:creationId xmlns:a16="http://schemas.microsoft.com/office/drawing/2014/main" id="{0CD5813F-D5BF-DBAE-E279-0B483643179B}"/>
              </a:ext>
            </a:extLst>
          </p:cNvPr>
          <p:cNvGrpSpPr/>
          <p:nvPr/>
        </p:nvGrpSpPr>
        <p:grpSpPr>
          <a:xfrm>
            <a:off x="3037455" y="4132463"/>
            <a:ext cx="1584000" cy="2336795"/>
            <a:chOff x="5312787" y="1731030"/>
            <a:chExt cx="1800000" cy="2776242"/>
          </a:xfrm>
        </p:grpSpPr>
        <p:pic>
          <p:nvPicPr>
            <p:cNvPr id="68" name="Inhaltsplatzhalter 5">
              <a:extLst>
                <a:ext uri="{FF2B5EF4-FFF2-40B4-BE49-F238E27FC236}">
                  <a16:creationId xmlns:a16="http://schemas.microsoft.com/office/drawing/2014/main" id="{CB086CAC-F077-2CFB-306F-5125F9B206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3477472"/>
              <a:ext cx="1800000" cy="216723"/>
            </a:xfrm>
            <a:prstGeom prst="rect">
              <a:avLst/>
            </a:prstGeom>
          </p:spPr>
        </p:pic>
        <p:pic>
          <p:nvPicPr>
            <p:cNvPr id="69" name="Inhaltsplatzhalter 5">
              <a:extLst>
                <a:ext uri="{FF2B5EF4-FFF2-40B4-BE49-F238E27FC236}">
                  <a16:creationId xmlns:a16="http://schemas.microsoft.com/office/drawing/2014/main" id="{617660CD-6A4D-BDBA-2BC8-50B68425A6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3744578"/>
              <a:ext cx="1800000" cy="216723"/>
            </a:xfrm>
            <a:prstGeom prst="rect">
              <a:avLst/>
            </a:prstGeom>
          </p:spPr>
        </p:pic>
        <p:pic>
          <p:nvPicPr>
            <p:cNvPr id="70" name="Inhaltsplatzhalter 5">
              <a:extLst>
                <a:ext uri="{FF2B5EF4-FFF2-40B4-BE49-F238E27FC236}">
                  <a16:creationId xmlns:a16="http://schemas.microsoft.com/office/drawing/2014/main" id="{4E69C5E1-B4CA-DE57-CCC3-2CE0619BBD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4290549"/>
              <a:ext cx="1800000" cy="216723"/>
            </a:xfrm>
            <a:prstGeom prst="rect">
              <a:avLst/>
            </a:prstGeom>
          </p:spPr>
        </p:pic>
        <p:pic>
          <p:nvPicPr>
            <p:cNvPr id="71" name="Inhaltsplatzhalter 5">
              <a:extLst>
                <a:ext uri="{FF2B5EF4-FFF2-40B4-BE49-F238E27FC236}">
                  <a16:creationId xmlns:a16="http://schemas.microsoft.com/office/drawing/2014/main" id="{AB8FAED1-AA3E-BBB4-49B7-AECAB1E567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4018817"/>
              <a:ext cx="1800000" cy="216723"/>
            </a:xfrm>
            <a:prstGeom prst="rect">
              <a:avLst/>
            </a:prstGeom>
          </p:spPr>
        </p:pic>
        <p:pic>
          <p:nvPicPr>
            <p:cNvPr id="72" name="Inhaltsplatzhalter 5">
              <a:extLst>
                <a:ext uri="{FF2B5EF4-FFF2-40B4-BE49-F238E27FC236}">
                  <a16:creationId xmlns:a16="http://schemas.microsoft.com/office/drawing/2014/main" id="{38D5907E-C2D2-0C38-55FC-C63B6399DD6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3219332"/>
              <a:ext cx="1800000" cy="216723"/>
            </a:xfrm>
            <a:prstGeom prst="rect">
              <a:avLst/>
            </a:prstGeom>
          </p:spPr>
        </p:pic>
        <p:pic>
          <p:nvPicPr>
            <p:cNvPr id="73" name="Inhaltsplatzhalter 5">
              <a:extLst>
                <a:ext uri="{FF2B5EF4-FFF2-40B4-BE49-F238E27FC236}">
                  <a16:creationId xmlns:a16="http://schemas.microsoft.com/office/drawing/2014/main" id="{47624A2C-CFA6-BE8B-1D01-B06675A323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1989169"/>
              <a:ext cx="1800000" cy="216723"/>
            </a:xfrm>
            <a:prstGeom prst="rect">
              <a:avLst/>
            </a:prstGeom>
          </p:spPr>
        </p:pic>
        <p:pic>
          <p:nvPicPr>
            <p:cNvPr id="74" name="Inhaltsplatzhalter 5">
              <a:extLst>
                <a:ext uri="{FF2B5EF4-FFF2-40B4-BE49-F238E27FC236}">
                  <a16:creationId xmlns:a16="http://schemas.microsoft.com/office/drawing/2014/main" id="{241C9F93-8B6C-6395-0A11-672B6225A5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2247310"/>
              <a:ext cx="1800000" cy="216723"/>
            </a:xfrm>
            <a:prstGeom prst="rect">
              <a:avLst/>
            </a:prstGeom>
          </p:spPr>
        </p:pic>
        <p:pic>
          <p:nvPicPr>
            <p:cNvPr id="75" name="Inhaltsplatzhalter 5">
              <a:extLst>
                <a:ext uri="{FF2B5EF4-FFF2-40B4-BE49-F238E27FC236}">
                  <a16:creationId xmlns:a16="http://schemas.microsoft.com/office/drawing/2014/main" id="{EDAE9DB9-7C42-E229-FC95-90F482EBDB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2776948"/>
              <a:ext cx="1800000" cy="216723"/>
            </a:xfrm>
            <a:prstGeom prst="rect">
              <a:avLst/>
            </a:prstGeom>
          </p:spPr>
        </p:pic>
        <p:pic>
          <p:nvPicPr>
            <p:cNvPr id="76" name="Inhaltsplatzhalter 5">
              <a:extLst>
                <a:ext uri="{FF2B5EF4-FFF2-40B4-BE49-F238E27FC236}">
                  <a16:creationId xmlns:a16="http://schemas.microsoft.com/office/drawing/2014/main" id="{C9016A1E-720F-4D25-A706-0EB88AD98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2505450"/>
              <a:ext cx="1800000" cy="216723"/>
            </a:xfrm>
            <a:prstGeom prst="rect">
              <a:avLst/>
            </a:prstGeom>
          </p:spPr>
        </p:pic>
        <p:pic>
          <p:nvPicPr>
            <p:cNvPr id="77" name="Inhaltsplatzhalter 5">
              <a:extLst>
                <a:ext uri="{FF2B5EF4-FFF2-40B4-BE49-F238E27FC236}">
                  <a16:creationId xmlns:a16="http://schemas.microsoft.com/office/drawing/2014/main" id="{3FA4A4BC-DA3D-32CA-2D8A-745FC0718BC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</a14:backgroundRemoval>
                      </a14:imgEffect>
                    </a14:imgLayer>
                  </a14:imgProps>
                </a:ext>
              </a:extLst>
            </a:blip>
            <a:srcRect l="-1" t="2191" r="615"/>
            <a:stretch/>
          </p:blipFill>
          <p:spPr>
            <a:xfrm>
              <a:off x="5312787" y="1731030"/>
              <a:ext cx="1800000" cy="216723"/>
            </a:xfrm>
            <a:prstGeom prst="rect">
              <a:avLst/>
            </a:prstGeom>
          </p:spPr>
        </p:pic>
      </p:grpSp>
      <p:graphicFrame>
        <p:nvGraphicFramePr>
          <p:cNvPr id="79" name="Tabelle 78">
            <a:extLst>
              <a:ext uri="{FF2B5EF4-FFF2-40B4-BE49-F238E27FC236}">
                <a16:creationId xmlns:a16="http://schemas.microsoft.com/office/drawing/2014/main" id="{25C70393-EB70-8747-C510-4046E8A1BB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295364"/>
              </p:ext>
            </p:extLst>
          </p:nvPr>
        </p:nvGraphicFramePr>
        <p:xfrm>
          <a:off x="5916107" y="1687696"/>
          <a:ext cx="3170260" cy="16406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426912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1061530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graphicFrame>
        <p:nvGraphicFramePr>
          <p:cNvPr id="80" name="Tabelle 79">
            <a:extLst>
              <a:ext uri="{FF2B5EF4-FFF2-40B4-BE49-F238E27FC236}">
                <a16:creationId xmlns:a16="http://schemas.microsoft.com/office/drawing/2014/main" id="{E466A080-7043-7F97-E420-38EC192E1A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9011013"/>
              </p:ext>
            </p:extLst>
          </p:nvPr>
        </p:nvGraphicFramePr>
        <p:xfrm>
          <a:off x="5916107" y="4423683"/>
          <a:ext cx="3170260" cy="2019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792565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792565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1440000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82" name="Pfeil: nach unten 81">
            <a:extLst>
              <a:ext uri="{FF2B5EF4-FFF2-40B4-BE49-F238E27FC236}">
                <a16:creationId xmlns:a16="http://schemas.microsoft.com/office/drawing/2014/main" id="{E9209DAA-7B48-06AB-B241-230222219721}"/>
              </a:ext>
            </a:extLst>
          </p:cNvPr>
          <p:cNvSpPr/>
          <p:nvPr/>
        </p:nvSpPr>
        <p:spPr>
          <a:xfrm>
            <a:off x="3441571" y="3429702"/>
            <a:ext cx="729239" cy="575458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3" name="Pfeil: nach unten 82">
            <a:extLst>
              <a:ext uri="{FF2B5EF4-FFF2-40B4-BE49-F238E27FC236}">
                <a16:creationId xmlns:a16="http://schemas.microsoft.com/office/drawing/2014/main" id="{B44ECFC3-14D1-8EBF-6B61-290F1F8CC46D}"/>
              </a:ext>
            </a:extLst>
          </p:cNvPr>
          <p:cNvSpPr/>
          <p:nvPr/>
        </p:nvSpPr>
        <p:spPr>
          <a:xfrm>
            <a:off x="7116561" y="3433749"/>
            <a:ext cx="729239" cy="719944"/>
          </a:xfrm>
          <a:prstGeom prst="down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96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3B81EE5F-BAAE-514B-DBBA-9273B1AC8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5EAC3AB6-FE3E-4D07-FDDD-9291A21E916A}"/>
              </a:ext>
            </a:extLst>
          </p:cNvPr>
          <p:cNvSpPr/>
          <p:nvPr/>
        </p:nvSpPr>
        <p:spPr>
          <a:xfrm>
            <a:off x="0" y="744822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C0BF825-31D2-37A9-669A-1688337EF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813"/>
            <a:ext cx="12192000" cy="74826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pic>
        <p:nvPicPr>
          <p:cNvPr id="15" name="Tausenderwürfel">
            <a:extLst>
              <a:ext uri="{FF2B5EF4-FFF2-40B4-BE49-F238E27FC236}">
                <a16:creationId xmlns:a16="http://schemas.microsoft.com/office/drawing/2014/main" id="{BBE810F5-1063-5A0A-5A75-2F0E14FEAA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31" b="96352" l="2037" r="95927">
                        <a14:foregroundMark x1="8758" y1="56867" x2="9369" y2="27897"/>
                        <a14:foregroundMark x1="9369" y1="27897" x2="15886" y2="16953"/>
                        <a14:foregroundMark x1="15886" y1="16953" x2="38900" y2="11159"/>
                        <a14:foregroundMark x1="3259" y1="28326" x2="8961" y2="50858"/>
                        <a14:foregroundMark x1="8961" y1="50858" x2="6925" y2="79614"/>
                        <a14:foregroundMark x1="6925" y1="79614" x2="6925" y2="79828"/>
                        <a14:foregroundMark x1="6925" y1="92704" x2="5092" y2="38627"/>
                        <a14:foregroundMark x1="29328" y1="4721" x2="46843" y2="10086"/>
                        <a14:foregroundMark x1="46843" y1="10086" x2="73931" y2="3863"/>
                        <a14:foregroundMark x1="73931" y1="16309" x2="88391" y2="65665"/>
                        <a14:foregroundMark x1="88391" y1="65665" x2="83503" y2="76609"/>
                        <a14:foregroundMark x1="83503" y1="76609" x2="74542" y2="84764"/>
                        <a14:foregroundMark x1="74542" y1="84764" x2="53768" y2="91202"/>
                        <a14:foregroundMark x1="53768" y1="91202" x2="30346" y2="88197"/>
                        <a14:foregroundMark x1="30346" y1="88197" x2="23014" y2="66953"/>
                        <a14:foregroundMark x1="23014" y1="66953" x2="37475" y2="34120"/>
                        <a14:foregroundMark x1="37475" y1="34120" x2="42974" y2="27897"/>
                        <a14:foregroundMark x1="10998" y1="96352" x2="75967" y2="91631"/>
                        <a14:foregroundMark x1="80244" y1="90343" x2="95927" y2="75966"/>
                        <a14:foregroundMark x1="2240" y1="22103" x2="23014" y2="4077"/>
                        <a14:foregroundMark x1="23014" y1="4077" x2="23014" y2="4077"/>
                        <a14:foregroundMark x1="23625" y1="3648" x2="38493" y2="5794"/>
                        <a14:foregroundMark x1="38493" y1="5794" x2="75967" y2="1931"/>
                        <a14:foregroundMark x1="75967" y1="1931" x2="80448" y2="2361"/>
                      </a14:backgroundRemoval>
                    </a14:imgEffect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1045" t="1318" r="2735" b="1644"/>
          <a:stretch/>
        </p:blipFill>
        <p:spPr>
          <a:xfrm>
            <a:off x="594965" y="1089773"/>
            <a:ext cx="2627537" cy="2520082"/>
          </a:xfrm>
          <a:prstGeom prst="rect">
            <a:avLst/>
          </a:prstGeom>
        </p:spPr>
      </p:pic>
      <p:sp>
        <p:nvSpPr>
          <p:cNvPr id="27" name="Sprechblase: Einerwürfel">
            <a:extLst>
              <a:ext uri="{FF2B5EF4-FFF2-40B4-BE49-F238E27FC236}">
                <a16:creationId xmlns:a16="http://schemas.microsoft.com/office/drawing/2014/main" id="{4AB3AEE7-9295-839D-75CF-FF5B5900364B}"/>
              </a:ext>
            </a:extLst>
          </p:cNvPr>
          <p:cNvSpPr/>
          <p:nvPr/>
        </p:nvSpPr>
        <p:spPr>
          <a:xfrm>
            <a:off x="10368049" y="2104811"/>
            <a:ext cx="1569652" cy="809218"/>
          </a:xfrm>
          <a:prstGeom prst="wedgeRoundRectCallout">
            <a:avLst>
              <a:gd name="adj1" fmla="val -21297"/>
              <a:gd name="adj2" fmla="val -6562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 algn="ctr"/>
            <a:r>
              <a:rPr lang="de-DE" dirty="0">
                <a:solidFill>
                  <a:schemeClr val="tx1"/>
                </a:solidFill>
              </a:rPr>
              <a:t>Das ist ein</a:t>
            </a:r>
            <a:br>
              <a:rPr lang="de-DE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bg1"/>
                </a:solidFill>
              </a:rPr>
              <a:t>Einerwürfel</a:t>
            </a:r>
            <a:r>
              <a:rPr lang="de-DE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9" name="Rechteck Einerwürfel">
            <a:extLst>
              <a:ext uri="{FF2B5EF4-FFF2-40B4-BE49-F238E27FC236}">
                <a16:creationId xmlns:a16="http://schemas.microsoft.com/office/drawing/2014/main" id="{8A6B4A11-D03C-BF2E-008B-BAC74F992345}"/>
              </a:ext>
            </a:extLst>
          </p:cNvPr>
          <p:cNvSpPr/>
          <p:nvPr/>
        </p:nvSpPr>
        <p:spPr>
          <a:xfrm>
            <a:off x="10506745" y="2470597"/>
            <a:ext cx="1232288" cy="29155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Einerwürfel</a:t>
            </a:r>
          </a:p>
        </p:txBody>
      </p:sp>
      <p:pic>
        <p:nvPicPr>
          <p:cNvPr id="12" name="Hunderterplatte">
            <a:extLst>
              <a:ext uri="{FF2B5EF4-FFF2-40B4-BE49-F238E27FC236}">
                <a16:creationId xmlns:a16="http://schemas.microsoft.com/office/drawing/2014/main" id="{E774CED3-BDDE-DD19-4205-79DB05CC7CC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3980423" y="1162448"/>
            <a:ext cx="2115577" cy="2066657"/>
          </a:xfrm>
          <a:prstGeom prst="rect">
            <a:avLst/>
          </a:prstGeom>
        </p:spPr>
      </p:pic>
      <p:sp>
        <p:nvSpPr>
          <p:cNvPr id="33" name="Sprechblase: Zehnerstange">
            <a:extLst>
              <a:ext uri="{FF2B5EF4-FFF2-40B4-BE49-F238E27FC236}">
                <a16:creationId xmlns:a16="http://schemas.microsoft.com/office/drawing/2014/main" id="{308D58AC-52CB-90C2-9721-C6922197B7C0}"/>
              </a:ext>
            </a:extLst>
          </p:cNvPr>
          <p:cNvSpPr/>
          <p:nvPr/>
        </p:nvSpPr>
        <p:spPr>
          <a:xfrm>
            <a:off x="6714359" y="3126621"/>
            <a:ext cx="5056704" cy="1085529"/>
          </a:xfrm>
          <a:prstGeom prst="wedgeRoundRectCallout">
            <a:avLst>
              <a:gd name="adj1" fmla="val -20833"/>
              <a:gd name="adj2" fmla="val -86646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0" rIns="36000" bIns="3600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Zehnerstange </a:t>
            </a:r>
            <a:r>
              <a:rPr lang="de-DE" sz="1800" dirty="0">
                <a:solidFill>
                  <a:schemeClr val="tx1"/>
                </a:solidFill>
              </a:rPr>
              <a:t>besteht aus </a:t>
            </a:r>
            <a:r>
              <a:rPr lang="de-DE" sz="1800" b="1" dirty="0">
                <a:solidFill>
                  <a:schemeClr val="bg1"/>
                </a:solidFill>
              </a:rPr>
              <a:t>10 </a:t>
            </a:r>
            <a:r>
              <a:rPr lang="de-DE" sz="1800" b="1" dirty="0" err="1">
                <a:solidFill>
                  <a:schemeClr val="bg1"/>
                </a:solidFill>
              </a:rPr>
              <a:t>Einerwürfeln</a:t>
            </a:r>
            <a:r>
              <a:rPr lang="de-DE" sz="1800" b="1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Eine Zehnerstange ist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</a:t>
            </a:r>
            <a:r>
              <a:rPr lang="de-DE" sz="1800" b="1" dirty="0">
                <a:solidFill>
                  <a:schemeClr val="tx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10 Einerwürfel</a:t>
            </a:r>
            <a:r>
              <a:rPr lang="de-DE" sz="1800" dirty="0"/>
              <a:t>.</a:t>
            </a:r>
            <a:endParaRPr lang="de-DE" dirty="0"/>
          </a:p>
        </p:txBody>
      </p:sp>
      <p:sp>
        <p:nvSpPr>
          <p:cNvPr id="42" name="Rechteck Zehnerstange">
            <a:extLst>
              <a:ext uri="{FF2B5EF4-FFF2-40B4-BE49-F238E27FC236}">
                <a16:creationId xmlns:a16="http://schemas.microsoft.com/office/drawing/2014/main" id="{8987BFE0-F5A1-3155-9779-576206B20A9C}"/>
              </a:ext>
            </a:extLst>
          </p:cNvPr>
          <p:cNvSpPr/>
          <p:nvPr/>
        </p:nvSpPr>
        <p:spPr>
          <a:xfrm>
            <a:off x="7212357" y="3351185"/>
            <a:ext cx="1361313" cy="27460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Zehnerstange</a:t>
            </a:r>
          </a:p>
        </p:txBody>
      </p:sp>
      <p:sp>
        <p:nvSpPr>
          <p:cNvPr id="43" name="Rechteck 10 Einerwürfel">
            <a:extLst>
              <a:ext uri="{FF2B5EF4-FFF2-40B4-BE49-F238E27FC236}">
                <a16:creationId xmlns:a16="http://schemas.microsoft.com/office/drawing/2014/main" id="{8D643059-0DCB-DC00-73AF-88BD48BE769E}"/>
              </a:ext>
            </a:extLst>
          </p:cNvPr>
          <p:cNvSpPr/>
          <p:nvPr/>
        </p:nvSpPr>
        <p:spPr>
          <a:xfrm>
            <a:off x="9687291" y="3369535"/>
            <a:ext cx="1581842" cy="25077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</a:t>
            </a:r>
            <a:r>
              <a:rPr lang="de-DE" b="1" dirty="0" err="1"/>
              <a:t>Einerwürfeln</a:t>
            </a:r>
            <a:endParaRPr lang="de-DE" b="1" dirty="0"/>
          </a:p>
        </p:txBody>
      </p:sp>
      <p:sp>
        <p:nvSpPr>
          <p:cNvPr id="44" name="Rechteck gleich viel 1">
            <a:extLst>
              <a:ext uri="{FF2B5EF4-FFF2-40B4-BE49-F238E27FC236}">
                <a16:creationId xmlns:a16="http://schemas.microsoft.com/office/drawing/2014/main" id="{52D6ABB7-69DE-046F-32E2-B6A6FBCC5AF1}"/>
              </a:ext>
            </a:extLst>
          </p:cNvPr>
          <p:cNvSpPr/>
          <p:nvPr/>
        </p:nvSpPr>
        <p:spPr>
          <a:xfrm>
            <a:off x="8798507" y="3752009"/>
            <a:ext cx="984924" cy="28751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13" name="Sprechblase: Hunderterplatte">
            <a:extLst>
              <a:ext uri="{FF2B5EF4-FFF2-40B4-BE49-F238E27FC236}">
                <a16:creationId xmlns:a16="http://schemas.microsoft.com/office/drawing/2014/main" id="{6CAE6742-CBAC-263D-2232-D5502544D4D5}"/>
              </a:ext>
            </a:extLst>
          </p:cNvPr>
          <p:cNvSpPr txBox="1"/>
          <p:nvPr/>
        </p:nvSpPr>
        <p:spPr>
          <a:xfrm>
            <a:off x="3489417" y="4408599"/>
            <a:ext cx="5685051" cy="922948"/>
          </a:xfrm>
          <a:prstGeom prst="wedgeRoundRectCallout">
            <a:avLst>
              <a:gd name="adj1" fmla="val -21848"/>
              <a:gd name="adj2" fmla="val -115137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36000" tIns="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</a:t>
            </a:r>
            <a:r>
              <a:rPr lang="de-DE" b="1" dirty="0">
                <a:solidFill>
                  <a:schemeClr val="tx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Hunderterplatte </a:t>
            </a:r>
            <a:r>
              <a:rPr lang="de-DE" dirty="0">
                <a:solidFill>
                  <a:schemeClr val="tx1"/>
                </a:solidFill>
              </a:rPr>
              <a:t>besteht aus</a:t>
            </a:r>
            <a:r>
              <a:rPr lang="de-DE" dirty="0">
                <a:solidFill>
                  <a:schemeClr val="bg1"/>
                </a:solidFill>
              </a:rPr>
              <a:t> </a:t>
            </a:r>
            <a:r>
              <a:rPr lang="de-DE" b="1" dirty="0">
                <a:solidFill>
                  <a:schemeClr val="bg1"/>
                </a:solidFill>
              </a:rPr>
              <a:t>10 Zehnerstangen </a:t>
            </a:r>
            <a:r>
              <a:rPr lang="de-DE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Eine Hunderterplatte ist </a:t>
            </a:r>
            <a:r>
              <a:rPr lang="de-DE" b="1" dirty="0">
                <a:solidFill>
                  <a:schemeClr val="bg1"/>
                </a:solidFill>
              </a:rPr>
              <a:t>gleich viel </a:t>
            </a:r>
            <a:r>
              <a:rPr lang="de-DE" dirty="0">
                <a:solidFill>
                  <a:schemeClr val="tx1"/>
                </a:solidFill>
              </a:rPr>
              <a:t>wie </a:t>
            </a:r>
            <a:r>
              <a:rPr lang="de-DE" dirty="0"/>
              <a:t>10 Zehnerstangen.</a:t>
            </a:r>
          </a:p>
        </p:txBody>
      </p:sp>
      <p:sp>
        <p:nvSpPr>
          <p:cNvPr id="45" name="Rechteck Hunderterplatte">
            <a:extLst>
              <a:ext uri="{FF2B5EF4-FFF2-40B4-BE49-F238E27FC236}">
                <a16:creationId xmlns:a16="http://schemas.microsoft.com/office/drawing/2014/main" id="{78BB7E4F-DDEA-AAD2-E12C-894962803087}"/>
              </a:ext>
            </a:extLst>
          </p:cNvPr>
          <p:cNvSpPr/>
          <p:nvPr/>
        </p:nvSpPr>
        <p:spPr>
          <a:xfrm>
            <a:off x="3980424" y="4538614"/>
            <a:ext cx="1586952" cy="2864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Hunderterplatte</a:t>
            </a:r>
          </a:p>
        </p:txBody>
      </p:sp>
      <p:sp>
        <p:nvSpPr>
          <p:cNvPr id="46" name="Rechteck 10 Zehnerstangen">
            <a:extLst>
              <a:ext uri="{FF2B5EF4-FFF2-40B4-BE49-F238E27FC236}">
                <a16:creationId xmlns:a16="http://schemas.microsoft.com/office/drawing/2014/main" id="{13B9812F-DCDB-BDC3-7307-694AF44F8B16}"/>
              </a:ext>
            </a:extLst>
          </p:cNvPr>
          <p:cNvSpPr/>
          <p:nvPr/>
        </p:nvSpPr>
        <p:spPr>
          <a:xfrm>
            <a:off x="6714360" y="4540390"/>
            <a:ext cx="1729780" cy="286494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Zehnerstangen</a:t>
            </a:r>
          </a:p>
        </p:txBody>
      </p:sp>
      <p:sp>
        <p:nvSpPr>
          <p:cNvPr id="47" name="Rechteck gleich viel 2">
            <a:extLst>
              <a:ext uri="{FF2B5EF4-FFF2-40B4-BE49-F238E27FC236}">
                <a16:creationId xmlns:a16="http://schemas.microsoft.com/office/drawing/2014/main" id="{2D24E269-90C6-7D95-52A0-3D1801B46CFB}"/>
              </a:ext>
            </a:extLst>
          </p:cNvPr>
          <p:cNvSpPr/>
          <p:nvPr/>
        </p:nvSpPr>
        <p:spPr>
          <a:xfrm>
            <a:off x="5803681" y="4956706"/>
            <a:ext cx="1006867" cy="2715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34" name="Sprechblase: Tausenderwürfel">
            <a:extLst>
              <a:ext uri="{FF2B5EF4-FFF2-40B4-BE49-F238E27FC236}">
                <a16:creationId xmlns:a16="http://schemas.microsoft.com/office/drawing/2014/main" id="{957B4794-EC84-F786-7C79-B651F30ECDF2}"/>
              </a:ext>
            </a:extLst>
          </p:cNvPr>
          <p:cNvSpPr/>
          <p:nvPr/>
        </p:nvSpPr>
        <p:spPr>
          <a:xfrm>
            <a:off x="228500" y="5584156"/>
            <a:ext cx="5756588" cy="979742"/>
          </a:xfrm>
          <a:prstGeom prst="wedgeRoundRectCallout">
            <a:avLst>
              <a:gd name="adj1" fmla="val -21410"/>
              <a:gd name="adj2" fmla="val -10915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36000" tIns="36000" rIns="0" bIns="0" rtlCol="0" anchor="ctr"/>
          <a:lstStyle/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Tausenderwürfel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dirty="0">
                <a:solidFill>
                  <a:schemeClr val="tx1"/>
                </a:solidFill>
              </a:rPr>
              <a:t>besteht aus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10 Hunderterplatten </a:t>
            </a:r>
            <a:r>
              <a:rPr lang="de-DE" sz="1800" dirty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de-DE" sz="1800" dirty="0">
                <a:solidFill>
                  <a:schemeClr val="tx1"/>
                </a:solidFill>
              </a:rPr>
              <a:t>Ein Tausenderwürfel ist</a:t>
            </a:r>
            <a:r>
              <a:rPr lang="de-DE" sz="1800" dirty="0">
                <a:solidFill>
                  <a:schemeClr val="bg1"/>
                </a:solidFill>
              </a:rPr>
              <a:t> </a:t>
            </a:r>
            <a:r>
              <a:rPr lang="de-DE" sz="1800" b="1" dirty="0">
                <a:solidFill>
                  <a:schemeClr val="bg1"/>
                </a:solidFill>
              </a:rPr>
              <a:t>gleich viel </a:t>
            </a:r>
            <a:r>
              <a:rPr lang="de-DE" sz="1800" dirty="0">
                <a:solidFill>
                  <a:schemeClr val="tx1"/>
                </a:solidFill>
              </a:rPr>
              <a:t>wie </a:t>
            </a:r>
            <a:r>
              <a:rPr lang="de-DE" sz="1800" dirty="0"/>
              <a:t>10 Hunderterplatten.</a:t>
            </a:r>
          </a:p>
          <a:p>
            <a:pPr algn="ctr"/>
            <a:endParaRPr lang="de-DE" dirty="0"/>
          </a:p>
        </p:txBody>
      </p:sp>
      <p:sp>
        <p:nvSpPr>
          <p:cNvPr id="51" name="Rechteck gleich viel 3">
            <a:extLst>
              <a:ext uri="{FF2B5EF4-FFF2-40B4-BE49-F238E27FC236}">
                <a16:creationId xmlns:a16="http://schemas.microsoft.com/office/drawing/2014/main" id="{8F563D80-2762-ABA3-7875-7DBAA6709C93}"/>
              </a:ext>
            </a:extLst>
          </p:cNvPr>
          <p:cNvSpPr/>
          <p:nvPr/>
        </p:nvSpPr>
        <p:spPr>
          <a:xfrm>
            <a:off x="2468975" y="6051160"/>
            <a:ext cx="1020442" cy="27152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gleich viel</a:t>
            </a:r>
          </a:p>
        </p:txBody>
      </p:sp>
      <p:sp>
        <p:nvSpPr>
          <p:cNvPr id="49" name="Rechteck 10 Hunderterplatten">
            <a:extLst>
              <a:ext uri="{FF2B5EF4-FFF2-40B4-BE49-F238E27FC236}">
                <a16:creationId xmlns:a16="http://schemas.microsoft.com/office/drawing/2014/main" id="{65E84613-9C03-8239-0387-6CFE2F87F064}"/>
              </a:ext>
            </a:extLst>
          </p:cNvPr>
          <p:cNvSpPr/>
          <p:nvPr/>
        </p:nvSpPr>
        <p:spPr>
          <a:xfrm>
            <a:off x="3393967" y="5638366"/>
            <a:ext cx="1994361" cy="271526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10 Hunderterplatten</a:t>
            </a:r>
          </a:p>
        </p:txBody>
      </p:sp>
      <p:sp>
        <p:nvSpPr>
          <p:cNvPr id="48" name="Rechteck Tausenderwürfel">
            <a:extLst>
              <a:ext uri="{FF2B5EF4-FFF2-40B4-BE49-F238E27FC236}">
                <a16:creationId xmlns:a16="http://schemas.microsoft.com/office/drawing/2014/main" id="{D6353014-7981-081F-C5A2-A64F9285EBC0}"/>
              </a:ext>
            </a:extLst>
          </p:cNvPr>
          <p:cNvSpPr/>
          <p:nvPr/>
        </p:nvSpPr>
        <p:spPr>
          <a:xfrm>
            <a:off x="619148" y="5607208"/>
            <a:ext cx="1615974" cy="30178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de-DE" b="1" dirty="0"/>
              <a:t>Tausenderwürfel</a:t>
            </a:r>
          </a:p>
        </p:txBody>
      </p: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5052802E-C591-2094-B9F5-1A63FB9E954D}"/>
              </a:ext>
            </a:extLst>
          </p:cNvPr>
          <p:cNvGrpSpPr/>
          <p:nvPr/>
        </p:nvGrpSpPr>
        <p:grpSpPr>
          <a:xfrm>
            <a:off x="619147" y="2772438"/>
            <a:ext cx="11119886" cy="3559607"/>
            <a:chOff x="619147" y="2772438"/>
            <a:chExt cx="11119886" cy="3559607"/>
          </a:xfrm>
        </p:grpSpPr>
        <p:cxnSp>
          <p:nvCxnSpPr>
            <p:cNvPr id="4" name="Gerader Verbinder 3">
              <a:extLst>
                <a:ext uri="{FF2B5EF4-FFF2-40B4-BE49-F238E27FC236}">
                  <a16:creationId xmlns:a16="http://schemas.microsoft.com/office/drawing/2014/main" id="{14D6E46D-B677-CD8F-6ED3-7D0EB9C34595}"/>
                </a:ext>
              </a:extLst>
            </p:cNvPr>
            <p:cNvCxnSpPr>
              <a:cxnSpLocks/>
            </p:cNvCxnSpPr>
            <p:nvPr/>
          </p:nvCxnSpPr>
          <p:spPr>
            <a:xfrm>
              <a:off x="10506745" y="2772438"/>
              <a:ext cx="1232288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Gerader Verbinder 6">
              <a:extLst>
                <a:ext uri="{FF2B5EF4-FFF2-40B4-BE49-F238E27FC236}">
                  <a16:creationId xmlns:a16="http://schemas.microsoft.com/office/drawing/2014/main" id="{EA6C20DB-3E83-BC6B-C77B-809C0B835D1E}"/>
                </a:ext>
              </a:extLst>
            </p:cNvPr>
            <p:cNvCxnSpPr>
              <a:cxnSpLocks/>
            </p:cNvCxnSpPr>
            <p:nvPr/>
          </p:nvCxnSpPr>
          <p:spPr>
            <a:xfrm>
              <a:off x="7212358" y="3634537"/>
              <a:ext cx="138127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Gerader Verbinder 9">
              <a:extLst>
                <a:ext uri="{FF2B5EF4-FFF2-40B4-BE49-F238E27FC236}">
                  <a16:creationId xmlns:a16="http://schemas.microsoft.com/office/drawing/2014/main" id="{3A8D2777-8978-B463-2AC1-743487915697}"/>
                </a:ext>
              </a:extLst>
            </p:cNvPr>
            <p:cNvCxnSpPr>
              <a:cxnSpLocks/>
            </p:cNvCxnSpPr>
            <p:nvPr/>
          </p:nvCxnSpPr>
          <p:spPr>
            <a:xfrm>
              <a:off x="9687291" y="3632844"/>
              <a:ext cx="15818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Gerader Verbinder 13">
              <a:extLst>
                <a:ext uri="{FF2B5EF4-FFF2-40B4-BE49-F238E27FC236}">
                  <a16:creationId xmlns:a16="http://schemas.microsoft.com/office/drawing/2014/main" id="{9EFE0AD6-16BA-1390-668A-E54C383B7F87}"/>
                </a:ext>
              </a:extLst>
            </p:cNvPr>
            <p:cNvCxnSpPr>
              <a:cxnSpLocks/>
            </p:cNvCxnSpPr>
            <p:nvPr/>
          </p:nvCxnSpPr>
          <p:spPr>
            <a:xfrm>
              <a:off x="8798507" y="4033536"/>
              <a:ext cx="98492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Gerader Verbinder 16">
              <a:extLst>
                <a:ext uri="{FF2B5EF4-FFF2-40B4-BE49-F238E27FC236}">
                  <a16:creationId xmlns:a16="http://schemas.microsoft.com/office/drawing/2014/main" id="{1888973E-F36C-87E3-4B5B-7303D3E76B6B}"/>
                </a:ext>
              </a:extLst>
            </p:cNvPr>
            <p:cNvCxnSpPr>
              <a:cxnSpLocks/>
            </p:cNvCxnSpPr>
            <p:nvPr/>
          </p:nvCxnSpPr>
          <p:spPr>
            <a:xfrm>
              <a:off x="3989498" y="4828494"/>
              <a:ext cx="157787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Gerader Verbinder 18">
              <a:extLst>
                <a:ext uri="{FF2B5EF4-FFF2-40B4-BE49-F238E27FC236}">
                  <a16:creationId xmlns:a16="http://schemas.microsoft.com/office/drawing/2014/main" id="{B91A5CF8-1CE4-DE12-2EB1-8886553B7637}"/>
                </a:ext>
              </a:extLst>
            </p:cNvPr>
            <p:cNvCxnSpPr>
              <a:cxnSpLocks/>
            </p:cNvCxnSpPr>
            <p:nvPr/>
          </p:nvCxnSpPr>
          <p:spPr>
            <a:xfrm>
              <a:off x="6714359" y="4820028"/>
              <a:ext cx="1729780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Gerader Verbinder 20">
              <a:extLst>
                <a:ext uri="{FF2B5EF4-FFF2-40B4-BE49-F238E27FC236}">
                  <a16:creationId xmlns:a16="http://schemas.microsoft.com/office/drawing/2014/main" id="{D7EC513B-2513-88F0-21C4-8919B9D52B60}"/>
                </a:ext>
              </a:extLst>
            </p:cNvPr>
            <p:cNvCxnSpPr>
              <a:cxnSpLocks/>
            </p:cNvCxnSpPr>
            <p:nvPr/>
          </p:nvCxnSpPr>
          <p:spPr>
            <a:xfrm>
              <a:off x="5803681" y="5233042"/>
              <a:ext cx="1006867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Gerader Verbinder 28">
              <a:extLst>
                <a:ext uri="{FF2B5EF4-FFF2-40B4-BE49-F238E27FC236}">
                  <a16:creationId xmlns:a16="http://schemas.microsoft.com/office/drawing/2014/main" id="{D4CABBF1-AF1E-7CAC-C35C-2041F9A82CBB}"/>
                </a:ext>
              </a:extLst>
            </p:cNvPr>
            <p:cNvCxnSpPr>
              <a:cxnSpLocks/>
            </p:cNvCxnSpPr>
            <p:nvPr/>
          </p:nvCxnSpPr>
          <p:spPr>
            <a:xfrm>
              <a:off x="619147" y="5908994"/>
              <a:ext cx="1615974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Gerader Verbinder 29">
              <a:extLst>
                <a:ext uri="{FF2B5EF4-FFF2-40B4-BE49-F238E27FC236}">
                  <a16:creationId xmlns:a16="http://schemas.microsoft.com/office/drawing/2014/main" id="{B40F23CF-F3C0-514A-F942-A998ACF7F134}"/>
                </a:ext>
              </a:extLst>
            </p:cNvPr>
            <p:cNvCxnSpPr>
              <a:cxnSpLocks/>
            </p:cNvCxnSpPr>
            <p:nvPr/>
          </p:nvCxnSpPr>
          <p:spPr>
            <a:xfrm>
              <a:off x="3393967" y="5908996"/>
              <a:ext cx="1994361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Gerader Verbinder 31">
              <a:extLst>
                <a:ext uri="{FF2B5EF4-FFF2-40B4-BE49-F238E27FC236}">
                  <a16:creationId xmlns:a16="http://schemas.microsoft.com/office/drawing/2014/main" id="{3B79EA7F-A527-CCFA-D587-4841E184A1FB}"/>
                </a:ext>
              </a:extLst>
            </p:cNvPr>
            <p:cNvCxnSpPr>
              <a:cxnSpLocks/>
            </p:cNvCxnSpPr>
            <p:nvPr/>
          </p:nvCxnSpPr>
          <p:spPr>
            <a:xfrm>
              <a:off x="2468975" y="6332045"/>
              <a:ext cx="1020442" cy="0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4EA81959-6066-0DF8-3715-E02414F254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7212358" y="1561026"/>
            <a:ext cx="2074752" cy="249797"/>
          </a:xfrm>
        </p:spPr>
      </p:pic>
      <p:pic>
        <p:nvPicPr>
          <p:cNvPr id="18" name="Inhaltsplatzhalter 5">
            <a:extLst>
              <a:ext uri="{FF2B5EF4-FFF2-40B4-BE49-F238E27FC236}">
                <a16:creationId xmlns:a16="http://schemas.microsoft.com/office/drawing/2014/main" id="{378FC156-E2E0-764A-1F82-BF78066FCDE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10688521" y="1579537"/>
            <a:ext cx="262397" cy="249797"/>
          </a:xfrm>
          <a:prstGeom prst="rect">
            <a:avLst/>
          </a:prstGeom>
        </p:spPr>
      </p:pic>
      <p:pic>
        <p:nvPicPr>
          <p:cNvPr id="5" name="Grafik 4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CFD7CCE-A036-0AF4-E76A-21C466D32C48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2051" y="1471257"/>
            <a:ext cx="489885" cy="392983"/>
          </a:xfrm>
          <a:prstGeom prst="rect">
            <a:avLst/>
          </a:prstGeom>
        </p:spPr>
      </p:pic>
      <p:pic>
        <p:nvPicPr>
          <p:cNvPr id="9" name="Grafik 8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73387D0A-27EB-DF4A-B7C3-B0E2180C7173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02937" y="1406214"/>
            <a:ext cx="2093010" cy="809218"/>
          </a:xfrm>
          <a:prstGeom prst="rect">
            <a:avLst/>
          </a:prstGeom>
        </p:spPr>
      </p:pic>
      <p:pic>
        <p:nvPicPr>
          <p:cNvPr id="11" name="Grafik 1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22F1FB8-9449-BD00-7559-B53CBDA715B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355" t="12311" r="75580" b="76048"/>
          <a:stretch/>
        </p:blipFill>
        <p:spPr>
          <a:xfrm>
            <a:off x="3826755" y="1107794"/>
            <a:ext cx="2404654" cy="2121311"/>
          </a:xfrm>
          <a:prstGeom prst="rect">
            <a:avLst/>
          </a:prstGeom>
        </p:spPr>
      </p:pic>
      <p:pic>
        <p:nvPicPr>
          <p:cNvPr id="16" name="Grafik 15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D9E1839E-0B52-10C8-2336-6F4779A8AB9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27867" t="8606" r="49949" b="76234"/>
          <a:stretch/>
        </p:blipFill>
        <p:spPr>
          <a:xfrm>
            <a:off x="510022" y="1076061"/>
            <a:ext cx="2934930" cy="2593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284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A1CCF2A6-050A-8228-1871-D8DE9CF327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C4C72D88-A26D-4022-6D1F-E87B81E0D1C5}"/>
              </a:ext>
            </a:extLst>
          </p:cNvPr>
          <p:cNvSpPr/>
          <p:nvPr/>
        </p:nvSpPr>
        <p:spPr>
          <a:xfrm>
            <a:off x="0" y="876370"/>
            <a:ext cx="12192000" cy="6113178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D5E86678-FC44-29A9-A355-B069C959D3BB}"/>
              </a:ext>
            </a:extLst>
          </p:cNvPr>
          <p:cNvSpPr txBox="1">
            <a:spLocks/>
          </p:cNvSpPr>
          <p:nvPr/>
        </p:nvSpPr>
        <p:spPr>
          <a:xfrm>
            <a:off x="12700" y="1"/>
            <a:ext cx="12179300" cy="87098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 jetzt…</a:t>
            </a:r>
          </a:p>
        </p:txBody>
      </p:sp>
      <p:sp>
        <p:nvSpPr>
          <p:cNvPr id="13" name="Wolkenförmige Legende 7">
            <a:extLst>
              <a:ext uri="{FF2B5EF4-FFF2-40B4-BE49-F238E27FC236}">
                <a16:creationId xmlns:a16="http://schemas.microsoft.com/office/drawing/2014/main" id="{83AAE2EB-335B-2FCD-4AA3-C9EFD11A0FF1}"/>
              </a:ext>
            </a:extLst>
          </p:cNvPr>
          <p:cNvSpPr/>
          <p:nvPr/>
        </p:nvSpPr>
        <p:spPr>
          <a:xfrm>
            <a:off x="159936" y="1349149"/>
            <a:ext cx="2895254" cy="2223941"/>
          </a:xfrm>
          <a:prstGeom prst="cloudCallout">
            <a:avLst>
              <a:gd name="adj1" fmla="val 49506"/>
              <a:gd name="adj2" fmla="val 71056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F207DFE-17B2-4D1F-8B25-8CED1FAC58C0}"/>
              </a:ext>
            </a:extLst>
          </p:cNvPr>
          <p:cNvSpPr txBox="1"/>
          <p:nvPr/>
        </p:nvSpPr>
        <p:spPr>
          <a:xfrm>
            <a:off x="784067" y="1860954"/>
            <a:ext cx="2120263" cy="12003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de-DE" b="1" dirty="0"/>
              <a:t>3000, 300, 30, 3</a:t>
            </a:r>
            <a:r>
              <a:rPr lang="de-DE" dirty="0"/>
              <a:t>… </a:t>
            </a:r>
          </a:p>
          <a:p>
            <a:r>
              <a:rPr lang="de-DE" dirty="0"/>
              <a:t>Das sind ganz unterschiedliche Zahlen.</a:t>
            </a:r>
          </a:p>
        </p:txBody>
      </p:sp>
      <p:pic>
        <p:nvPicPr>
          <p:cNvPr id="15" name="Grafik 14" descr="Ein Bild, das Zeichnung, Entwurf, Darstellung, Clipart enthält.&#10;&#10;Automatisch generierte Beschreibung">
            <a:extLst>
              <a:ext uri="{FF2B5EF4-FFF2-40B4-BE49-F238E27FC236}">
                <a16:creationId xmlns:a16="http://schemas.microsoft.com/office/drawing/2014/main" id="{904BACF5-985E-83E2-E609-5FF2B0274D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89" b="95822" l="9353" r="90588">
                        <a14:foregroundMark x1="17806" y1="90158" x2="17386" y2="93500"/>
                        <a14:foregroundMark x1="52878" y1="95868" x2="60671" y2="95868"/>
                        <a14:foregroundMark x1="90588" y1="91736" x2="90588" y2="94290"/>
                        <a14:foregroundMark x1="9592" y1="94940" x2="9592" y2="92201"/>
                        <a14:foregroundMark x1="50839" y1="6035" x2="57614" y2="7614"/>
                        <a14:foregroundMark x1="38549" y1="28552" x2="39568" y2="27437"/>
                        <a14:foregroundMark x1="54736" y1="26370" x2="54736" y2="28412"/>
                        <a14:foregroundMark x1="9772" y1="85237" x2="9353" y2="88347"/>
                        <a14:foregroundMark x1="52038" y1="26137" x2="54916" y2="27669"/>
                        <a14:foregroundMark x1="43885" y1="6407" x2="44544" y2="6128"/>
                      </a14:backgroundRemoval>
                    </a14:imgEffect>
                  </a14:imgLayer>
                </a14:imgProps>
              </a:ext>
            </a:extLst>
          </a:blip>
          <a:srcRect b="17678"/>
          <a:stretch/>
        </p:blipFill>
        <p:spPr>
          <a:xfrm>
            <a:off x="2166756" y="4166741"/>
            <a:ext cx="2655326" cy="2822807"/>
          </a:xfrm>
          <a:prstGeom prst="rect">
            <a:avLst/>
          </a:prstGeom>
        </p:spPr>
      </p:pic>
      <p:sp>
        <p:nvSpPr>
          <p:cNvPr id="18" name="Sprechblase: rechteckig mit abgerundeten Ecken 17">
            <a:extLst>
              <a:ext uri="{FF2B5EF4-FFF2-40B4-BE49-F238E27FC236}">
                <a16:creationId xmlns:a16="http://schemas.microsoft.com/office/drawing/2014/main" id="{E31D0705-499E-86C4-F193-74BB47FB59E8}"/>
              </a:ext>
            </a:extLst>
          </p:cNvPr>
          <p:cNvSpPr/>
          <p:nvPr/>
        </p:nvSpPr>
        <p:spPr>
          <a:xfrm>
            <a:off x="5139916" y="1492518"/>
            <a:ext cx="6734250" cy="3355253"/>
          </a:xfrm>
          <a:prstGeom prst="wedgeRoundRectCallout">
            <a:avLst>
              <a:gd name="adj1" fmla="val -61353"/>
              <a:gd name="adj2" fmla="val 36739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DEFA8203-BE32-57CE-1B17-9F3BCA382A8F}"/>
              </a:ext>
            </a:extLst>
          </p:cNvPr>
          <p:cNvSpPr txBox="1"/>
          <p:nvPr/>
        </p:nvSpPr>
        <p:spPr>
          <a:xfrm>
            <a:off x="8298332" y="2116257"/>
            <a:ext cx="1099156" cy="5849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/>
              <a:t>3 0 0 0</a:t>
            </a:r>
            <a:endParaRPr lang="de-DE" dirty="0"/>
          </a:p>
        </p:txBody>
      </p:sp>
      <p:pic>
        <p:nvPicPr>
          <p:cNvPr id="21" name="Grafik 20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FA3C6301-1530-F658-11E5-5BCAA280002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4907" y="1929478"/>
            <a:ext cx="935688" cy="985754"/>
          </a:xfrm>
          <a:prstGeom prst="rect">
            <a:avLst/>
          </a:prstGeom>
        </p:spPr>
      </p:pic>
      <p:pic>
        <p:nvPicPr>
          <p:cNvPr id="22" name="Grafik 21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8127F170-1694-024D-480D-315AFFB15F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5448" y="1929478"/>
            <a:ext cx="935688" cy="985754"/>
          </a:xfrm>
          <a:prstGeom prst="rect">
            <a:avLst/>
          </a:prstGeom>
        </p:spPr>
      </p:pic>
      <p:pic>
        <p:nvPicPr>
          <p:cNvPr id="23" name="Grafik 22" descr="Ein Bild, das Entwurf, Diagramm, Design enthält.&#10;&#10;Automatisch generierte Beschreibung">
            <a:extLst>
              <a:ext uri="{FF2B5EF4-FFF2-40B4-BE49-F238E27FC236}">
                <a16:creationId xmlns:a16="http://schemas.microsoft.com/office/drawing/2014/main" id="{BD7CBB69-F0C1-36AF-886F-10C178051D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2593" y="1929478"/>
            <a:ext cx="935688" cy="985754"/>
          </a:xfrm>
          <a:prstGeom prst="rect">
            <a:avLst/>
          </a:prstGeom>
        </p:spPr>
      </p:pic>
      <p:sp>
        <p:nvSpPr>
          <p:cNvPr id="24" name="Textfeld 23">
            <a:extLst>
              <a:ext uri="{FF2B5EF4-FFF2-40B4-BE49-F238E27FC236}">
                <a16:creationId xmlns:a16="http://schemas.microsoft.com/office/drawing/2014/main" id="{5AA4F4A0-5CAE-8DA1-290A-A387596A11FB}"/>
              </a:ext>
            </a:extLst>
          </p:cNvPr>
          <p:cNvSpPr txBox="1"/>
          <p:nvPr/>
        </p:nvSpPr>
        <p:spPr>
          <a:xfrm>
            <a:off x="5392532" y="2920621"/>
            <a:ext cx="6096000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3000 sind drei Tausenderwürfel.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2914F5A2-1D7C-F43D-B901-0C1ABA8D8E51}"/>
              </a:ext>
            </a:extLst>
          </p:cNvPr>
          <p:cNvSpPr txBox="1"/>
          <p:nvPr/>
        </p:nvSpPr>
        <p:spPr>
          <a:xfrm>
            <a:off x="5392532" y="3285987"/>
            <a:ext cx="6096000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>
                <a:solidFill>
                  <a:schemeClr val="tx1"/>
                </a:solidFill>
              </a:rPr>
              <a:t>In der Zahl erkenne ich die Tausender</a:t>
            </a:r>
            <a:r>
              <a:rPr lang="de-DE" dirty="0"/>
              <a:t> </a:t>
            </a:r>
            <a:r>
              <a:rPr lang="de-DE" b="1" dirty="0"/>
              <a:t>an der Position.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67F5A694-0435-9D2B-E6E5-AB1D2780B84E}"/>
              </a:ext>
            </a:extLst>
          </p:cNvPr>
          <p:cNvSpPr txBox="1"/>
          <p:nvPr/>
        </p:nvSpPr>
        <p:spPr>
          <a:xfrm>
            <a:off x="5399681" y="3685304"/>
            <a:ext cx="6213753" cy="880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de-DE" dirty="0"/>
              <a:t>Ich</a:t>
            </a:r>
            <a:r>
              <a:rPr lang="de-DE" dirty="0">
                <a:solidFill>
                  <a:schemeClr val="tx1"/>
                </a:solidFill>
              </a:rPr>
              <a:t> brauche die Nullen um</a:t>
            </a:r>
            <a:r>
              <a:rPr lang="de-DE" dirty="0"/>
              <a:t> zu zeigen, </a:t>
            </a:r>
            <a:r>
              <a:rPr lang="de-DE" b="1" dirty="0"/>
              <a:t>dass ich keine Hunderter, Zehner und Einer habe.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953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32D97016-CCA2-F44C-A8F7-33725B9500D2}"/>
              </a:ext>
            </a:extLst>
          </p:cNvPr>
          <p:cNvSpPr txBox="1"/>
          <p:nvPr/>
        </p:nvSpPr>
        <p:spPr>
          <a:xfrm>
            <a:off x="6894988" y="1359271"/>
            <a:ext cx="51371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Zitierbar als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Anne Tester, Claudia Ademmer, Lena Böing, Susanne Prediger, Corinna Mosandl &amp; Marcus 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Nührenbörger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(2024). Mathe sicher können: Gesprächsgerüst zur Klassenstunde N1B: Stellenwerte verstehen. Open Educational Resources unter mathe-sicher-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/nz#n1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3664"/>
          <a:stretch/>
        </p:blipFill>
        <p:spPr>
          <a:xfrm>
            <a:off x="1266727" y="1907125"/>
            <a:ext cx="2727960" cy="627873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168239" y="2774414"/>
            <a:ext cx="375570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Herausgebende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Susanne Prediger, Christoph Selter,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Marcus Nührenbörger und Stephan Hußmann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Baustein N1B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12FB8AB-C9A8-104F-A648-A623E89921AA}"/>
              </a:ext>
            </a:extLst>
          </p:cNvPr>
          <p:cNvSpPr txBox="1"/>
          <p:nvPr/>
        </p:nvSpPr>
        <p:spPr>
          <a:xfrm>
            <a:off x="1168239" y="1308730"/>
            <a:ext cx="29012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Didaktisches Konzept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E2E9B74-4108-954C-8497-AE1DC804201E}"/>
              </a:ext>
            </a:extLst>
          </p:cNvPr>
          <p:cNvSpPr txBox="1"/>
          <p:nvPr/>
        </p:nvSpPr>
        <p:spPr>
          <a:xfrm>
            <a:off x="6894988" y="1336161"/>
            <a:ext cx="46690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400" b="1" i="0" u="none" strike="noStrike" kern="1200" cap="none" spc="0" normalizeH="0" baseline="0" noProof="0" dirty="0">
                <a:ln>
                  <a:noFill/>
                </a:ln>
                <a:solidFill>
                  <a:srgbClr val="327A8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Gesprächsgerüst zur Klassenstunde</a:t>
            </a:r>
            <a:endParaRPr kumimoji="0" lang="de-DE" sz="2000" b="1" i="0" u="none" strike="noStrike" kern="1200" cap="none" spc="0" normalizeH="0" baseline="0" noProof="0" dirty="0">
              <a:ln>
                <a:noFill/>
              </a:ln>
              <a:solidFill>
                <a:srgbClr val="327A8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1885C7C-F61F-B24F-AB35-38DAD694E716}"/>
              </a:ext>
            </a:extLst>
          </p:cNvPr>
          <p:cNvSpPr/>
          <p:nvPr/>
        </p:nvSpPr>
        <p:spPr>
          <a:xfrm>
            <a:off x="6898249" y="3490469"/>
            <a:ext cx="441178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Fach- und mediendidaktische Umsetzung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Anne Tester, Claudia Ademmer, Lena Böing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500" dirty="0">
                <a:solidFill>
                  <a:prstClr val="black"/>
                </a:solidFill>
                <a:latin typeface="Calibri" panose="020F0502020204030204"/>
              </a:rPr>
              <a:t>Alexandra Tondorf, Daniela Götze, Jana Borchardt</a:t>
            </a: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Magdalene 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Mierswa, </a:t>
            </a:r>
            <a:r>
              <a:rPr kumimoji="0" lang="de-DE" sz="15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Prisca Theißen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Dominik Nüsken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2D630838-E4F1-49AA-A1F6-15F49AD84C63}"/>
              </a:ext>
            </a:extLst>
          </p:cNvPr>
          <p:cNvSpPr txBox="1"/>
          <p:nvPr/>
        </p:nvSpPr>
        <p:spPr>
          <a:xfrm>
            <a:off x="6894988" y="5819530"/>
            <a:ext cx="356314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Creative Commons-</a:t>
            </a:r>
            <a:r>
              <a:rPr kumimoji="0" lang="en-US" sz="1050" b="1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Lizenz</a:t>
            </a:r>
            <a: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:</a:t>
            </a:r>
            <a:br>
              <a:rPr kumimoji="0" lang="en-US" sz="1050" b="1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Namensnennung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Nicht-kommerziell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-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Weitergabe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unter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gleichen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kumimoji="0" lang="en-US" sz="1050" b="0" i="0" u="none" strike="noStrike" kern="1200" cap="none" spc="3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Bedingungen</a:t>
            </a:r>
            <a:r>
              <a:rPr kumimoji="0" lang="en-US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4.0 International </a:t>
            </a:r>
            <a:r>
              <a:rPr kumimoji="0" lang="de-DE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Susanne Prediger, Deutsches Zentrum für Lehrkräftebildung Mathematik</a:t>
            </a:r>
            <a:br>
              <a:rPr kumimoji="0" lang="de-DE" sz="1050" b="0" i="0" u="none" strike="noStrike" kern="1200" cap="none" spc="3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</a:br>
            <a:r>
              <a:rPr lang="de-DE" sz="1050" b="1" spc="30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Erklärvideo CC-BY-ND –Keine Bearbeitung</a:t>
            </a:r>
            <a:endParaRPr kumimoji="0" lang="de-DE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239DBCE5-2D4F-B52F-41F4-FB2325B60F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240" y="253027"/>
            <a:ext cx="3986388" cy="59333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EDD65565-DE20-AF4E-6816-1ECABB601E50}"/>
              </a:ext>
            </a:extLst>
          </p:cNvPr>
          <p:cNvSpPr txBox="1"/>
          <p:nvPr/>
        </p:nvSpPr>
        <p:spPr>
          <a:xfrm>
            <a:off x="1168239" y="3999828"/>
            <a:ext cx="490025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	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Hinweis zu verwandtem Material	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Weitere Materialien unter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mathe-sicher-</a:t>
            </a:r>
            <a:r>
              <a:rPr kumimoji="0" lang="de-DE" sz="15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koennen.dzlm.de</a:t>
            </a: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/nz#n1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Diagnose- und Förderbaustein als Word und PDF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Link zum MSK-Online-Check (digitale Diagnose)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Vollständige Erklärvideos (auch für Eltern)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Film zum didaktischen Hintergrund </a:t>
            </a:r>
          </a:p>
          <a:p>
            <a:pPr marL="222250" marR="0" lvl="0" indent="-222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• 	Ausführlicher didaktischer Kommentar </a:t>
            </a:r>
            <a:b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zum Diagnose- und Förderbaustein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C4253716-1F4A-0BC1-EBC6-73CAE93A5B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70464" y="5946488"/>
            <a:ext cx="1461700" cy="511024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123A3139-EE01-67D5-0C1D-CEEC5C5199AA}"/>
              </a:ext>
            </a:extLst>
          </p:cNvPr>
          <p:cNvSpPr txBox="1"/>
          <p:nvPr/>
        </p:nvSpPr>
        <p:spPr>
          <a:xfrm>
            <a:off x="6894988" y="4698338"/>
            <a:ext cx="60980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de-DE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Mediendidaktik des Erklärvideos </a:t>
            </a:r>
            <a:b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de-DE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Mike Altieri, Alexandra Königsberger, Lena </a:t>
            </a:r>
            <a:r>
              <a:rPr lang="de-DE" sz="1400" dirty="0">
                <a:solidFill>
                  <a:prstClr val="black"/>
                </a:solidFill>
                <a:latin typeface="Calibri" panose="020F0502020204030204"/>
              </a:rPr>
              <a:t>Vilsmeier</a:t>
            </a:r>
            <a:endParaRPr kumimoji="0" lang="de-D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697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B94202-BA24-51E9-01BE-F7B442EB11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30" y="477077"/>
            <a:ext cx="10515600" cy="539115"/>
          </a:xfrm>
        </p:spPr>
        <p:txBody>
          <a:bodyPr/>
          <a:lstStyle/>
          <a:p>
            <a:r>
              <a:rPr lang="de-DE" dirty="0"/>
              <a:t>Vorschlag für Verlauf der MSK-Klassenstunde zum</a:t>
            </a:r>
            <a:r>
              <a:rPr lang="de-DE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Baustein N1B</a:t>
            </a:r>
          </a:p>
        </p:txBody>
      </p:sp>
      <p:graphicFrame>
        <p:nvGraphicFramePr>
          <p:cNvPr id="4" name="Inhaltsplatzhalter 3">
            <a:extLst>
              <a:ext uri="{FF2B5EF4-FFF2-40B4-BE49-F238E27FC236}">
                <a16:creationId xmlns:a16="http://schemas.microsoft.com/office/drawing/2014/main" id="{FAB640CB-A2F4-4A0D-29B1-2DBE4A482C69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24011981"/>
              </p:ext>
            </p:extLst>
          </p:nvPr>
        </p:nvGraphicFramePr>
        <p:xfrm>
          <a:off x="533485" y="1247657"/>
          <a:ext cx="11114623" cy="4783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72321">
                  <a:extLst>
                    <a:ext uri="{9D8B030D-6E8A-4147-A177-3AD203B41FA5}">
                      <a16:colId xmlns:a16="http://schemas.microsoft.com/office/drawing/2014/main" val="1393664181"/>
                    </a:ext>
                  </a:extLst>
                </a:gridCol>
                <a:gridCol w="6735337">
                  <a:extLst>
                    <a:ext uri="{9D8B030D-6E8A-4147-A177-3AD203B41FA5}">
                      <a16:colId xmlns:a16="http://schemas.microsoft.com/office/drawing/2014/main" val="3242887955"/>
                    </a:ext>
                  </a:extLst>
                </a:gridCol>
                <a:gridCol w="2806965">
                  <a:extLst>
                    <a:ext uri="{9D8B030D-6E8A-4147-A177-3AD203B41FA5}">
                      <a16:colId xmlns:a16="http://schemas.microsoft.com/office/drawing/2014/main" val="17877671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Folie</a:t>
                      </a: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Ziel der Phase</a:t>
                      </a:r>
                    </a:p>
                  </a:txBody>
                  <a:tcP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b="1" dirty="0"/>
                        <a:t>Sozialform</a:t>
                      </a:r>
                    </a:p>
                  </a:txBody>
                  <a:tcPr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AD3D9">
                        <a:alpha val="58431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0364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Zieltransparenz</a:t>
                      </a:r>
                      <a:endParaRPr lang="de-DE" dirty="0">
                        <a:solidFill>
                          <a:srgbClr val="F8B44F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  <a:endParaRPr lang="de-DE" dirty="0">
                        <a:solidFill>
                          <a:srgbClr val="F8B44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241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dirty="0"/>
                        <a:t>Bündeln mit Würfelmaterial / Einführung Denksprache „Ich tausche…“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555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  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/>
                        <a:t>Wissensspeicher 1: Bündeln in der Stellentafel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8755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7-8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Problemstellung zum Entbündeln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59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9-10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Erklärvideo zum Entbündeln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Video im Plenum (2:18 min)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5737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11-12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Wissensspeicher 2: Entbündeln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Plenum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1614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13-15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Entbündeln bei der Subtraktion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de-DE" dirty="0"/>
                        <a:t>Plenum mit Denkmomenten 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639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16-19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Üben mit differenzierten Übungsaufgaben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>
                          <a:solidFill>
                            <a:srgbClr val="F8B44F"/>
                          </a:solidFill>
                        </a:rPr>
                        <a:t>Einzelarbeit (10 min)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8909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Abschluss mit Reflexion des Lernziels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de-DE" dirty="0"/>
                        <a:t>Plenum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613452"/>
                  </a:ext>
                </a:extLst>
              </a:tr>
            </a:tbl>
          </a:graphicData>
        </a:graphic>
      </p:graphicFrame>
      <p:pic>
        <p:nvPicPr>
          <p:cNvPr id="37" name="Grafik 36">
            <a:extLst>
              <a:ext uri="{FF2B5EF4-FFF2-40B4-BE49-F238E27FC236}">
                <a16:creationId xmlns:a16="http://schemas.microsoft.com/office/drawing/2014/main" id="{46DFEE89-DE93-0F0D-9B3D-8C3647189F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29074" y="3624192"/>
            <a:ext cx="539115" cy="539115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4E0DFECF-6BE4-1E71-B114-A41DE8F510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29074" y="2197302"/>
            <a:ext cx="539115" cy="539115"/>
          </a:xfrm>
          <a:prstGeom prst="rect">
            <a:avLst/>
          </a:prstGeom>
        </p:spPr>
      </p:pic>
      <p:grpSp>
        <p:nvGrpSpPr>
          <p:cNvPr id="42" name="Gruppieren 41">
            <a:extLst>
              <a:ext uri="{FF2B5EF4-FFF2-40B4-BE49-F238E27FC236}">
                <a16:creationId xmlns:a16="http://schemas.microsoft.com/office/drawing/2014/main" id="{18ED4CC0-9A95-2720-BF7C-904A58611911}"/>
              </a:ext>
            </a:extLst>
          </p:cNvPr>
          <p:cNvGrpSpPr>
            <a:grpSpLocks noChangeAspect="1"/>
          </p:cNvGrpSpPr>
          <p:nvPr/>
        </p:nvGrpSpPr>
        <p:grpSpPr>
          <a:xfrm>
            <a:off x="1599559" y="5240586"/>
            <a:ext cx="198144" cy="252000"/>
            <a:chOff x="1242876" y="4057202"/>
            <a:chExt cx="352968" cy="448907"/>
          </a:xfrm>
          <a:solidFill>
            <a:srgbClr val="F5F5F5"/>
          </a:solidFill>
        </p:grpSpPr>
        <p:sp>
          <p:nvSpPr>
            <p:cNvPr id="43" name="Freihandform: Form 63">
              <a:extLst>
                <a:ext uri="{FF2B5EF4-FFF2-40B4-BE49-F238E27FC236}">
                  <a16:creationId xmlns:a16="http://schemas.microsoft.com/office/drawing/2014/main" id="{738A1202-E52C-59DB-282A-4EBB8817256F}"/>
                </a:ext>
              </a:extLst>
            </p:cNvPr>
            <p:cNvSpPr/>
            <p:nvPr/>
          </p:nvSpPr>
          <p:spPr>
            <a:xfrm>
              <a:off x="1249600" y="4230942"/>
              <a:ext cx="340479" cy="275167"/>
            </a:xfrm>
            <a:custGeom>
              <a:avLst/>
              <a:gdLst>
                <a:gd name="connsiteX0" fmla="*/ 0 w 450828"/>
                <a:gd name="connsiteY0" fmla="*/ 351587 h 353623"/>
                <a:gd name="connsiteX1" fmla="*/ 18329 w 450828"/>
                <a:gd name="connsiteY1" fmla="*/ 211066 h 353623"/>
                <a:gd name="connsiteX2" fmla="*/ 95717 w 450828"/>
                <a:gd name="connsiteY2" fmla="*/ 70546 h 353623"/>
                <a:gd name="connsiteX3" fmla="*/ 203653 w 450828"/>
                <a:gd name="connsiteY3" fmla="*/ 3341 h 353623"/>
                <a:gd name="connsiteX4" fmla="*/ 291223 w 450828"/>
                <a:gd name="connsiteY4" fmla="*/ 19633 h 353623"/>
                <a:gd name="connsiteX5" fmla="*/ 386940 w 450828"/>
                <a:gd name="connsiteY5" fmla="*/ 101094 h 353623"/>
                <a:gd name="connsiteX6" fmla="*/ 441926 w 450828"/>
                <a:gd name="connsiteY6" fmla="*/ 245687 h 353623"/>
                <a:gd name="connsiteX7" fmla="*/ 450072 w 450828"/>
                <a:gd name="connsiteY7" fmla="*/ 353623 h 35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0828" h="353623">
                  <a:moveTo>
                    <a:pt x="0" y="351587"/>
                  </a:moveTo>
                  <a:cubicBezTo>
                    <a:pt x="1188" y="304746"/>
                    <a:pt x="2376" y="257906"/>
                    <a:pt x="18329" y="211066"/>
                  </a:cubicBezTo>
                  <a:cubicBezTo>
                    <a:pt x="34282" y="164226"/>
                    <a:pt x="64830" y="105167"/>
                    <a:pt x="95717" y="70546"/>
                  </a:cubicBezTo>
                  <a:cubicBezTo>
                    <a:pt x="126604" y="35925"/>
                    <a:pt x="171069" y="11826"/>
                    <a:pt x="203653" y="3341"/>
                  </a:cubicBezTo>
                  <a:cubicBezTo>
                    <a:pt x="236237" y="-5144"/>
                    <a:pt x="260675" y="3341"/>
                    <a:pt x="291223" y="19633"/>
                  </a:cubicBezTo>
                  <a:cubicBezTo>
                    <a:pt x="321771" y="35925"/>
                    <a:pt x="361823" y="63418"/>
                    <a:pt x="386940" y="101094"/>
                  </a:cubicBezTo>
                  <a:cubicBezTo>
                    <a:pt x="412057" y="138770"/>
                    <a:pt x="431404" y="203599"/>
                    <a:pt x="441926" y="245687"/>
                  </a:cubicBezTo>
                  <a:cubicBezTo>
                    <a:pt x="452448" y="287775"/>
                    <a:pt x="451260" y="320699"/>
                    <a:pt x="450072" y="353623"/>
                  </a:cubicBezTo>
                </a:path>
              </a:pathLst>
            </a:cu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44" name="Gerader Verbinder 65">
              <a:extLst>
                <a:ext uri="{FF2B5EF4-FFF2-40B4-BE49-F238E27FC236}">
                  <a16:creationId xmlns:a16="http://schemas.microsoft.com/office/drawing/2014/main" id="{D7FF1E9B-9F6C-C992-B9EB-D64743BFB5DD}"/>
                </a:ext>
              </a:extLst>
            </p:cNvPr>
            <p:cNvCxnSpPr>
              <a:cxnSpLocks/>
            </p:cNvCxnSpPr>
            <p:nvPr/>
          </p:nvCxnSpPr>
          <p:spPr>
            <a:xfrm>
              <a:off x="1242876" y="4504525"/>
              <a:ext cx="352968" cy="0"/>
            </a:xfrm>
            <a:prstGeom prst="lin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Ellipse 66">
              <a:extLst>
                <a:ext uri="{FF2B5EF4-FFF2-40B4-BE49-F238E27FC236}">
                  <a16:creationId xmlns:a16="http://schemas.microsoft.com/office/drawing/2014/main" id="{A271BB3E-3DD4-0A13-A6D2-BC44818FF48F}"/>
                </a:ext>
              </a:extLst>
            </p:cNvPr>
            <p:cNvSpPr/>
            <p:nvPr/>
          </p:nvSpPr>
          <p:spPr>
            <a:xfrm>
              <a:off x="1310267" y="4057202"/>
              <a:ext cx="217211" cy="224103"/>
            </a:xfrm>
            <a:prstGeom prst="ellipse">
              <a:avLst/>
            </a:prstGeom>
            <a:grpFill/>
            <a:ln w="19050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6" name="Grafik 45" descr="Rennflagge mit einfarbiger Füllung">
            <a:extLst>
              <a:ext uri="{FF2B5EF4-FFF2-40B4-BE49-F238E27FC236}">
                <a16:creationId xmlns:a16="http://schemas.microsoft.com/office/drawing/2014/main" id="{CF99545D-FD8B-4A51-BD91-1370B437DB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54372" y="1697284"/>
            <a:ext cx="488518" cy="488518"/>
          </a:xfrm>
          <a:prstGeom prst="flowChartConnector">
            <a:avLst/>
          </a:prstGeom>
        </p:spPr>
      </p:pic>
      <p:cxnSp>
        <p:nvCxnSpPr>
          <p:cNvPr id="48" name="Gerade Verbindung 47">
            <a:extLst>
              <a:ext uri="{FF2B5EF4-FFF2-40B4-BE49-F238E27FC236}">
                <a16:creationId xmlns:a16="http://schemas.microsoft.com/office/drawing/2014/main" id="{321ECF7C-7DF7-7A6F-AD33-24243A867F8D}"/>
              </a:ext>
            </a:extLst>
          </p:cNvPr>
          <p:cNvCxnSpPr/>
          <p:nvPr/>
        </p:nvCxnSpPr>
        <p:spPr>
          <a:xfrm>
            <a:off x="2078644" y="2743245"/>
            <a:ext cx="0" cy="1556442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 Verbindung 48">
            <a:extLst>
              <a:ext uri="{FF2B5EF4-FFF2-40B4-BE49-F238E27FC236}">
                <a16:creationId xmlns:a16="http://schemas.microsoft.com/office/drawing/2014/main" id="{A3A62DC3-63ED-BE8E-9282-65BA0E4D9531}"/>
              </a:ext>
            </a:extLst>
          </p:cNvPr>
          <p:cNvCxnSpPr>
            <a:cxnSpLocks/>
          </p:cNvCxnSpPr>
          <p:nvPr/>
        </p:nvCxnSpPr>
        <p:spPr>
          <a:xfrm>
            <a:off x="2078644" y="4941082"/>
            <a:ext cx="0" cy="731616"/>
          </a:xfrm>
          <a:prstGeom prst="line">
            <a:avLst/>
          </a:prstGeom>
          <a:ln w="38100">
            <a:solidFill>
              <a:srgbClr val="327A8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Grafik 51">
            <a:extLst>
              <a:ext uri="{FF2B5EF4-FFF2-40B4-BE49-F238E27FC236}">
                <a16:creationId xmlns:a16="http://schemas.microsoft.com/office/drawing/2014/main" id="{3B2EE77B-DE2E-12EF-A2F7-E695604A63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7287" y="1108658"/>
            <a:ext cx="1558305" cy="7791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3" name="Textfeld 52">
            <a:extLst>
              <a:ext uri="{FF2B5EF4-FFF2-40B4-BE49-F238E27FC236}">
                <a16:creationId xmlns:a16="http://schemas.microsoft.com/office/drawing/2014/main" id="{0CB425F0-E05B-6A08-91D4-A26720DE7CF5}"/>
              </a:ext>
            </a:extLst>
          </p:cNvPr>
          <p:cNvSpPr txBox="1"/>
          <p:nvPr/>
        </p:nvSpPr>
        <p:spPr>
          <a:xfrm>
            <a:off x="0" y="0"/>
            <a:ext cx="242408" cy="6858000"/>
          </a:xfrm>
          <a:prstGeom prst="rect">
            <a:avLst/>
          </a:prstGeom>
          <a:solidFill>
            <a:srgbClr val="327A86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825CDD35-99D6-97BC-3BE0-B5EB3EDDAC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29074" y="4671524"/>
            <a:ext cx="539115" cy="539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54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A1A422-8629-02FF-E17E-C326ED6439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A2C1C7A2-B5E7-D350-4699-607FD735A439}"/>
              </a:ext>
            </a:extLst>
          </p:cNvPr>
          <p:cNvSpPr/>
          <p:nvPr/>
        </p:nvSpPr>
        <p:spPr>
          <a:xfrm>
            <a:off x="-4344" y="207"/>
            <a:ext cx="6660000" cy="6857586"/>
          </a:xfrm>
          <a:prstGeom prst="rect">
            <a:avLst/>
          </a:prstGeom>
          <a:solidFill>
            <a:srgbClr val="E5EAF0"/>
          </a:solidFill>
          <a:ln>
            <a:solidFill>
              <a:srgbClr val="E5EA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F63B749-CB85-5C9E-C152-1A067050F36A}"/>
              </a:ext>
            </a:extLst>
          </p:cNvPr>
          <p:cNvSpPr txBox="1"/>
          <p:nvPr/>
        </p:nvSpPr>
        <p:spPr>
          <a:xfrm>
            <a:off x="7653819" y="491320"/>
            <a:ext cx="4156833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b="1" dirty="0"/>
              <a:t>Welche Vorstellungen helfen uns beim Rechnen?</a:t>
            </a:r>
          </a:p>
          <a:p>
            <a:endParaRPr lang="de-DE" dirty="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62D8A095-2514-AB44-91E4-078FF5B7384C}"/>
              </a:ext>
            </a:extLst>
          </p:cNvPr>
          <p:cNvGrpSpPr/>
          <p:nvPr/>
        </p:nvGrpSpPr>
        <p:grpSpPr>
          <a:xfrm>
            <a:off x="6866737" y="2635276"/>
            <a:ext cx="576000" cy="576000"/>
            <a:chOff x="7532914" y="2184281"/>
            <a:chExt cx="864000" cy="864000"/>
          </a:xfrm>
        </p:grpSpPr>
        <p:pic>
          <p:nvPicPr>
            <p:cNvPr id="8" name="Grafik 7" descr="Rennflagge mit einfarbiger Füllung">
              <a:extLst>
                <a:ext uri="{FF2B5EF4-FFF2-40B4-BE49-F238E27FC236}">
                  <a16:creationId xmlns:a16="http://schemas.microsoft.com/office/drawing/2014/main" id="{813DC2E7-2DB2-97DC-866D-2E3E71953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555884" y="2217191"/>
              <a:ext cx="828000" cy="828000"/>
            </a:xfrm>
            <a:prstGeom prst="flowChartConnector">
              <a:avLst/>
            </a:prstGeom>
          </p:spPr>
        </p:pic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08F48579-0242-8CB3-C47F-82651DE9CA8C}"/>
                </a:ext>
              </a:extLst>
            </p:cNvPr>
            <p:cNvSpPr/>
            <p:nvPr/>
          </p:nvSpPr>
          <p:spPr>
            <a:xfrm>
              <a:off x="7532914" y="2184281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AC55F03-3CFB-2B48-0DAA-90E66AC03F8F}"/>
              </a:ext>
            </a:extLst>
          </p:cNvPr>
          <p:cNvGrpSpPr/>
          <p:nvPr/>
        </p:nvGrpSpPr>
        <p:grpSpPr>
          <a:xfrm>
            <a:off x="6866737" y="567556"/>
            <a:ext cx="576000" cy="576000"/>
            <a:chOff x="5565243" y="2908186"/>
            <a:chExt cx="864000" cy="864000"/>
          </a:xfrm>
        </p:grpSpPr>
        <p:pic>
          <p:nvPicPr>
            <p:cNvPr id="18" name="Grafik 17" descr="Fragezeichen mit einfarbiger Füllung">
              <a:extLst>
                <a:ext uri="{FF2B5EF4-FFF2-40B4-BE49-F238E27FC236}">
                  <a16:creationId xmlns:a16="http://schemas.microsoft.com/office/drawing/2014/main" id="{297F8245-26C2-573F-F8F9-01F9CFC772E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619244" y="2962186"/>
              <a:ext cx="756000" cy="756000"/>
            </a:xfrm>
            <a:prstGeom prst="ellipse">
              <a:avLst/>
            </a:prstGeom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64BF2622-2516-CDBA-AA03-8D55CA50482A}"/>
                </a:ext>
              </a:extLst>
            </p:cNvPr>
            <p:cNvSpPr/>
            <p:nvPr/>
          </p:nvSpPr>
          <p:spPr>
            <a:xfrm>
              <a:off x="5565243" y="2908186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pic>
        <p:nvPicPr>
          <p:cNvPr id="10" name="Grafik 9">
            <a:extLst>
              <a:ext uri="{FF2B5EF4-FFF2-40B4-BE49-F238E27FC236}">
                <a16:creationId xmlns:a16="http://schemas.microsoft.com/office/drawing/2014/main" id="{0AC5F7AB-4C87-DE54-B33F-7150D33E397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53450"/>
          <a:stretch/>
        </p:blipFill>
        <p:spPr>
          <a:xfrm>
            <a:off x="-4344" y="2635276"/>
            <a:ext cx="6660000" cy="1596169"/>
          </a:xfrm>
          <a:prstGeom prst="rect">
            <a:avLst/>
          </a:prstGeom>
        </p:spPr>
      </p:pic>
      <p:pic>
        <p:nvPicPr>
          <p:cNvPr id="15" name="Grafik 14" descr="Ein Bild, das Clipart, Darstellung, Zeichnung, Entwurf enthält.&#10;&#10;Automatisch generierte Beschreibung">
            <a:extLst>
              <a:ext uri="{FF2B5EF4-FFF2-40B4-BE49-F238E27FC236}">
                <a16:creationId xmlns:a16="http://schemas.microsoft.com/office/drawing/2014/main" id="{B67ED99F-05EC-0AE6-7703-B6C77694962A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782" b="95125" l="9652" r="91067">
                        <a14:foregroundMark x1="27578" y1="20009" x2="50600" y2="19266"/>
                        <a14:foregroundMark x1="50600" y1="19266" x2="59652" y2="21216"/>
                        <a14:foregroundMark x1="59652" y1="21216" x2="60671" y2="22006"/>
                        <a14:foregroundMark x1="39568" y1="76787" x2="74940" y2="81987"/>
                        <a14:foregroundMark x1="74940" y1="81987" x2="64329" y2="74141"/>
                        <a14:foregroundMark x1="64329" y1="74141" x2="63549" y2="73955"/>
                        <a14:foregroundMark x1="37470" y1="73723" x2="40767" y2="85144"/>
                        <a14:foregroundMark x1="40767" y1="85144" x2="72302" y2="87697"/>
                        <a14:foregroundMark x1="72302" y1="87697" x2="82134" y2="87140"/>
                        <a14:foregroundMark x1="82134" y1="87140" x2="87470" y2="79898"/>
                        <a14:foregroundMark x1="87470" y1="79898" x2="84952" y2="71495"/>
                        <a14:foregroundMark x1="84952" y1="71495" x2="72302" y2="60214"/>
                        <a14:foregroundMark x1="72302" y1="60214" x2="29077" y2="62442"/>
                        <a14:foregroundMark x1="29077" y1="62442" x2="21523" y2="83983"/>
                        <a14:foregroundMark x1="21523" y1="83983" x2="24760" y2="91643"/>
                        <a14:foregroundMark x1="24760" y1="91643" x2="43225" y2="91643"/>
                        <a14:foregroundMark x1="43225" y1="91643" x2="56235" y2="91504"/>
                        <a14:foregroundMark x1="56235" y1="91504" x2="58094" y2="91504"/>
                        <a14:foregroundMark x1="33813" y1="33333" x2="26859" y2="26555"/>
                        <a14:foregroundMark x1="26859" y1="26555" x2="26739" y2="16249"/>
                        <a14:foregroundMark x1="26739" y1="16249" x2="32314" y2="10631"/>
                        <a14:foregroundMark x1="32314" y1="10631" x2="56235" y2="5710"/>
                        <a14:foregroundMark x1="56235" y1="5710" x2="68885" y2="11421"/>
                        <a14:foregroundMark x1="68885" y1="11421" x2="74460" y2="22563"/>
                        <a14:foregroundMark x1="74460" y1="22563" x2="69664" y2="29759"/>
                        <a14:foregroundMark x1="69664" y1="29759" x2="71103" y2="38858"/>
                        <a14:foregroundMark x1="71103" y1="38858" x2="67506" y2="40808"/>
                        <a14:foregroundMark x1="32494" y1="9285" x2="30695" y2="4828"/>
                        <a14:foregroundMark x1="50779" y1="5246" x2="59652" y2="4828"/>
                        <a14:foregroundMark x1="37470" y1="30687" x2="42146" y2="33333"/>
                        <a14:foregroundMark x1="17386" y1="92108" x2="49760" y2="88719"/>
                        <a14:foregroundMark x1="49760" y1="88719" x2="73501" y2="92108"/>
                        <a14:foregroundMark x1="82374" y1="91922" x2="16787" y2="93315"/>
                        <a14:foregroundMark x1="16787" y1="93315" x2="13549" y2="83240"/>
                        <a14:foregroundMark x1="13549" y1="83240" x2="18165" y2="67688"/>
                        <a14:foregroundMark x1="21823" y1="58171" x2="36871" y2="56871"/>
                        <a14:foregroundMark x1="89928" y1="87604" x2="91067" y2="95125"/>
                        <a14:foregroundMark x1="46703" y1="43640" x2="51799" y2="44429"/>
                        <a14:foregroundMark x1="36451" y1="4828" x2="35192" y2="4828"/>
                        <a14:foregroundMark x1="42326" y1="5153" x2="44125" y2="4921"/>
                      </a14:backgroundRemoval>
                    </a14:imgEffect>
                  </a14:imgLayer>
                </a14:imgProps>
              </a:ext>
            </a:extLst>
          </a:blip>
          <a:srcRect l="10135" r="7032" b="18556"/>
          <a:stretch/>
        </p:blipFill>
        <p:spPr>
          <a:xfrm>
            <a:off x="4736464" y="4452381"/>
            <a:ext cx="1894478" cy="2405412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6F39CB17-3D46-5678-ECC5-C004024429EA}"/>
              </a:ext>
            </a:extLst>
          </p:cNvPr>
          <p:cNvSpPr txBox="1"/>
          <p:nvPr/>
        </p:nvSpPr>
        <p:spPr>
          <a:xfrm>
            <a:off x="5277958" y="6311648"/>
            <a:ext cx="7806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pc="100" dirty="0">
                <a:solidFill>
                  <a:schemeClr val="bg1"/>
                </a:solidFill>
              </a:rPr>
              <a:t>Jonas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6BA1293-2AF8-D89F-0DAB-AF050F943838}"/>
              </a:ext>
            </a:extLst>
          </p:cNvPr>
          <p:cNvSpPr txBox="1"/>
          <p:nvPr/>
        </p:nvSpPr>
        <p:spPr>
          <a:xfrm>
            <a:off x="7590434" y="2371360"/>
            <a:ext cx="4220218" cy="1123712"/>
          </a:xfrm>
          <a:prstGeom prst="roundRect">
            <a:avLst/>
          </a:prstGeom>
          <a:solidFill>
            <a:srgbClr val="C8D2D8"/>
          </a:solidFill>
          <a:ln>
            <a:solidFill>
              <a:srgbClr val="E4EAF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b="1" dirty="0"/>
              <a:t>Du kannst beim Rechnen erklären, was mit den Ziffern passiert, wenn du bündelst und entbündelst.</a:t>
            </a:r>
          </a:p>
        </p:txBody>
      </p:sp>
    </p:spTree>
    <p:extLst>
      <p:ext uri="{BB962C8B-B14F-4D97-AF65-F5344CB8AC3E}">
        <p14:creationId xmlns:p14="http://schemas.microsoft.com/office/powerpoint/2010/main" val="4074873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8D9C40-3612-9374-A734-B1025B1A5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el 1">
            <a:extLst>
              <a:ext uri="{FF2B5EF4-FFF2-40B4-BE49-F238E27FC236}">
                <a16:creationId xmlns:a16="http://schemas.microsoft.com/office/drawing/2014/main" id="{E36A7E51-AA2D-D7EE-E44C-53E8DDE39CF2}"/>
              </a:ext>
            </a:extLst>
          </p:cNvPr>
          <p:cNvSpPr txBox="1">
            <a:spLocks/>
          </p:cNvSpPr>
          <p:nvPr/>
        </p:nvSpPr>
        <p:spPr>
          <a:xfrm>
            <a:off x="845062" y="137466"/>
            <a:ext cx="7462520" cy="748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Was passiert hier?  </a:t>
            </a:r>
          </a:p>
        </p:txBody>
      </p:sp>
      <p:pic>
        <p:nvPicPr>
          <p:cNvPr id="52" name="Inhaltsplatzhalter 5">
            <a:extLst>
              <a:ext uri="{FF2B5EF4-FFF2-40B4-BE49-F238E27FC236}">
                <a16:creationId xmlns:a16="http://schemas.microsoft.com/office/drawing/2014/main" id="{AF3D2205-08FB-FB1C-4B74-952E528C31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11174" y="5732708"/>
            <a:ext cx="2304000" cy="277399"/>
          </a:xfrm>
          <a:prstGeom prst="rect">
            <a:avLst/>
          </a:prstGeom>
        </p:spPr>
      </p:pic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CC2FBC44-AB5C-47BD-EA22-503FBB9E5CA3}"/>
              </a:ext>
            </a:extLst>
          </p:cNvPr>
          <p:cNvGrpSpPr/>
          <p:nvPr/>
        </p:nvGrpSpPr>
        <p:grpSpPr>
          <a:xfrm>
            <a:off x="5473953" y="1671926"/>
            <a:ext cx="2062110" cy="308442"/>
            <a:chOff x="185286" y="3194739"/>
            <a:chExt cx="1874645" cy="308442"/>
          </a:xfrm>
        </p:grpSpPr>
        <p:pic>
          <p:nvPicPr>
            <p:cNvPr id="41" name="Inhaltsplatzhalter 5">
              <a:extLst>
                <a:ext uri="{FF2B5EF4-FFF2-40B4-BE49-F238E27FC236}">
                  <a16:creationId xmlns:a16="http://schemas.microsoft.com/office/drawing/2014/main" id="{B7EDDD12-91F9-3DA0-8E1C-C43468BA38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85286" y="3194739"/>
              <a:ext cx="324000" cy="308442"/>
            </a:xfrm>
            <a:prstGeom prst="rect">
              <a:avLst/>
            </a:prstGeom>
          </p:spPr>
        </p:pic>
        <p:pic>
          <p:nvPicPr>
            <p:cNvPr id="58" name="Inhaltsplatzhalter 5">
              <a:extLst>
                <a:ext uri="{FF2B5EF4-FFF2-40B4-BE49-F238E27FC236}">
                  <a16:creationId xmlns:a16="http://schemas.microsoft.com/office/drawing/2014/main" id="{A76019D2-FC0B-49F4-9460-FE860082B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573338" y="3194739"/>
              <a:ext cx="324000" cy="308442"/>
            </a:xfrm>
            <a:prstGeom prst="rect">
              <a:avLst/>
            </a:prstGeom>
          </p:spPr>
        </p:pic>
        <p:pic>
          <p:nvPicPr>
            <p:cNvPr id="59" name="Inhaltsplatzhalter 5">
              <a:extLst>
                <a:ext uri="{FF2B5EF4-FFF2-40B4-BE49-F238E27FC236}">
                  <a16:creationId xmlns:a16="http://schemas.microsoft.com/office/drawing/2014/main" id="{A3864D8B-92E0-5111-17A4-A8EBDB41C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962422" y="3194739"/>
              <a:ext cx="324000" cy="308442"/>
            </a:xfrm>
            <a:prstGeom prst="rect">
              <a:avLst/>
            </a:prstGeom>
          </p:spPr>
        </p:pic>
        <p:pic>
          <p:nvPicPr>
            <p:cNvPr id="60" name="Inhaltsplatzhalter 5">
              <a:extLst>
                <a:ext uri="{FF2B5EF4-FFF2-40B4-BE49-F238E27FC236}">
                  <a16:creationId xmlns:a16="http://schemas.microsoft.com/office/drawing/2014/main" id="{64370114-3F5B-E5A0-30BF-07F24E0A72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353614" y="3194739"/>
              <a:ext cx="324000" cy="308442"/>
            </a:xfrm>
            <a:prstGeom prst="rect">
              <a:avLst/>
            </a:prstGeom>
          </p:spPr>
        </p:pic>
        <p:pic>
          <p:nvPicPr>
            <p:cNvPr id="61" name="Inhaltsplatzhalter 5">
              <a:extLst>
                <a:ext uri="{FF2B5EF4-FFF2-40B4-BE49-F238E27FC236}">
                  <a16:creationId xmlns:a16="http://schemas.microsoft.com/office/drawing/2014/main" id="{67B9EC84-A4E0-067C-8485-87C25A2E43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735931" y="3194739"/>
              <a:ext cx="324000" cy="308442"/>
            </a:xfrm>
            <a:prstGeom prst="rect">
              <a:avLst/>
            </a:prstGeom>
          </p:spPr>
        </p:pic>
      </p:grpSp>
      <p:grpSp>
        <p:nvGrpSpPr>
          <p:cNvPr id="67" name="Gruppieren 66">
            <a:extLst>
              <a:ext uri="{FF2B5EF4-FFF2-40B4-BE49-F238E27FC236}">
                <a16:creationId xmlns:a16="http://schemas.microsoft.com/office/drawing/2014/main" id="{263CB25F-FE0A-56FA-AB9B-B5CE65F7FDCC}"/>
              </a:ext>
            </a:extLst>
          </p:cNvPr>
          <p:cNvGrpSpPr/>
          <p:nvPr/>
        </p:nvGrpSpPr>
        <p:grpSpPr>
          <a:xfrm>
            <a:off x="7810712" y="1666959"/>
            <a:ext cx="2062110" cy="308442"/>
            <a:chOff x="185286" y="3194739"/>
            <a:chExt cx="1874645" cy="308442"/>
          </a:xfrm>
        </p:grpSpPr>
        <p:pic>
          <p:nvPicPr>
            <p:cNvPr id="68" name="Inhaltsplatzhalter 5">
              <a:extLst>
                <a:ext uri="{FF2B5EF4-FFF2-40B4-BE49-F238E27FC236}">
                  <a16:creationId xmlns:a16="http://schemas.microsoft.com/office/drawing/2014/main" id="{981EF5E6-66D6-0E44-328C-033EBC6214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85286" y="3194739"/>
              <a:ext cx="324000" cy="308442"/>
            </a:xfrm>
            <a:prstGeom prst="rect">
              <a:avLst/>
            </a:prstGeom>
          </p:spPr>
        </p:pic>
        <p:pic>
          <p:nvPicPr>
            <p:cNvPr id="69" name="Inhaltsplatzhalter 5">
              <a:extLst>
                <a:ext uri="{FF2B5EF4-FFF2-40B4-BE49-F238E27FC236}">
                  <a16:creationId xmlns:a16="http://schemas.microsoft.com/office/drawing/2014/main" id="{A470C28F-E1D9-B34B-9692-A2095CB5ED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573338" y="3194739"/>
              <a:ext cx="324000" cy="308442"/>
            </a:xfrm>
            <a:prstGeom prst="rect">
              <a:avLst/>
            </a:prstGeom>
          </p:spPr>
        </p:pic>
        <p:pic>
          <p:nvPicPr>
            <p:cNvPr id="70" name="Inhaltsplatzhalter 5">
              <a:extLst>
                <a:ext uri="{FF2B5EF4-FFF2-40B4-BE49-F238E27FC236}">
                  <a16:creationId xmlns:a16="http://schemas.microsoft.com/office/drawing/2014/main" id="{43DCD310-5E09-7D40-5307-26B1B47B4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962422" y="3194739"/>
              <a:ext cx="324000" cy="308442"/>
            </a:xfrm>
            <a:prstGeom prst="rect">
              <a:avLst/>
            </a:prstGeom>
          </p:spPr>
        </p:pic>
        <p:pic>
          <p:nvPicPr>
            <p:cNvPr id="71" name="Inhaltsplatzhalter 5">
              <a:extLst>
                <a:ext uri="{FF2B5EF4-FFF2-40B4-BE49-F238E27FC236}">
                  <a16:creationId xmlns:a16="http://schemas.microsoft.com/office/drawing/2014/main" id="{AE1A20FF-8372-B14F-3DBB-01613D381E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353614" y="3194739"/>
              <a:ext cx="324000" cy="308442"/>
            </a:xfrm>
            <a:prstGeom prst="rect">
              <a:avLst/>
            </a:prstGeom>
          </p:spPr>
        </p:pic>
        <p:pic>
          <p:nvPicPr>
            <p:cNvPr id="72" name="Inhaltsplatzhalter 5">
              <a:extLst>
                <a:ext uri="{FF2B5EF4-FFF2-40B4-BE49-F238E27FC236}">
                  <a16:creationId xmlns:a16="http://schemas.microsoft.com/office/drawing/2014/main" id="{516193C6-4319-C3A0-A989-7CC4E3F9BC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735931" y="3194739"/>
              <a:ext cx="324000" cy="308442"/>
            </a:xfrm>
            <a:prstGeom prst="rect">
              <a:avLst/>
            </a:prstGeom>
          </p:spPr>
        </p:pic>
      </p:grpSp>
      <p:pic>
        <p:nvPicPr>
          <p:cNvPr id="73" name="Inhaltsplatzhalter 5">
            <a:extLst>
              <a:ext uri="{FF2B5EF4-FFF2-40B4-BE49-F238E27FC236}">
                <a16:creationId xmlns:a16="http://schemas.microsoft.com/office/drawing/2014/main" id="{71F956B8-9194-9A35-403D-1628677B557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5473953" y="2252148"/>
            <a:ext cx="356400" cy="339286"/>
          </a:xfrm>
          <a:prstGeom prst="rect">
            <a:avLst/>
          </a:prstGeom>
        </p:spPr>
      </p:pic>
      <p:pic>
        <p:nvPicPr>
          <p:cNvPr id="74" name="Inhaltsplatzhalter 5">
            <a:extLst>
              <a:ext uri="{FF2B5EF4-FFF2-40B4-BE49-F238E27FC236}">
                <a16:creationId xmlns:a16="http://schemas.microsoft.com/office/drawing/2014/main" id="{FE56456D-99AB-6E6E-C052-8C21823D58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5897615" y="2252148"/>
            <a:ext cx="356400" cy="339286"/>
          </a:xfrm>
          <a:prstGeom prst="rect">
            <a:avLst/>
          </a:prstGeom>
        </p:spPr>
      </p:pic>
      <p:pic>
        <p:nvPicPr>
          <p:cNvPr id="75" name="Inhaltsplatzhalter 5">
            <a:extLst>
              <a:ext uri="{FF2B5EF4-FFF2-40B4-BE49-F238E27FC236}">
                <a16:creationId xmlns:a16="http://schemas.microsoft.com/office/drawing/2014/main" id="{06156568-5BF6-9B04-5F76-2E87FF6B857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6328803" y="2252148"/>
            <a:ext cx="356400" cy="339286"/>
          </a:xfrm>
          <a:prstGeom prst="rect">
            <a:avLst/>
          </a:prstGeom>
        </p:spPr>
      </p:pic>
      <p:pic>
        <p:nvPicPr>
          <p:cNvPr id="2" name="Inhaltsplatzhalter 5">
            <a:extLst>
              <a:ext uri="{FF2B5EF4-FFF2-40B4-BE49-F238E27FC236}">
                <a16:creationId xmlns:a16="http://schemas.microsoft.com/office/drawing/2014/main" id="{588B65A2-527A-E945-9E26-42DDFF3CF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5473953" y="7418040"/>
            <a:ext cx="2304000" cy="277399"/>
          </a:xfrm>
          <a:prstGeom prst="rect">
            <a:avLst/>
          </a:prstGeom>
        </p:spPr>
      </p:pic>
      <p:sp>
        <p:nvSpPr>
          <p:cNvPr id="3" name="Bündelung Einerwürfel">
            <a:extLst>
              <a:ext uri="{FF2B5EF4-FFF2-40B4-BE49-F238E27FC236}">
                <a16:creationId xmlns:a16="http://schemas.microsoft.com/office/drawing/2014/main" id="{42D1DD32-3355-E95E-AD31-B81F36DCF9EA}"/>
              </a:ext>
            </a:extLst>
          </p:cNvPr>
          <p:cNvSpPr/>
          <p:nvPr/>
        </p:nvSpPr>
        <p:spPr>
          <a:xfrm>
            <a:off x="5746646" y="6217568"/>
            <a:ext cx="1498294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Bündelung Einerwürfel</a:t>
            </a:r>
          </a:p>
        </p:txBody>
      </p:sp>
      <p:pic>
        <p:nvPicPr>
          <p:cNvPr id="7" name="Inhaltsplatzhalter 5">
            <a:extLst>
              <a:ext uri="{FF2B5EF4-FFF2-40B4-BE49-F238E27FC236}">
                <a16:creationId xmlns:a16="http://schemas.microsoft.com/office/drawing/2014/main" id="{49D09A3F-6566-7CDD-83CE-39558019B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4041279"/>
            <a:ext cx="2304000" cy="277399"/>
          </a:xfrm>
          <a:prstGeom prst="rect">
            <a:avLst/>
          </a:prstGeom>
        </p:spPr>
      </p:pic>
      <p:pic>
        <p:nvPicPr>
          <p:cNvPr id="10" name="Inhaltsplatzhalter 5">
            <a:extLst>
              <a:ext uri="{FF2B5EF4-FFF2-40B4-BE49-F238E27FC236}">
                <a16:creationId xmlns:a16="http://schemas.microsoft.com/office/drawing/2014/main" id="{785669C5-0837-3648-55E0-8B128F39F0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4411606"/>
            <a:ext cx="2304000" cy="277399"/>
          </a:xfrm>
          <a:prstGeom prst="rect">
            <a:avLst/>
          </a:prstGeom>
        </p:spPr>
      </p:pic>
      <p:pic>
        <p:nvPicPr>
          <p:cNvPr id="12" name="Inhaltsplatzhalter 5">
            <a:extLst>
              <a:ext uri="{FF2B5EF4-FFF2-40B4-BE49-F238E27FC236}">
                <a16:creationId xmlns:a16="http://schemas.microsoft.com/office/drawing/2014/main" id="{02BB8351-A762-3390-0E24-96AEBFC2BE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5134089"/>
            <a:ext cx="2304000" cy="277399"/>
          </a:xfrm>
          <a:prstGeom prst="rect">
            <a:avLst/>
          </a:prstGeom>
        </p:spPr>
      </p:pic>
      <p:pic>
        <p:nvPicPr>
          <p:cNvPr id="13" name="Inhaltsplatzhalter 5">
            <a:extLst>
              <a:ext uri="{FF2B5EF4-FFF2-40B4-BE49-F238E27FC236}">
                <a16:creationId xmlns:a16="http://schemas.microsoft.com/office/drawing/2014/main" id="{E202575F-3B12-3325-C244-B94577963B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4767663"/>
            <a:ext cx="2304000" cy="277399"/>
          </a:xfrm>
          <a:prstGeom prst="rect">
            <a:avLst/>
          </a:prstGeom>
        </p:spPr>
      </p:pic>
      <p:pic>
        <p:nvPicPr>
          <p:cNvPr id="14" name="Inhaltsplatzhalter 5">
            <a:extLst>
              <a:ext uri="{FF2B5EF4-FFF2-40B4-BE49-F238E27FC236}">
                <a16:creationId xmlns:a16="http://schemas.microsoft.com/office/drawing/2014/main" id="{5D53104A-9E68-1FA9-7426-0D2F54CE70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3680828"/>
            <a:ext cx="2304000" cy="277399"/>
          </a:xfrm>
          <a:prstGeom prst="rect">
            <a:avLst/>
          </a:prstGeom>
        </p:spPr>
      </p:pic>
      <p:pic>
        <p:nvPicPr>
          <p:cNvPr id="19" name="Inhaltsplatzhalter 5">
            <a:extLst>
              <a:ext uri="{FF2B5EF4-FFF2-40B4-BE49-F238E27FC236}">
                <a16:creationId xmlns:a16="http://schemas.microsoft.com/office/drawing/2014/main" id="{7E3DA2FD-3F5C-3743-21DE-F67360A44E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2024898"/>
            <a:ext cx="2304000" cy="277399"/>
          </a:xfrm>
          <a:prstGeom prst="rect">
            <a:avLst/>
          </a:prstGeom>
        </p:spPr>
      </p:pic>
      <p:pic>
        <p:nvPicPr>
          <p:cNvPr id="20" name="Inhaltsplatzhalter 5">
            <a:extLst>
              <a:ext uri="{FF2B5EF4-FFF2-40B4-BE49-F238E27FC236}">
                <a16:creationId xmlns:a16="http://schemas.microsoft.com/office/drawing/2014/main" id="{A0E4DF19-96D6-9339-955B-91B2C8008D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2395225"/>
            <a:ext cx="2304000" cy="277399"/>
          </a:xfrm>
          <a:prstGeom prst="rect">
            <a:avLst/>
          </a:prstGeom>
        </p:spPr>
      </p:pic>
      <p:pic>
        <p:nvPicPr>
          <p:cNvPr id="25" name="Inhaltsplatzhalter 5">
            <a:extLst>
              <a:ext uri="{FF2B5EF4-FFF2-40B4-BE49-F238E27FC236}">
                <a16:creationId xmlns:a16="http://schemas.microsoft.com/office/drawing/2014/main" id="{3165A0F3-CFCF-B5CB-BEF7-649F88ED3F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3117708"/>
            <a:ext cx="2304000" cy="277399"/>
          </a:xfrm>
          <a:prstGeom prst="rect">
            <a:avLst/>
          </a:prstGeom>
        </p:spPr>
      </p:pic>
      <p:pic>
        <p:nvPicPr>
          <p:cNvPr id="26" name="Inhaltsplatzhalter 5">
            <a:extLst>
              <a:ext uri="{FF2B5EF4-FFF2-40B4-BE49-F238E27FC236}">
                <a16:creationId xmlns:a16="http://schemas.microsoft.com/office/drawing/2014/main" id="{CF3E9BFF-EAAD-C300-A8D6-09107F2F00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2751282"/>
            <a:ext cx="2304000" cy="277399"/>
          </a:xfrm>
          <a:prstGeom prst="rect">
            <a:avLst/>
          </a:prstGeom>
        </p:spPr>
      </p:pic>
      <p:pic>
        <p:nvPicPr>
          <p:cNvPr id="33" name="Inhaltsplatzhalter 5">
            <a:extLst>
              <a:ext uri="{FF2B5EF4-FFF2-40B4-BE49-F238E27FC236}">
                <a16:creationId xmlns:a16="http://schemas.microsoft.com/office/drawing/2014/main" id="{26145369-9AD8-83DC-C652-418C5CCBF0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423700" y="1664447"/>
            <a:ext cx="2304000" cy="277399"/>
          </a:xfrm>
          <a:prstGeom prst="rect">
            <a:avLst/>
          </a:prstGeom>
        </p:spPr>
      </p:pic>
      <p:pic>
        <p:nvPicPr>
          <p:cNvPr id="34" name="Hunderterplatte">
            <a:extLst>
              <a:ext uri="{FF2B5EF4-FFF2-40B4-BE49-F238E27FC236}">
                <a16:creationId xmlns:a16="http://schemas.microsoft.com/office/drawing/2014/main" id="{17FF3490-8A03-FF42-C554-1CF5AED4BA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2411174" y="7241247"/>
            <a:ext cx="2340000" cy="2170831"/>
          </a:xfrm>
          <a:prstGeom prst="rect">
            <a:avLst/>
          </a:prstGeom>
        </p:spPr>
      </p:pic>
      <p:sp>
        <p:nvSpPr>
          <p:cNvPr id="5" name="Bündelung Zehnerstange">
            <a:extLst>
              <a:ext uri="{FF2B5EF4-FFF2-40B4-BE49-F238E27FC236}">
                <a16:creationId xmlns:a16="http://schemas.microsoft.com/office/drawing/2014/main" id="{361D0FC2-8798-F22A-7644-74CFBB4ED0B1}"/>
              </a:ext>
            </a:extLst>
          </p:cNvPr>
          <p:cNvSpPr/>
          <p:nvPr/>
        </p:nvSpPr>
        <p:spPr>
          <a:xfrm>
            <a:off x="2826553" y="6211457"/>
            <a:ext cx="1498294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Bündelung Zehnerstangen</a:t>
            </a:r>
          </a:p>
        </p:txBody>
      </p:sp>
      <p:sp>
        <p:nvSpPr>
          <p:cNvPr id="36" name="Rechteck: abgerundete Ecken 32">
            <a:extLst>
              <a:ext uri="{FF2B5EF4-FFF2-40B4-BE49-F238E27FC236}">
                <a16:creationId xmlns:a16="http://schemas.microsoft.com/office/drawing/2014/main" id="{461E6E99-1396-7EFB-80FB-50C23027C67C}"/>
              </a:ext>
            </a:extLst>
          </p:cNvPr>
          <p:cNvSpPr/>
          <p:nvPr/>
        </p:nvSpPr>
        <p:spPr>
          <a:xfrm>
            <a:off x="7418180" y="135735"/>
            <a:ext cx="4589310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chemeClr val="tx1"/>
                </a:solidFill>
              </a:rPr>
              <a:t>Was passiert hier?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b="1" dirty="0">
                <a:solidFill>
                  <a:schemeClr val="tx1"/>
                </a:solidFill>
              </a:rPr>
              <a:t>Wofür ist das wichtig?</a:t>
            </a:r>
          </a:p>
        </p:txBody>
      </p: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78831E0C-40A6-A03F-2070-27DE833F4700}"/>
              </a:ext>
            </a:extLst>
          </p:cNvPr>
          <p:cNvGrpSpPr/>
          <p:nvPr/>
        </p:nvGrpSpPr>
        <p:grpSpPr>
          <a:xfrm>
            <a:off x="6430818" y="258211"/>
            <a:ext cx="864000" cy="864000"/>
            <a:chOff x="3927518" y="3746985"/>
            <a:chExt cx="864000" cy="864000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EA645D2B-29E8-D2D6-DD0A-26BDFE21E648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40" name="Sprechblase: oval 41">
                <a:extLst>
                  <a:ext uri="{FF2B5EF4-FFF2-40B4-BE49-F238E27FC236}">
                    <a16:creationId xmlns:a16="http://schemas.microsoft.com/office/drawing/2014/main" id="{3E44D959-482B-56A2-169D-7808931F033A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Sprechblase: oval 42">
                <a:extLst>
                  <a:ext uri="{FF2B5EF4-FFF2-40B4-BE49-F238E27FC236}">
                    <a16:creationId xmlns:a16="http://schemas.microsoft.com/office/drawing/2014/main" id="{C5B73A25-9591-D49A-4A6C-FC42D638145C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9" name="Ellipse 40">
              <a:extLst>
                <a:ext uri="{FF2B5EF4-FFF2-40B4-BE49-F238E27FC236}">
                  <a16:creationId xmlns:a16="http://schemas.microsoft.com/office/drawing/2014/main" id="{D643A6A7-92A8-4AE3-1198-9114581E8396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F107F488-7293-2F00-E414-963D7B454BA7}"/>
              </a:ext>
            </a:extLst>
          </p:cNvPr>
          <p:cNvGrpSpPr>
            <a:grpSpLocks noChangeAspect="1"/>
          </p:cNvGrpSpPr>
          <p:nvPr/>
        </p:nvGrpSpPr>
        <p:grpSpPr>
          <a:xfrm>
            <a:off x="201216" y="223598"/>
            <a:ext cx="576000" cy="576000"/>
            <a:chOff x="5621266" y="2917800"/>
            <a:chExt cx="864000" cy="864000"/>
          </a:xfrm>
          <a:noFill/>
        </p:grpSpPr>
        <p:pic>
          <p:nvPicPr>
            <p:cNvPr id="6" name="Grafik 5" descr="Fragezeichen mit einfarbiger Füllung">
              <a:extLst>
                <a:ext uri="{FF2B5EF4-FFF2-40B4-BE49-F238E27FC236}">
                  <a16:creationId xmlns:a16="http://schemas.microsoft.com/office/drawing/2014/main" id="{E67851F9-1ECC-C77C-51B5-8AA99F3F9D3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675266" y="2971800"/>
              <a:ext cx="756000" cy="756000"/>
            </a:xfrm>
            <a:prstGeom prst="ellipse">
              <a:avLst/>
            </a:prstGeom>
          </p:spPr>
        </p:pic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75517C68-87C7-90A7-EB8E-999C6CEE3CEA}"/>
                </a:ext>
              </a:extLst>
            </p:cNvPr>
            <p:cNvSpPr/>
            <p:nvPr/>
          </p:nvSpPr>
          <p:spPr>
            <a:xfrm>
              <a:off x="5621266" y="2917800"/>
              <a:ext cx="864000" cy="864000"/>
            </a:xfrm>
            <a:prstGeom prst="ellipse">
              <a:avLst/>
            </a:prstGeom>
            <a:grp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9" name="Satzbausteine">
            <a:extLst>
              <a:ext uri="{FF2B5EF4-FFF2-40B4-BE49-F238E27FC236}">
                <a16:creationId xmlns:a16="http://schemas.microsoft.com/office/drawing/2014/main" id="{72BD0729-5908-B05A-8F5F-A2630FCB3205}"/>
              </a:ext>
            </a:extLst>
          </p:cNvPr>
          <p:cNvSpPr/>
          <p:nvPr/>
        </p:nvSpPr>
        <p:spPr>
          <a:xfrm>
            <a:off x="9472772" y="4747246"/>
            <a:ext cx="2534717" cy="150231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tx1"/>
                </a:solidFill>
              </a:rPr>
              <a:t>Ich habe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Ich tausche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Jetzt habe ich …</a:t>
            </a:r>
          </a:p>
        </p:txBody>
      </p:sp>
      <p:sp>
        <p:nvSpPr>
          <p:cNvPr id="46" name="Wichtige Denksprache">
            <a:extLst>
              <a:ext uri="{FF2B5EF4-FFF2-40B4-BE49-F238E27FC236}">
                <a16:creationId xmlns:a16="http://schemas.microsoft.com/office/drawing/2014/main" id="{128D703B-CAE5-8213-7668-3E555BB24F0D}"/>
              </a:ext>
            </a:extLst>
          </p:cNvPr>
          <p:cNvSpPr/>
          <p:nvPr/>
        </p:nvSpPr>
        <p:spPr>
          <a:xfrm>
            <a:off x="9472773" y="6211457"/>
            <a:ext cx="2534717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Wichtige Denksprache</a:t>
            </a:r>
          </a:p>
        </p:txBody>
      </p:sp>
    </p:spTree>
    <p:extLst>
      <p:ext uri="{BB962C8B-B14F-4D97-AF65-F5344CB8AC3E}">
        <p14:creationId xmlns:p14="http://schemas.microsoft.com/office/powerpoint/2010/main" val="314194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85185E-6 L 6.25E-7 -0.83518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7 L 0 -0.8178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6" grpId="0" animBg="1"/>
      <p:bldP spid="9" grpId="0" animBg="1"/>
      <p:bldP spid="9" grpId="1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8D9C40-3612-9374-A734-B1025B1A52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>
            <a:extLst>
              <a:ext uri="{FF2B5EF4-FFF2-40B4-BE49-F238E27FC236}">
                <a16:creationId xmlns:a16="http://schemas.microsoft.com/office/drawing/2014/main" id="{854D7257-563C-A664-4C47-134A92B2EDAB}"/>
              </a:ext>
            </a:extLst>
          </p:cNvPr>
          <p:cNvSpPr/>
          <p:nvPr/>
        </p:nvSpPr>
        <p:spPr>
          <a:xfrm>
            <a:off x="0" y="835598"/>
            <a:ext cx="12192000" cy="6022402"/>
          </a:xfrm>
          <a:prstGeom prst="rect">
            <a:avLst/>
          </a:prstGeom>
          <a:solidFill>
            <a:srgbClr val="327A86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grpSp>
        <p:nvGrpSpPr>
          <p:cNvPr id="66" name="Gruppieren 65">
            <a:extLst>
              <a:ext uri="{FF2B5EF4-FFF2-40B4-BE49-F238E27FC236}">
                <a16:creationId xmlns:a16="http://schemas.microsoft.com/office/drawing/2014/main" id="{CC2FBC44-AB5C-47BD-EA22-503FBB9E5CA3}"/>
              </a:ext>
            </a:extLst>
          </p:cNvPr>
          <p:cNvGrpSpPr/>
          <p:nvPr/>
        </p:nvGrpSpPr>
        <p:grpSpPr>
          <a:xfrm>
            <a:off x="3313017" y="1705147"/>
            <a:ext cx="1187850" cy="192670"/>
            <a:chOff x="185286" y="3194739"/>
            <a:chExt cx="1874645" cy="308442"/>
          </a:xfrm>
        </p:grpSpPr>
        <p:pic>
          <p:nvPicPr>
            <p:cNvPr id="41" name="Inhaltsplatzhalter 5">
              <a:extLst>
                <a:ext uri="{FF2B5EF4-FFF2-40B4-BE49-F238E27FC236}">
                  <a16:creationId xmlns:a16="http://schemas.microsoft.com/office/drawing/2014/main" id="{B7EDDD12-91F9-3DA0-8E1C-C43468BA38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85286" y="3194739"/>
              <a:ext cx="324000" cy="308442"/>
            </a:xfrm>
            <a:prstGeom prst="rect">
              <a:avLst/>
            </a:prstGeom>
          </p:spPr>
        </p:pic>
        <p:pic>
          <p:nvPicPr>
            <p:cNvPr id="58" name="Inhaltsplatzhalter 5">
              <a:extLst>
                <a:ext uri="{FF2B5EF4-FFF2-40B4-BE49-F238E27FC236}">
                  <a16:creationId xmlns:a16="http://schemas.microsoft.com/office/drawing/2014/main" id="{A76019D2-FC0B-49F4-9460-FE860082B7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573338" y="3194739"/>
              <a:ext cx="324000" cy="308442"/>
            </a:xfrm>
            <a:prstGeom prst="rect">
              <a:avLst/>
            </a:prstGeom>
          </p:spPr>
        </p:pic>
        <p:pic>
          <p:nvPicPr>
            <p:cNvPr id="59" name="Inhaltsplatzhalter 5">
              <a:extLst>
                <a:ext uri="{FF2B5EF4-FFF2-40B4-BE49-F238E27FC236}">
                  <a16:creationId xmlns:a16="http://schemas.microsoft.com/office/drawing/2014/main" id="{A3864D8B-92E0-5111-17A4-A8EBDB41CC4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962422" y="3194739"/>
              <a:ext cx="324000" cy="308442"/>
            </a:xfrm>
            <a:prstGeom prst="rect">
              <a:avLst/>
            </a:prstGeom>
          </p:spPr>
        </p:pic>
        <p:pic>
          <p:nvPicPr>
            <p:cNvPr id="60" name="Inhaltsplatzhalter 5">
              <a:extLst>
                <a:ext uri="{FF2B5EF4-FFF2-40B4-BE49-F238E27FC236}">
                  <a16:creationId xmlns:a16="http://schemas.microsoft.com/office/drawing/2014/main" id="{64370114-3F5B-E5A0-30BF-07F24E0A72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353614" y="3194739"/>
              <a:ext cx="324000" cy="308442"/>
            </a:xfrm>
            <a:prstGeom prst="rect">
              <a:avLst/>
            </a:prstGeom>
          </p:spPr>
        </p:pic>
        <p:pic>
          <p:nvPicPr>
            <p:cNvPr id="61" name="Inhaltsplatzhalter 5">
              <a:extLst>
                <a:ext uri="{FF2B5EF4-FFF2-40B4-BE49-F238E27FC236}">
                  <a16:creationId xmlns:a16="http://schemas.microsoft.com/office/drawing/2014/main" id="{67B9EC84-A4E0-067C-8485-87C25A2E43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735931" y="3194739"/>
              <a:ext cx="324000" cy="308442"/>
            </a:xfrm>
            <a:prstGeom prst="rect">
              <a:avLst/>
            </a:prstGeom>
          </p:spPr>
        </p:pic>
      </p:grpSp>
      <p:pic>
        <p:nvPicPr>
          <p:cNvPr id="2" name="Inhaltsplatzhalter 5">
            <a:extLst>
              <a:ext uri="{FF2B5EF4-FFF2-40B4-BE49-F238E27FC236}">
                <a16:creationId xmlns:a16="http://schemas.microsoft.com/office/drawing/2014/main" id="{588B65A2-527A-E945-9E26-42DDFF3CFF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1959525" y="7092007"/>
            <a:ext cx="1414800" cy="170340"/>
          </a:xfrm>
          <a:prstGeom prst="rect">
            <a:avLst/>
          </a:prstGeom>
        </p:spPr>
      </p:pic>
      <p:sp>
        <p:nvSpPr>
          <p:cNvPr id="3" name="Bündelung Einerwürfel">
            <a:extLst>
              <a:ext uri="{FF2B5EF4-FFF2-40B4-BE49-F238E27FC236}">
                <a16:creationId xmlns:a16="http://schemas.microsoft.com/office/drawing/2014/main" id="{42D1DD32-3355-E95E-AD31-B81F36DCF9EA}"/>
              </a:ext>
            </a:extLst>
          </p:cNvPr>
          <p:cNvSpPr/>
          <p:nvPr/>
        </p:nvSpPr>
        <p:spPr>
          <a:xfrm>
            <a:off x="1959525" y="6201741"/>
            <a:ext cx="1498294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Bündelung Einerwürfel</a:t>
            </a:r>
          </a:p>
        </p:txBody>
      </p:sp>
      <p:pic>
        <p:nvPicPr>
          <p:cNvPr id="34" name="Hunderterplatte">
            <a:extLst>
              <a:ext uri="{FF2B5EF4-FFF2-40B4-BE49-F238E27FC236}">
                <a16:creationId xmlns:a16="http://schemas.microsoft.com/office/drawing/2014/main" id="{17FF3490-8A03-FF42-C554-1CF5AED4BAB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130" b="97006" l="4326" r="98708">
                        <a14:foregroundMark x1="4382" y1="94859" x2="9607" y2="14972"/>
                        <a14:foregroundMark x1="9607" y1="14972" x2="81685" y2="7571"/>
                        <a14:foregroundMark x1="81685" y1="7571" x2="92753" y2="11243"/>
                        <a14:foregroundMark x1="92753" y1="11243" x2="87079" y2="92147"/>
                        <a14:foregroundMark x1="87079" y1="92147" x2="75056" y2="94689"/>
                        <a14:foregroundMark x1="75056" y1="94689" x2="4382" y2="92599"/>
                        <a14:foregroundMark x1="8539" y1="5876" x2="47472" y2="4915"/>
                        <a14:foregroundMark x1="47472" y1="4915" x2="79663" y2="11412"/>
                        <a14:foregroundMark x1="79663" y1="11412" x2="75674" y2="63616"/>
                        <a14:foregroundMark x1="5225" y1="95424" x2="20843" y2="94576"/>
                        <a14:foregroundMark x1="20843" y1="94576" x2="53652" y2="96893"/>
                        <a14:foregroundMark x1="53652" y1="96893" x2="91124" y2="90113"/>
                        <a14:foregroundMark x1="91124" y1="90113" x2="95112" y2="90113"/>
                        <a14:foregroundMark x1="93989" y1="95706" x2="29494" y2="63898"/>
                        <a14:foregroundMark x1="29494" y1="63898" x2="51573" y2="22429"/>
                        <a14:foregroundMark x1="51573" y1="22429" x2="73202" y2="23729"/>
                        <a14:foregroundMark x1="73202" y1="23729" x2="73483" y2="24011"/>
                        <a14:foregroundMark x1="25225" y1="40452" x2="78876" y2="48249"/>
                        <a14:foregroundMark x1="78876" y1="48249" x2="77360" y2="85028"/>
                        <a14:foregroundMark x1="77360" y1="85028" x2="52640" y2="97062"/>
                        <a14:foregroundMark x1="52640" y1="97062" x2="7921" y2="58531"/>
                        <a14:foregroundMark x1="7921" y1="58531" x2="22191" y2="35706"/>
                        <a14:foregroundMark x1="22191" y1="35706" x2="38146" y2="36384"/>
                        <a14:foregroundMark x1="38146" y1="36384" x2="40169" y2="37684"/>
                        <a14:foregroundMark x1="26573" y1="25650" x2="25674" y2="37910"/>
                        <a14:foregroundMark x1="25674" y1="37910" x2="31067" y2="55593"/>
                        <a14:foregroundMark x1="31067" y1="55593" x2="68483" y2="67458"/>
                        <a14:foregroundMark x1="68483" y1="67458" x2="84213" y2="80339"/>
                        <a14:foregroundMark x1="84213" y1="80339" x2="50449" y2="27627"/>
                        <a14:foregroundMark x1="11629" y1="26780" x2="16629" y2="29605"/>
                        <a14:foregroundMark x1="6910" y1="3107" x2="36966" y2="4633"/>
                        <a14:foregroundMark x1="36966" y1="4633" x2="87022" y2="1243"/>
                        <a14:foregroundMark x1="87022" y1="1243" x2="97472" y2="7627"/>
                        <a14:foregroundMark x1="97472" y1="7627" x2="96742" y2="91808"/>
                        <a14:foregroundMark x1="96742" y1="2542" x2="14213" y2="6045"/>
                        <a14:foregroundMark x1="14213" y1="6045" x2="6348" y2="1130"/>
                        <a14:foregroundMark x1="98258" y1="30847" x2="98146" y2="42260"/>
                        <a14:foregroundMark x1="98371" y1="51412" x2="97640" y2="16158"/>
                        <a14:foregroundMark x1="98258" y1="1695" x2="97191" y2="46441"/>
                        <a14:foregroundMark x1="26404" y1="1356" x2="60169" y2="6271"/>
                        <a14:foregroundMark x1="58989" y1="2429" x2="17921" y2="1469"/>
                        <a14:foregroundMark x1="98708" y1="1243" x2="97191" y2="72316"/>
                        <a14:foregroundMark x1="16011" y1="65141" x2="15787" y2="94124"/>
                      </a14:backgroundRemoval>
                    </a14:imgEffect>
                  </a14:imgLayer>
                </a14:imgProps>
              </a:ext>
            </a:extLst>
          </a:blip>
          <a:srcRect l="-28" t="-357" r="-10"/>
          <a:stretch/>
        </p:blipFill>
        <p:spPr>
          <a:xfrm>
            <a:off x="256629" y="7064978"/>
            <a:ext cx="1414800" cy="1312518"/>
          </a:xfrm>
          <a:prstGeom prst="rect">
            <a:avLst/>
          </a:prstGeom>
        </p:spPr>
      </p:pic>
      <p:sp>
        <p:nvSpPr>
          <p:cNvPr id="5" name="Bündelung Zehnerstange">
            <a:extLst>
              <a:ext uri="{FF2B5EF4-FFF2-40B4-BE49-F238E27FC236}">
                <a16:creationId xmlns:a16="http://schemas.microsoft.com/office/drawing/2014/main" id="{361D0FC2-8798-F22A-7644-74CFBB4ED0B1}"/>
              </a:ext>
            </a:extLst>
          </p:cNvPr>
          <p:cNvSpPr/>
          <p:nvPr/>
        </p:nvSpPr>
        <p:spPr>
          <a:xfrm>
            <a:off x="250279" y="6201741"/>
            <a:ext cx="1498294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Bündelung Zehnerstangen</a:t>
            </a:r>
          </a:p>
        </p:txBody>
      </p:sp>
      <p:sp>
        <p:nvSpPr>
          <p:cNvPr id="9" name="Satzbausteine">
            <a:extLst>
              <a:ext uri="{FF2B5EF4-FFF2-40B4-BE49-F238E27FC236}">
                <a16:creationId xmlns:a16="http://schemas.microsoft.com/office/drawing/2014/main" id="{72BD0729-5908-B05A-8F5F-A2630FCB3205}"/>
              </a:ext>
            </a:extLst>
          </p:cNvPr>
          <p:cNvSpPr/>
          <p:nvPr/>
        </p:nvSpPr>
        <p:spPr>
          <a:xfrm>
            <a:off x="9472772" y="4747246"/>
            <a:ext cx="2534717" cy="1502315"/>
          </a:xfrm>
          <a:prstGeom prst="rect">
            <a:avLst/>
          </a:prstGeom>
          <a:solidFill>
            <a:srgbClr val="E1E2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DE" dirty="0">
                <a:solidFill>
                  <a:schemeClr val="tx1"/>
                </a:solidFill>
              </a:rPr>
              <a:t>Ich habe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Ich tausche …</a:t>
            </a:r>
          </a:p>
          <a:p>
            <a:endParaRPr lang="de-DE" dirty="0">
              <a:solidFill>
                <a:schemeClr val="tx1"/>
              </a:solidFill>
            </a:endParaRPr>
          </a:p>
          <a:p>
            <a:r>
              <a:rPr lang="de-DE" dirty="0">
                <a:solidFill>
                  <a:schemeClr val="tx1"/>
                </a:solidFill>
              </a:rPr>
              <a:t>Jetzt habe ich …</a:t>
            </a:r>
          </a:p>
        </p:txBody>
      </p:sp>
      <p:sp>
        <p:nvSpPr>
          <p:cNvPr id="46" name="Wichtige Denksprache">
            <a:extLst>
              <a:ext uri="{FF2B5EF4-FFF2-40B4-BE49-F238E27FC236}">
                <a16:creationId xmlns:a16="http://schemas.microsoft.com/office/drawing/2014/main" id="{128D703B-CAE5-8213-7668-3E555BB24F0D}"/>
              </a:ext>
            </a:extLst>
          </p:cNvPr>
          <p:cNvSpPr/>
          <p:nvPr/>
        </p:nvSpPr>
        <p:spPr>
          <a:xfrm>
            <a:off x="9472773" y="6224709"/>
            <a:ext cx="2534717" cy="510274"/>
          </a:xfrm>
          <a:prstGeom prst="roundRect">
            <a:avLst/>
          </a:prstGeom>
          <a:solidFill>
            <a:srgbClr val="F8B44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>
                <a:solidFill>
                  <a:schemeClr val="tx1"/>
                </a:solidFill>
              </a:rPr>
              <a:t>Wichtige Denksprache</a:t>
            </a:r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07633EC6-C86A-4760-D7A3-C0A7E5DB8B11}"/>
              </a:ext>
            </a:extLst>
          </p:cNvPr>
          <p:cNvSpPr txBox="1">
            <a:spLocks/>
          </p:cNvSpPr>
          <p:nvPr/>
        </p:nvSpPr>
        <p:spPr>
          <a:xfrm>
            <a:off x="0" y="1890"/>
            <a:ext cx="7462520" cy="83980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3200" b="1" dirty="0">
                <a:latin typeface="+mn-lt"/>
              </a:rPr>
              <a:t>Das wissen wir schon…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5CC58783-E6FE-368B-EE72-5BF9DD797B79}"/>
              </a:ext>
            </a:extLst>
          </p:cNvPr>
          <p:cNvSpPr txBox="1"/>
          <p:nvPr/>
        </p:nvSpPr>
        <p:spPr>
          <a:xfrm>
            <a:off x="0" y="714119"/>
            <a:ext cx="12191999" cy="6718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DE" sz="2800" dirty="0">
                <a:solidFill>
                  <a:schemeClr val="bg1"/>
                </a:solidFill>
              </a:rPr>
              <a:t>Ich </a:t>
            </a:r>
            <a:r>
              <a:rPr lang="de-DE" sz="2800" b="1" dirty="0">
                <a:solidFill>
                  <a:schemeClr val="bg1"/>
                </a:solidFill>
              </a:rPr>
              <a:t>bündele</a:t>
            </a:r>
            <a:r>
              <a:rPr lang="de-DE" sz="2800" dirty="0">
                <a:solidFill>
                  <a:schemeClr val="bg1"/>
                </a:solidFill>
              </a:rPr>
              <a:t>: Ich </a:t>
            </a:r>
            <a:r>
              <a:rPr lang="de-DE" sz="2800" b="1" i="1" dirty="0">
                <a:solidFill>
                  <a:schemeClr val="bg1"/>
                </a:solidFill>
              </a:rPr>
              <a:t>tausche</a:t>
            </a:r>
            <a:r>
              <a:rPr lang="de-DE" sz="2800" dirty="0">
                <a:solidFill>
                  <a:schemeClr val="bg1"/>
                </a:solidFill>
              </a:rPr>
              <a:t> 10 … </a:t>
            </a:r>
            <a:r>
              <a:rPr lang="de-DE" sz="2800" b="1" i="1" dirty="0">
                <a:solidFill>
                  <a:schemeClr val="bg1"/>
                </a:solidFill>
              </a:rPr>
              <a:t>gegen</a:t>
            </a:r>
            <a:r>
              <a:rPr lang="de-DE" sz="2800" dirty="0">
                <a:solidFill>
                  <a:schemeClr val="bg1"/>
                </a:solidFill>
              </a:rPr>
              <a:t> 1 …  </a:t>
            </a:r>
          </a:p>
        </p:txBody>
      </p:sp>
      <p:graphicFrame>
        <p:nvGraphicFramePr>
          <p:cNvPr id="35" name="Tabelle 34">
            <a:extLst>
              <a:ext uri="{FF2B5EF4-FFF2-40B4-BE49-F238E27FC236}">
                <a16:creationId xmlns:a16="http://schemas.microsoft.com/office/drawing/2014/main" id="{CB6E0E2C-E949-2FF8-4F8E-73A30D5D3B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940308"/>
              </p:ext>
            </p:extLst>
          </p:nvPr>
        </p:nvGraphicFramePr>
        <p:xfrm>
          <a:off x="4200158" y="2270592"/>
          <a:ext cx="3831628" cy="316720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57907">
                  <a:extLst>
                    <a:ext uri="{9D8B030D-6E8A-4147-A177-3AD203B41FA5}">
                      <a16:colId xmlns:a16="http://schemas.microsoft.com/office/drawing/2014/main" val="1560610611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730435016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429900298"/>
                    </a:ext>
                  </a:extLst>
                </a:gridCol>
                <a:gridCol w="957907">
                  <a:extLst>
                    <a:ext uri="{9D8B030D-6E8A-4147-A177-3AD203B41FA5}">
                      <a16:colId xmlns:a16="http://schemas.microsoft.com/office/drawing/2014/main" val="2987763797"/>
                    </a:ext>
                  </a:extLst>
                </a:gridCol>
              </a:tblGrid>
              <a:tr h="757385"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Z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3200" dirty="0">
                          <a:solidFill>
                            <a:sysClr val="windowText" lastClr="000000"/>
                          </a:solidFill>
                        </a:rPr>
                        <a:t>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728338"/>
                  </a:ext>
                </a:extLst>
              </a:tr>
              <a:tr h="2409818">
                <a:tc>
                  <a:txBody>
                    <a:bodyPr/>
                    <a:lstStyle/>
                    <a:p>
                      <a:pPr algn="ctr"/>
                      <a:endParaRPr lang="de-DE" sz="3200" dirty="0">
                        <a:solidFill>
                          <a:schemeClr val="bg1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DE" sz="3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686703"/>
                  </a:ext>
                </a:extLst>
              </a:tr>
            </a:tbl>
          </a:graphicData>
        </a:graphic>
      </p:graphicFrame>
      <p:sp>
        <p:nvSpPr>
          <p:cNvPr id="17" name="1 Zehner rechts">
            <a:extLst>
              <a:ext uri="{FF2B5EF4-FFF2-40B4-BE49-F238E27FC236}">
                <a16:creationId xmlns:a16="http://schemas.microsoft.com/office/drawing/2014/main" id="{80DA87B7-EA1A-59F1-1D25-DDC07EE10960}"/>
              </a:ext>
            </a:extLst>
          </p:cNvPr>
          <p:cNvSpPr txBox="1"/>
          <p:nvPr/>
        </p:nvSpPr>
        <p:spPr>
          <a:xfrm>
            <a:off x="6561046" y="3031632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18" name="3">
            <a:extLst>
              <a:ext uri="{FF2B5EF4-FFF2-40B4-BE49-F238E27FC236}">
                <a16:creationId xmlns:a16="http://schemas.microsoft.com/office/drawing/2014/main" id="{71AE9D5F-F16E-2EE8-B6F5-4012CECB7173}"/>
              </a:ext>
            </a:extLst>
          </p:cNvPr>
          <p:cNvSpPr txBox="1"/>
          <p:nvPr/>
        </p:nvSpPr>
        <p:spPr>
          <a:xfrm>
            <a:off x="7527193" y="3031632"/>
            <a:ext cx="391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3</a:t>
            </a:r>
          </a:p>
        </p:txBody>
      </p:sp>
      <p:sp>
        <p:nvSpPr>
          <p:cNvPr id="21" name="1 Einer">
            <a:extLst>
              <a:ext uri="{FF2B5EF4-FFF2-40B4-BE49-F238E27FC236}">
                <a16:creationId xmlns:a16="http://schemas.microsoft.com/office/drawing/2014/main" id="{5E43A8DE-E971-2155-E7CE-C061EEF239C8}"/>
              </a:ext>
            </a:extLst>
          </p:cNvPr>
          <p:cNvSpPr txBox="1"/>
          <p:nvPr/>
        </p:nvSpPr>
        <p:spPr>
          <a:xfrm>
            <a:off x="7179880" y="3031632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22" name="1 Zehner">
            <a:extLst>
              <a:ext uri="{FF2B5EF4-FFF2-40B4-BE49-F238E27FC236}">
                <a16:creationId xmlns:a16="http://schemas.microsoft.com/office/drawing/2014/main" id="{87E975F7-8AAC-60AD-84EF-4251E64AD4E6}"/>
              </a:ext>
            </a:extLst>
          </p:cNvPr>
          <p:cNvSpPr txBox="1"/>
          <p:nvPr/>
        </p:nvSpPr>
        <p:spPr>
          <a:xfrm>
            <a:off x="6207505" y="3031632"/>
            <a:ext cx="391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23" name="2 von 12">
            <a:extLst>
              <a:ext uri="{FF2B5EF4-FFF2-40B4-BE49-F238E27FC236}">
                <a16:creationId xmlns:a16="http://schemas.microsoft.com/office/drawing/2014/main" id="{A70878F7-1BC0-33AA-FD1A-93782144AE78}"/>
              </a:ext>
            </a:extLst>
          </p:cNvPr>
          <p:cNvSpPr txBox="1"/>
          <p:nvPr/>
        </p:nvSpPr>
        <p:spPr>
          <a:xfrm>
            <a:off x="6550228" y="3031189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2</a:t>
            </a:r>
          </a:p>
        </p:txBody>
      </p:sp>
      <p:sp>
        <p:nvSpPr>
          <p:cNvPr id="24" name="0 Hunderter">
            <a:extLst>
              <a:ext uri="{FF2B5EF4-FFF2-40B4-BE49-F238E27FC236}">
                <a16:creationId xmlns:a16="http://schemas.microsoft.com/office/drawing/2014/main" id="{0D1FDFDC-6EB0-1064-2BF0-29FF756EB663}"/>
              </a:ext>
            </a:extLst>
          </p:cNvPr>
          <p:cNvSpPr txBox="1"/>
          <p:nvPr/>
        </p:nvSpPr>
        <p:spPr>
          <a:xfrm>
            <a:off x="5444496" y="3033717"/>
            <a:ext cx="391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28" name="0 Tausender">
            <a:extLst>
              <a:ext uri="{FF2B5EF4-FFF2-40B4-BE49-F238E27FC236}">
                <a16:creationId xmlns:a16="http://schemas.microsoft.com/office/drawing/2014/main" id="{16E246BD-C147-CDA2-F49E-72301DA9CA42}"/>
              </a:ext>
            </a:extLst>
          </p:cNvPr>
          <p:cNvSpPr txBox="1"/>
          <p:nvPr/>
        </p:nvSpPr>
        <p:spPr>
          <a:xfrm>
            <a:off x="4471895" y="3045501"/>
            <a:ext cx="391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>
                <a:solidFill>
                  <a:schemeClr val="bg1">
                    <a:lumMod val="75000"/>
                  </a:schemeClr>
                </a:solidFill>
              </a:rPr>
              <a:t>0</a:t>
            </a:r>
          </a:p>
        </p:txBody>
      </p:sp>
      <p:sp>
        <p:nvSpPr>
          <p:cNvPr id="29" name="0 Hunderter">
            <a:extLst>
              <a:ext uri="{FF2B5EF4-FFF2-40B4-BE49-F238E27FC236}">
                <a16:creationId xmlns:a16="http://schemas.microsoft.com/office/drawing/2014/main" id="{2F07395E-60D7-EE02-2B3E-C4A15066D87A}"/>
              </a:ext>
            </a:extLst>
          </p:cNvPr>
          <p:cNvSpPr txBox="1"/>
          <p:nvPr/>
        </p:nvSpPr>
        <p:spPr>
          <a:xfrm>
            <a:off x="7519850" y="3034596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0</a:t>
            </a:r>
          </a:p>
        </p:txBody>
      </p:sp>
      <p:sp>
        <p:nvSpPr>
          <p:cNvPr id="30" name="0 Tausender">
            <a:extLst>
              <a:ext uri="{FF2B5EF4-FFF2-40B4-BE49-F238E27FC236}">
                <a16:creationId xmlns:a16="http://schemas.microsoft.com/office/drawing/2014/main" id="{83905418-4472-0E05-C2A8-289A523058C6}"/>
              </a:ext>
            </a:extLst>
          </p:cNvPr>
          <p:cNvSpPr txBox="1"/>
          <p:nvPr/>
        </p:nvSpPr>
        <p:spPr>
          <a:xfrm>
            <a:off x="5451963" y="3031737"/>
            <a:ext cx="39159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31" name="1 Einer">
            <a:extLst>
              <a:ext uri="{FF2B5EF4-FFF2-40B4-BE49-F238E27FC236}">
                <a16:creationId xmlns:a16="http://schemas.microsoft.com/office/drawing/2014/main" id="{08E8DDBF-6FF1-B4B7-F8EF-92911D1F379B}"/>
              </a:ext>
            </a:extLst>
          </p:cNvPr>
          <p:cNvSpPr txBox="1"/>
          <p:nvPr/>
        </p:nvSpPr>
        <p:spPr>
          <a:xfrm>
            <a:off x="6561045" y="3639888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1</a:t>
            </a:r>
          </a:p>
        </p:txBody>
      </p:sp>
      <p:sp>
        <p:nvSpPr>
          <p:cNvPr id="32" name="1 Einer">
            <a:extLst>
              <a:ext uri="{FF2B5EF4-FFF2-40B4-BE49-F238E27FC236}">
                <a16:creationId xmlns:a16="http://schemas.microsoft.com/office/drawing/2014/main" id="{73743D6B-3B8C-C3A2-F1FE-DD63BB045A76}"/>
              </a:ext>
            </a:extLst>
          </p:cNvPr>
          <p:cNvSpPr txBox="1"/>
          <p:nvPr/>
        </p:nvSpPr>
        <p:spPr>
          <a:xfrm>
            <a:off x="6547248" y="3036677"/>
            <a:ext cx="391591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4400" dirty="0"/>
              <a:t>0</a:t>
            </a:r>
          </a:p>
        </p:txBody>
      </p:sp>
      <p:pic>
        <p:nvPicPr>
          <p:cNvPr id="43" name="Inhaltsplatzhalter 5">
            <a:extLst>
              <a:ext uri="{FF2B5EF4-FFF2-40B4-BE49-F238E27FC236}">
                <a16:creationId xmlns:a16="http://schemas.microsoft.com/office/drawing/2014/main" id="{66A0F67D-1EA2-2E45-96D9-0AF3028F2A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1960894" y="2011941"/>
            <a:ext cx="218948" cy="208434"/>
          </a:xfrm>
          <a:prstGeom prst="rect">
            <a:avLst/>
          </a:prstGeom>
        </p:spPr>
      </p:pic>
      <p:pic>
        <p:nvPicPr>
          <p:cNvPr id="44" name="Inhaltsplatzhalter 5">
            <a:extLst>
              <a:ext uri="{FF2B5EF4-FFF2-40B4-BE49-F238E27FC236}">
                <a16:creationId xmlns:a16="http://schemas.microsoft.com/office/drawing/2014/main" id="{BAE37375-3B27-7C22-B6A7-5C11AA10C6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2218050" y="2011941"/>
            <a:ext cx="218948" cy="208434"/>
          </a:xfrm>
          <a:prstGeom prst="rect">
            <a:avLst/>
          </a:prstGeom>
        </p:spPr>
      </p:pic>
      <p:pic>
        <p:nvPicPr>
          <p:cNvPr id="45" name="Inhaltsplatzhalter 5">
            <a:extLst>
              <a:ext uri="{FF2B5EF4-FFF2-40B4-BE49-F238E27FC236}">
                <a16:creationId xmlns:a16="http://schemas.microsoft.com/office/drawing/2014/main" id="{A94FD0DC-2BE3-012B-109F-22185442B7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  <a14:foregroundMark x1="90342" y1="4605" x2="89744" y2="5263"/>
                        <a14:backgroundMark x1="87436" y1="6250" x2="87350" y2="7566"/>
                        <a14:backgroundMark x1="88889" y1="2303" x2="88932" y2="1974"/>
                      </a14:backgroundRemoval>
                    </a14:imgEffect>
                  </a14:imgLayer>
                </a14:imgProps>
              </a:ext>
            </a:extLst>
          </a:blip>
          <a:srcRect l="86868" t="2191" r="615"/>
          <a:stretch/>
        </p:blipFill>
        <p:spPr>
          <a:xfrm>
            <a:off x="2467956" y="2011941"/>
            <a:ext cx="218948" cy="208434"/>
          </a:xfrm>
          <a:prstGeom prst="rect">
            <a:avLst/>
          </a:prstGeom>
        </p:spPr>
      </p:pic>
      <p:pic>
        <p:nvPicPr>
          <p:cNvPr id="47" name="Inhaltsplatzhalter 5">
            <a:extLst>
              <a:ext uri="{FF2B5EF4-FFF2-40B4-BE49-F238E27FC236}">
                <a16:creationId xmlns:a16="http://schemas.microsoft.com/office/drawing/2014/main" id="{5E8594D7-A851-5771-72EB-5983FC3242F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4515135"/>
            <a:ext cx="1415419" cy="170415"/>
          </a:xfrm>
          <a:prstGeom prst="rect">
            <a:avLst/>
          </a:prstGeom>
        </p:spPr>
      </p:pic>
      <p:pic>
        <p:nvPicPr>
          <p:cNvPr id="64" name="Inhaltsplatzhalter 5">
            <a:extLst>
              <a:ext uri="{FF2B5EF4-FFF2-40B4-BE49-F238E27FC236}">
                <a16:creationId xmlns:a16="http://schemas.microsoft.com/office/drawing/2014/main" id="{AC9366BF-9548-385B-8C9B-BAAB7745323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3334088"/>
            <a:ext cx="1415419" cy="170415"/>
          </a:xfrm>
          <a:prstGeom prst="rect">
            <a:avLst/>
          </a:prstGeom>
        </p:spPr>
      </p:pic>
      <p:pic>
        <p:nvPicPr>
          <p:cNvPr id="65" name="Inhaltsplatzhalter 5">
            <a:extLst>
              <a:ext uri="{FF2B5EF4-FFF2-40B4-BE49-F238E27FC236}">
                <a16:creationId xmlns:a16="http://schemas.microsoft.com/office/drawing/2014/main" id="{81091B14-534F-98E9-27BC-5258B9BD08B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3594163"/>
            <a:ext cx="1415419" cy="170415"/>
          </a:xfrm>
          <a:prstGeom prst="rect">
            <a:avLst/>
          </a:prstGeom>
        </p:spPr>
      </p:pic>
      <p:pic>
        <p:nvPicPr>
          <p:cNvPr id="76" name="Inhaltsplatzhalter 5">
            <a:extLst>
              <a:ext uri="{FF2B5EF4-FFF2-40B4-BE49-F238E27FC236}">
                <a16:creationId xmlns:a16="http://schemas.microsoft.com/office/drawing/2014/main" id="{8C6DFDA1-599F-7241-0831-E5BF9D831F1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4095756"/>
            <a:ext cx="1415419" cy="170415"/>
          </a:xfrm>
          <a:prstGeom prst="rect">
            <a:avLst/>
          </a:prstGeom>
        </p:spPr>
      </p:pic>
      <p:pic>
        <p:nvPicPr>
          <p:cNvPr id="77" name="Inhaltsplatzhalter 5">
            <a:extLst>
              <a:ext uri="{FF2B5EF4-FFF2-40B4-BE49-F238E27FC236}">
                <a16:creationId xmlns:a16="http://schemas.microsoft.com/office/drawing/2014/main" id="{1781D595-B2CD-D635-243C-9247E53887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3854194"/>
            <a:ext cx="1415419" cy="170415"/>
          </a:xfrm>
          <a:prstGeom prst="rect">
            <a:avLst/>
          </a:prstGeom>
        </p:spPr>
      </p:pic>
      <p:pic>
        <p:nvPicPr>
          <p:cNvPr id="78" name="Inhaltsplatzhalter 5">
            <a:extLst>
              <a:ext uri="{FF2B5EF4-FFF2-40B4-BE49-F238E27FC236}">
                <a16:creationId xmlns:a16="http://schemas.microsoft.com/office/drawing/2014/main" id="{2A7E0A46-9C41-2DE3-753E-A0C9C9485A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3081584"/>
            <a:ext cx="1415419" cy="170415"/>
          </a:xfrm>
          <a:prstGeom prst="rect">
            <a:avLst/>
          </a:prstGeom>
        </p:spPr>
      </p:pic>
      <p:pic>
        <p:nvPicPr>
          <p:cNvPr id="7" name="Inhaltsplatzhalter 5">
            <a:extLst>
              <a:ext uri="{FF2B5EF4-FFF2-40B4-BE49-F238E27FC236}">
                <a16:creationId xmlns:a16="http://schemas.microsoft.com/office/drawing/2014/main" id="{21D8F3DA-59AA-A1A3-EFE6-6CC5B290CDB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2700657"/>
            <a:ext cx="1415419" cy="170415"/>
          </a:xfrm>
          <a:prstGeom prst="rect">
            <a:avLst/>
          </a:prstGeom>
        </p:spPr>
      </p:pic>
      <p:pic>
        <p:nvPicPr>
          <p:cNvPr id="8" name="Inhaltsplatzhalter 5">
            <a:extLst>
              <a:ext uri="{FF2B5EF4-FFF2-40B4-BE49-F238E27FC236}">
                <a16:creationId xmlns:a16="http://schemas.microsoft.com/office/drawing/2014/main" id="{81BA5F5F-C04D-6838-E70C-0761CF69280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2459095"/>
            <a:ext cx="1415419" cy="170415"/>
          </a:xfrm>
          <a:prstGeom prst="rect">
            <a:avLst/>
          </a:prstGeom>
        </p:spPr>
      </p:pic>
      <p:pic>
        <p:nvPicPr>
          <p:cNvPr id="12" name="Inhaltsplatzhalter 5">
            <a:extLst>
              <a:ext uri="{FF2B5EF4-FFF2-40B4-BE49-F238E27FC236}">
                <a16:creationId xmlns:a16="http://schemas.microsoft.com/office/drawing/2014/main" id="{A218A9D8-4B7C-DE63-43DA-CD56C9FBEBF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1957458"/>
            <a:ext cx="1415419" cy="170415"/>
          </a:xfrm>
          <a:prstGeom prst="rect">
            <a:avLst/>
          </a:prstGeom>
        </p:spPr>
      </p:pic>
      <p:pic>
        <p:nvPicPr>
          <p:cNvPr id="13" name="Inhaltsplatzhalter 5">
            <a:extLst>
              <a:ext uri="{FF2B5EF4-FFF2-40B4-BE49-F238E27FC236}">
                <a16:creationId xmlns:a16="http://schemas.microsoft.com/office/drawing/2014/main" id="{9E072591-CF0F-7F38-41F7-3554A3177D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2217533"/>
            <a:ext cx="1415419" cy="170415"/>
          </a:xfrm>
          <a:prstGeom prst="rect">
            <a:avLst/>
          </a:prstGeom>
        </p:spPr>
      </p:pic>
      <p:pic>
        <p:nvPicPr>
          <p:cNvPr id="14" name="Inhaltsplatzhalter 5">
            <a:extLst>
              <a:ext uri="{FF2B5EF4-FFF2-40B4-BE49-F238E27FC236}">
                <a16:creationId xmlns:a16="http://schemas.microsoft.com/office/drawing/2014/main" id="{BCE83BCE-F822-A7A9-C256-1962FED16C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258753" y="1710711"/>
            <a:ext cx="1415419" cy="170415"/>
          </a:xfrm>
          <a:prstGeom prst="rect">
            <a:avLst/>
          </a:prstGeom>
        </p:spPr>
      </p:pic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65423BAC-97AF-C640-EEFC-A26CA15C70D0}"/>
              </a:ext>
            </a:extLst>
          </p:cNvPr>
          <p:cNvGrpSpPr/>
          <p:nvPr/>
        </p:nvGrpSpPr>
        <p:grpSpPr>
          <a:xfrm>
            <a:off x="1959525" y="1705147"/>
            <a:ext cx="1187850" cy="192670"/>
            <a:chOff x="185286" y="3194739"/>
            <a:chExt cx="1874645" cy="308442"/>
          </a:xfrm>
        </p:grpSpPr>
        <p:pic>
          <p:nvPicPr>
            <p:cNvPr id="20" name="Inhaltsplatzhalter 5">
              <a:extLst>
                <a:ext uri="{FF2B5EF4-FFF2-40B4-BE49-F238E27FC236}">
                  <a16:creationId xmlns:a16="http://schemas.microsoft.com/office/drawing/2014/main" id="{DDE87FB6-E366-34DE-AA03-DB1B58CDA6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85286" y="3194739"/>
              <a:ext cx="324000" cy="308442"/>
            </a:xfrm>
            <a:prstGeom prst="rect">
              <a:avLst/>
            </a:prstGeom>
          </p:spPr>
        </p:pic>
        <p:pic>
          <p:nvPicPr>
            <p:cNvPr id="25" name="Inhaltsplatzhalter 5">
              <a:extLst>
                <a:ext uri="{FF2B5EF4-FFF2-40B4-BE49-F238E27FC236}">
                  <a16:creationId xmlns:a16="http://schemas.microsoft.com/office/drawing/2014/main" id="{64121E20-D935-2E49-1023-8E668AF898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573338" y="3194739"/>
              <a:ext cx="324000" cy="308442"/>
            </a:xfrm>
            <a:prstGeom prst="rect">
              <a:avLst/>
            </a:prstGeom>
          </p:spPr>
        </p:pic>
        <p:pic>
          <p:nvPicPr>
            <p:cNvPr id="26" name="Inhaltsplatzhalter 5">
              <a:extLst>
                <a:ext uri="{FF2B5EF4-FFF2-40B4-BE49-F238E27FC236}">
                  <a16:creationId xmlns:a16="http://schemas.microsoft.com/office/drawing/2014/main" id="{66B09723-81FF-B6B6-4315-36865178C2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962422" y="3194739"/>
              <a:ext cx="324000" cy="308442"/>
            </a:xfrm>
            <a:prstGeom prst="rect">
              <a:avLst/>
            </a:prstGeom>
          </p:spPr>
        </p:pic>
        <p:pic>
          <p:nvPicPr>
            <p:cNvPr id="27" name="Inhaltsplatzhalter 5">
              <a:extLst>
                <a:ext uri="{FF2B5EF4-FFF2-40B4-BE49-F238E27FC236}">
                  <a16:creationId xmlns:a16="http://schemas.microsoft.com/office/drawing/2014/main" id="{72FD9BF2-ADD2-A24A-0F43-A0A7EF900A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353614" y="3194739"/>
              <a:ext cx="324000" cy="308442"/>
            </a:xfrm>
            <a:prstGeom prst="rect">
              <a:avLst/>
            </a:prstGeom>
          </p:spPr>
        </p:pic>
        <p:pic>
          <p:nvPicPr>
            <p:cNvPr id="33" name="Inhaltsplatzhalter 5">
              <a:extLst>
                <a:ext uri="{FF2B5EF4-FFF2-40B4-BE49-F238E27FC236}">
                  <a16:creationId xmlns:a16="http://schemas.microsoft.com/office/drawing/2014/main" id="{1EFC8F92-5AF8-CE32-241F-B83D9162E4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974" b="89803" l="897" r="99573">
                          <a14:foregroundMark x1="5128" y1="15789" x2="25983" y2="35855"/>
                          <a14:foregroundMark x1="25983" y1="35855" x2="60128" y2="33553"/>
                          <a14:foregroundMark x1="60128" y1="33553" x2="94872" y2="48355"/>
                          <a14:foregroundMark x1="4915" y1="72697" x2="4573" y2="47368"/>
                          <a14:foregroundMark x1="983" y1="67763" x2="983" y2="56250"/>
                          <a14:foregroundMark x1="11667" y1="14145" x2="33974" y2="15789"/>
                          <a14:foregroundMark x1="39145" y1="14803" x2="52991" y2="3289"/>
                          <a14:foregroundMark x1="52991" y1="3289" x2="74957" y2="14145"/>
                          <a14:foregroundMark x1="74957" y1="14145" x2="78376" y2="13158"/>
                          <a14:foregroundMark x1="98333" y1="21382" x2="98462" y2="57237"/>
                          <a14:foregroundMark x1="99188" y1="7566" x2="99188" y2="7566"/>
                          <a14:foregroundMark x1="98974" y1="1974" x2="98974" y2="1974"/>
                          <a14:foregroundMark x1="98761" y1="6579" x2="99615" y2="8224"/>
                          <a14:foregroundMark x1="897" y1="26974" x2="3333" y2="6579"/>
                          <a14:foregroundMark x1="90342" y1="4605" x2="89744" y2="5263"/>
                          <a14:backgroundMark x1="87436" y1="6250" x2="87350" y2="7566"/>
                          <a14:backgroundMark x1="88889" y1="2303" x2="88932" y2="1974"/>
                        </a14:backgroundRemoval>
                      </a14:imgEffect>
                    </a14:imgLayer>
                  </a14:imgProps>
                </a:ext>
              </a:extLst>
            </a:blip>
            <a:srcRect l="86868" t="2191" r="615"/>
            <a:stretch/>
          </p:blipFill>
          <p:spPr>
            <a:xfrm>
              <a:off x="1735931" y="3194739"/>
              <a:ext cx="324000" cy="3084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4255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L -0.01497 0.156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5" y="782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26 1.85185E-6 L -0.05078 0.0886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6" y="442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11111E-6 L -0.06146 0.088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4398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00091 -0.0888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-0.01198 0.15648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" y="782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1.85185E-6 L -0.06198 1.85185E-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99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59259E-6 L -0.07382 -2.59259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98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42" presetClass="path" presetSubtype="0" accel="50000" decel="5000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04167E-6 1.85185E-6 L -1.04167E-6 0.15671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8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000"/>
                            </p:stCondLst>
                            <p:childTnLst>
                              <p:par>
                                <p:cTn id="7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2.22222E-6 L 2.77556E-17 -0.78542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6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000"/>
                            </p:stCondLst>
                            <p:childTnLst>
                              <p:par>
                                <p:cTn id="140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0.00185 L 3.54167E-6 -0.7831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7" grpId="0" animBg="1"/>
      <p:bldP spid="18" grpId="0"/>
      <p:bldP spid="21" grpId="0" animBg="1"/>
      <p:bldP spid="21" grpId="1"/>
      <p:bldP spid="22" grpId="0"/>
      <p:bldP spid="22" grpId="1"/>
      <p:bldP spid="23" grpId="0" animBg="1"/>
      <p:bldP spid="23" grpId="1" animBg="1"/>
      <p:bldP spid="24" grpId="0"/>
      <p:bldP spid="28" grpId="0"/>
      <p:bldP spid="29" grpId="0"/>
      <p:bldP spid="29" grpId="1" animBg="1"/>
      <p:bldP spid="29" grpId="2"/>
      <p:bldP spid="30" grpId="0"/>
      <p:bldP spid="30" grpId="1"/>
      <p:bldP spid="31" grpId="0"/>
      <p:bldP spid="31" grpId="1" animBg="1"/>
      <p:bldP spid="31" grpId="2" animBg="1"/>
      <p:bldP spid="32" grpId="0" animBg="1"/>
      <p:bldP spid="32" grpId="1" animBg="1"/>
      <p:bldP spid="32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876B6-8F4D-85EC-2BAE-F780E1432E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e Legende 13">
            <a:extLst>
              <a:ext uri="{FF2B5EF4-FFF2-40B4-BE49-F238E27FC236}">
                <a16:creationId xmlns:a16="http://schemas.microsoft.com/office/drawing/2014/main" id="{565D43EB-9063-9AE7-96A3-8123FE45B640}"/>
              </a:ext>
            </a:extLst>
          </p:cNvPr>
          <p:cNvSpPr/>
          <p:nvPr/>
        </p:nvSpPr>
        <p:spPr>
          <a:xfrm>
            <a:off x="4151384" y="1708494"/>
            <a:ext cx="4136781" cy="1581665"/>
          </a:xfrm>
          <a:prstGeom prst="wedgeEllipseCallout">
            <a:avLst>
              <a:gd name="adj1" fmla="val 74139"/>
              <a:gd name="adj2" fmla="val 105808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geht doch gar nicht! Ich kann doch an der Zehnerstange nichts absägen.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Ovale Legende 14">
            <a:extLst>
              <a:ext uri="{FF2B5EF4-FFF2-40B4-BE49-F238E27FC236}">
                <a16:creationId xmlns:a16="http://schemas.microsoft.com/office/drawing/2014/main" id="{0F7979F7-1BFB-68E7-2EB3-8C83742BDD95}"/>
              </a:ext>
            </a:extLst>
          </p:cNvPr>
          <p:cNvSpPr/>
          <p:nvPr/>
        </p:nvSpPr>
        <p:spPr>
          <a:xfrm>
            <a:off x="4213323" y="3415426"/>
            <a:ext cx="4025900" cy="970124"/>
          </a:xfrm>
          <a:prstGeom prst="wedgeEllipseCallout">
            <a:avLst>
              <a:gd name="adj1" fmla="val -72285"/>
              <a:gd name="adj2" fmla="val 92807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Aber du kannst tauschen!</a:t>
            </a:r>
            <a:endParaRPr lang="de-DE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AC8290F5-6E80-4BE8-9583-608302D7039E}"/>
              </a:ext>
            </a:extLst>
          </p:cNvPr>
          <p:cNvGrpSpPr/>
          <p:nvPr/>
        </p:nvGrpSpPr>
        <p:grpSpPr>
          <a:xfrm>
            <a:off x="302616" y="741720"/>
            <a:ext cx="720000" cy="720000"/>
            <a:chOff x="5621266" y="2917800"/>
            <a:chExt cx="864000" cy="864000"/>
          </a:xfrm>
        </p:grpSpPr>
        <p:pic>
          <p:nvPicPr>
            <p:cNvPr id="11" name="Grafik 10" descr="Fragezeichen mit einfarbiger Füllung">
              <a:extLst>
                <a:ext uri="{FF2B5EF4-FFF2-40B4-BE49-F238E27FC236}">
                  <a16:creationId xmlns:a16="http://schemas.microsoft.com/office/drawing/2014/main" id="{5B050331-6069-C609-8FEA-531EEAEF87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75266" y="2971800"/>
              <a:ext cx="756000" cy="756000"/>
            </a:xfrm>
            <a:prstGeom prst="ellipse">
              <a:avLst/>
            </a:prstGeom>
          </p:spPr>
        </p:pic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423F7DAB-D0C2-39D8-5218-88A5AEB9D8A9}"/>
                </a:ext>
              </a:extLst>
            </p:cNvPr>
            <p:cNvSpPr/>
            <p:nvPr/>
          </p:nvSpPr>
          <p:spPr>
            <a:xfrm>
              <a:off x="5621266" y="2917800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7" name="Titel 16">
            <a:extLst>
              <a:ext uri="{FF2B5EF4-FFF2-40B4-BE49-F238E27FC236}">
                <a16:creationId xmlns:a16="http://schemas.microsoft.com/office/drawing/2014/main" id="{94A8D271-F5B1-B9F5-706B-3159C3CFCD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9835" y="438939"/>
            <a:ext cx="9972330" cy="1325563"/>
          </a:xfrm>
        </p:spPr>
        <p:txBody>
          <a:bodyPr>
            <a:normAutofit/>
          </a:bodyPr>
          <a:lstStyle/>
          <a:p>
            <a:r>
              <a:rPr lang="de-DE" sz="3200" b="1" dirty="0">
                <a:latin typeface="+mn-lt"/>
              </a:rPr>
              <a:t>Von 2 Zehnerstangen sollen 4 </a:t>
            </a:r>
            <a:r>
              <a:rPr lang="de-DE" sz="3200" b="1" dirty="0" err="1">
                <a:latin typeface="+mn-lt"/>
              </a:rPr>
              <a:t>Einerwürfel</a:t>
            </a:r>
            <a:r>
              <a:rPr lang="de-DE" sz="3200" b="1" dirty="0">
                <a:latin typeface="+mn-lt"/>
              </a:rPr>
              <a:t> </a:t>
            </a:r>
            <a:br>
              <a:rPr lang="de-DE" sz="3200" b="1" dirty="0">
                <a:latin typeface="+mn-lt"/>
              </a:rPr>
            </a:br>
            <a:r>
              <a:rPr lang="de-DE" sz="3200" b="1" dirty="0">
                <a:latin typeface="+mn-lt"/>
              </a:rPr>
              <a:t>weggenommen werden</a:t>
            </a:r>
          </a:p>
        </p:txBody>
      </p:sp>
      <p:pic>
        <p:nvPicPr>
          <p:cNvPr id="22" name="Grafik 21" descr="Ein Bild, das Clipart, Darstellung, Zeichnung, Entwurf enthält.&#10;&#10;Automatisch generierte Beschreibung">
            <a:extLst>
              <a:ext uri="{FF2B5EF4-FFF2-40B4-BE49-F238E27FC236}">
                <a16:creationId xmlns:a16="http://schemas.microsoft.com/office/drawing/2014/main" id="{22196980-1C53-FC86-4E59-14DB5ADA2B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61" r="9643" b="23428"/>
          <a:stretch/>
        </p:blipFill>
        <p:spPr>
          <a:xfrm>
            <a:off x="9967459" y="4034118"/>
            <a:ext cx="2224541" cy="2823882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B4CBA6FC-BC7C-55CA-7CDF-A960ED0D28A6}"/>
              </a:ext>
            </a:extLst>
          </p:cNvPr>
          <p:cNvSpPr txBox="1"/>
          <p:nvPr/>
        </p:nvSpPr>
        <p:spPr>
          <a:xfrm>
            <a:off x="10699540" y="6351248"/>
            <a:ext cx="10503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spc="100" dirty="0">
                <a:solidFill>
                  <a:schemeClr val="bg1"/>
                </a:solidFill>
              </a:rPr>
              <a:t>Jonas</a:t>
            </a:r>
          </a:p>
        </p:txBody>
      </p:sp>
      <p:pic>
        <p:nvPicPr>
          <p:cNvPr id="25" name="Grafik 24" descr="Ein Bild, das Clipart, Animierter Cartoon, Darstellung, Animation enthält.&#10;&#10;Automatisch generierte Beschreibung">
            <a:extLst>
              <a:ext uri="{FF2B5EF4-FFF2-40B4-BE49-F238E27FC236}">
                <a16:creationId xmlns:a16="http://schemas.microsoft.com/office/drawing/2014/main" id="{8F89CDD3-390F-C9DC-81F3-96F19205A8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461" t="1" r="16763" b="16703"/>
          <a:stretch/>
        </p:blipFill>
        <p:spPr>
          <a:xfrm>
            <a:off x="295753" y="3874073"/>
            <a:ext cx="1963353" cy="2983927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9EFEBF43-0716-A07D-D9D8-6021CBC5588B}"/>
              </a:ext>
            </a:extLst>
          </p:cNvPr>
          <p:cNvSpPr txBox="1"/>
          <p:nvPr/>
        </p:nvSpPr>
        <p:spPr>
          <a:xfrm>
            <a:off x="977616" y="6396335"/>
            <a:ext cx="780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spc="100" dirty="0">
                <a:solidFill>
                  <a:schemeClr val="bg1"/>
                </a:solidFill>
              </a:rPr>
              <a:t>Tara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BDD0B9FF-ADD1-C007-1269-C8B1DE491A8C}"/>
              </a:ext>
            </a:extLst>
          </p:cNvPr>
          <p:cNvSpPr/>
          <p:nvPr/>
        </p:nvSpPr>
        <p:spPr>
          <a:xfrm>
            <a:off x="-65964" y="-75063"/>
            <a:ext cx="12323928" cy="70081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Inhaltsplatzhalter 5">
            <a:extLst>
              <a:ext uri="{FF2B5EF4-FFF2-40B4-BE49-F238E27FC236}">
                <a16:creationId xmlns:a16="http://schemas.microsoft.com/office/drawing/2014/main" id="{E31237DA-D497-483A-2C54-ED265EACC8A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3468246" y="6019967"/>
            <a:ext cx="5503058" cy="662562"/>
          </a:xfrm>
          <a:prstGeom prst="rect">
            <a:avLst/>
          </a:prstGeom>
        </p:spPr>
      </p:pic>
      <p:pic>
        <p:nvPicPr>
          <p:cNvPr id="29" name="Inhaltsplatzhalter 5">
            <a:extLst>
              <a:ext uri="{FF2B5EF4-FFF2-40B4-BE49-F238E27FC236}">
                <a16:creationId xmlns:a16="http://schemas.microsoft.com/office/drawing/2014/main" id="{FB28F04C-D724-FCA9-654E-519B46C6B5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3468246" y="5106872"/>
            <a:ext cx="5503058" cy="662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24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E81EA-8AE7-F715-E1EF-D678947AD4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e Legende 13">
            <a:extLst>
              <a:ext uri="{FF2B5EF4-FFF2-40B4-BE49-F238E27FC236}">
                <a16:creationId xmlns:a16="http://schemas.microsoft.com/office/drawing/2014/main" id="{ABEFBDEC-2853-9A2C-549D-ABDDA9506F21}"/>
              </a:ext>
            </a:extLst>
          </p:cNvPr>
          <p:cNvSpPr/>
          <p:nvPr/>
        </p:nvSpPr>
        <p:spPr>
          <a:xfrm>
            <a:off x="5844719" y="2726831"/>
            <a:ext cx="3980090" cy="1326104"/>
          </a:xfrm>
          <a:prstGeom prst="wedgeEllipseCallout">
            <a:avLst>
              <a:gd name="adj1" fmla="val 55739"/>
              <a:gd name="adj2" fmla="val 8343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Das geht doch gar nicht! Ich kann doch an der Zehnerstange nichts absägen.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Ovale Legende 14">
            <a:extLst>
              <a:ext uri="{FF2B5EF4-FFF2-40B4-BE49-F238E27FC236}">
                <a16:creationId xmlns:a16="http://schemas.microsoft.com/office/drawing/2014/main" id="{14D3030B-A52D-85B5-DE1B-4E8445EA4B30}"/>
              </a:ext>
            </a:extLst>
          </p:cNvPr>
          <p:cNvSpPr/>
          <p:nvPr/>
        </p:nvSpPr>
        <p:spPr>
          <a:xfrm>
            <a:off x="6125674" y="4271729"/>
            <a:ext cx="3699135" cy="794107"/>
          </a:xfrm>
          <a:prstGeom prst="wedgeEllipseCallout">
            <a:avLst>
              <a:gd name="adj1" fmla="val -51464"/>
              <a:gd name="adj2" fmla="val 76350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Aber du kannst tauschen!</a:t>
            </a:r>
            <a:endParaRPr lang="de-DE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5A3C19B-3BE8-41D4-F9B0-AFFD14BF0DFA}"/>
              </a:ext>
            </a:extLst>
          </p:cNvPr>
          <p:cNvGrpSpPr/>
          <p:nvPr/>
        </p:nvGrpSpPr>
        <p:grpSpPr>
          <a:xfrm>
            <a:off x="4465259" y="2146115"/>
            <a:ext cx="468000" cy="468000"/>
            <a:chOff x="5621266" y="2917800"/>
            <a:chExt cx="864000" cy="864000"/>
          </a:xfrm>
        </p:grpSpPr>
        <p:pic>
          <p:nvPicPr>
            <p:cNvPr id="11" name="Grafik 10" descr="Fragezeichen mit einfarbiger Füllung">
              <a:extLst>
                <a:ext uri="{FF2B5EF4-FFF2-40B4-BE49-F238E27FC236}">
                  <a16:creationId xmlns:a16="http://schemas.microsoft.com/office/drawing/2014/main" id="{113838F6-B218-F133-2536-4B4840CC78D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75266" y="2971800"/>
              <a:ext cx="756000" cy="756000"/>
            </a:xfrm>
            <a:prstGeom prst="ellipse">
              <a:avLst/>
            </a:prstGeom>
          </p:spPr>
        </p:pic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6282F1F6-2DB5-0B9B-C4A6-9B44E95AF052}"/>
                </a:ext>
              </a:extLst>
            </p:cNvPr>
            <p:cNvSpPr/>
            <p:nvPr/>
          </p:nvSpPr>
          <p:spPr>
            <a:xfrm>
              <a:off x="5621266" y="2917800"/>
              <a:ext cx="864000" cy="864000"/>
            </a:xfrm>
            <a:prstGeom prst="ellipse">
              <a:avLst/>
            </a:prstGeom>
            <a:noFill/>
            <a:ln w="28575">
              <a:solidFill>
                <a:srgbClr val="327A86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7" name="Titel 16">
            <a:extLst>
              <a:ext uri="{FF2B5EF4-FFF2-40B4-BE49-F238E27FC236}">
                <a16:creationId xmlns:a16="http://schemas.microsoft.com/office/drawing/2014/main" id="{91FC95CD-DF63-667A-46D7-F2182CE7F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82419" y="2052855"/>
            <a:ext cx="6976656" cy="654521"/>
          </a:xfrm>
        </p:spPr>
        <p:txBody>
          <a:bodyPr>
            <a:noAutofit/>
          </a:bodyPr>
          <a:lstStyle/>
          <a:p>
            <a:r>
              <a:rPr lang="de-DE" sz="2000" b="1" dirty="0">
                <a:latin typeface="+mn-lt"/>
              </a:rPr>
              <a:t>Von 2 Zehnerstangen sollen 4 Einerwürfel weggenommen werden</a:t>
            </a:r>
          </a:p>
        </p:txBody>
      </p:sp>
      <p:pic>
        <p:nvPicPr>
          <p:cNvPr id="22" name="Grafik 21" descr="Ein Bild, das Clipart, Darstellung, Zeichnung, Entwurf enthält.&#10;&#10;Automatisch generierte Beschreibung">
            <a:extLst>
              <a:ext uri="{FF2B5EF4-FFF2-40B4-BE49-F238E27FC236}">
                <a16:creationId xmlns:a16="http://schemas.microsoft.com/office/drawing/2014/main" id="{395B7808-D779-7456-79B3-7D19A1EE02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461" r="9643" b="23428"/>
          <a:stretch/>
        </p:blipFill>
        <p:spPr>
          <a:xfrm>
            <a:off x="10053389" y="4177081"/>
            <a:ext cx="1854438" cy="2354065"/>
          </a:xfrm>
          <a:prstGeom prst="rect">
            <a:avLst/>
          </a:prstGeom>
        </p:spPr>
      </p:pic>
      <p:sp>
        <p:nvSpPr>
          <p:cNvPr id="23" name="Textfeld 22">
            <a:extLst>
              <a:ext uri="{FF2B5EF4-FFF2-40B4-BE49-F238E27FC236}">
                <a16:creationId xmlns:a16="http://schemas.microsoft.com/office/drawing/2014/main" id="{9795D5D6-FA99-5FC7-D4D7-DAB49E85670A}"/>
              </a:ext>
            </a:extLst>
          </p:cNvPr>
          <p:cNvSpPr txBox="1"/>
          <p:nvPr/>
        </p:nvSpPr>
        <p:spPr>
          <a:xfrm>
            <a:off x="10578754" y="6075474"/>
            <a:ext cx="823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pc="100" dirty="0">
                <a:solidFill>
                  <a:schemeClr val="bg1"/>
                </a:solidFill>
              </a:rPr>
              <a:t>Jonas</a:t>
            </a:r>
          </a:p>
        </p:txBody>
      </p:sp>
      <p:pic>
        <p:nvPicPr>
          <p:cNvPr id="25" name="Grafik 24" descr="Ein Bild, das Clipart, Animierter Cartoon, Darstellung, Animation enthält.&#10;&#10;Automatisch generierte Beschreibung">
            <a:extLst>
              <a:ext uri="{FF2B5EF4-FFF2-40B4-BE49-F238E27FC236}">
                <a16:creationId xmlns:a16="http://schemas.microsoft.com/office/drawing/2014/main" id="{C11EBD88-8DDC-47B9-6188-D4609A09DA9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461" t="1" r="16763" b="16703"/>
          <a:stretch/>
        </p:blipFill>
        <p:spPr>
          <a:xfrm>
            <a:off x="4179400" y="3998995"/>
            <a:ext cx="1666096" cy="2532152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D34706DE-5453-B9C4-04C0-322BD1E7E72C}"/>
              </a:ext>
            </a:extLst>
          </p:cNvPr>
          <p:cNvSpPr txBox="1"/>
          <p:nvPr/>
        </p:nvSpPr>
        <p:spPr>
          <a:xfrm>
            <a:off x="4717197" y="6075474"/>
            <a:ext cx="637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pc="100" dirty="0">
                <a:solidFill>
                  <a:schemeClr val="bg1"/>
                </a:solidFill>
              </a:rPr>
              <a:t>Tara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6423379-196D-0C45-4F9E-6FCD3071FAB6}"/>
              </a:ext>
            </a:extLst>
          </p:cNvPr>
          <p:cNvSpPr/>
          <p:nvPr/>
        </p:nvSpPr>
        <p:spPr>
          <a:xfrm>
            <a:off x="4056536" y="1954947"/>
            <a:ext cx="7902539" cy="45762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8" name="Inhaltsplatzhalter 5">
            <a:extLst>
              <a:ext uri="{FF2B5EF4-FFF2-40B4-BE49-F238E27FC236}">
                <a16:creationId xmlns:a16="http://schemas.microsoft.com/office/drawing/2014/main" id="{E7974284-9FAE-4D5F-106B-7F4AF27B949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6503033" y="5404920"/>
            <a:ext cx="3240000" cy="390090"/>
          </a:xfrm>
          <a:prstGeom prst="rect">
            <a:avLst/>
          </a:prstGeom>
        </p:spPr>
      </p:pic>
      <p:pic>
        <p:nvPicPr>
          <p:cNvPr id="29" name="Inhaltsplatzhalter 5">
            <a:extLst>
              <a:ext uri="{FF2B5EF4-FFF2-40B4-BE49-F238E27FC236}">
                <a16:creationId xmlns:a16="http://schemas.microsoft.com/office/drawing/2014/main" id="{7F7BC79C-144B-5F41-9CA9-057F54EA96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974" b="89803" l="897" r="99573">
                        <a14:foregroundMark x1="5128" y1="15789" x2="25983" y2="35855"/>
                        <a14:foregroundMark x1="25983" y1="35855" x2="60128" y2="33553"/>
                        <a14:foregroundMark x1="60128" y1="33553" x2="94872" y2="48355"/>
                        <a14:foregroundMark x1="4915" y1="72697" x2="4573" y2="47368"/>
                        <a14:foregroundMark x1="983" y1="67763" x2="983" y2="56250"/>
                        <a14:foregroundMark x1="11667" y1="14145" x2="33974" y2="15789"/>
                        <a14:foregroundMark x1="39145" y1="14803" x2="52991" y2="3289"/>
                        <a14:foregroundMark x1="52991" y1="3289" x2="74957" y2="14145"/>
                        <a14:foregroundMark x1="74957" y1="14145" x2="78376" y2="13158"/>
                        <a14:foregroundMark x1="98333" y1="21382" x2="98462" y2="57237"/>
                        <a14:foregroundMark x1="99188" y1="7566" x2="99188" y2="7566"/>
                        <a14:foregroundMark x1="98974" y1="1974" x2="98974" y2="1974"/>
                        <a14:foregroundMark x1="98761" y1="6579" x2="99615" y2="8224"/>
                        <a14:foregroundMark x1="897" y1="26974" x2="3333" y2="6579"/>
                      </a14:backgroundRemoval>
                    </a14:imgEffect>
                  </a14:imgLayer>
                </a14:imgProps>
              </a:ext>
            </a:extLst>
          </a:blip>
          <a:srcRect l="-1" t="2191" r="615"/>
          <a:stretch/>
        </p:blipFill>
        <p:spPr>
          <a:xfrm>
            <a:off x="6491443" y="5943441"/>
            <a:ext cx="3240000" cy="390090"/>
          </a:xfrm>
          <a:prstGeom prst="rect">
            <a:avLst/>
          </a:prstGeom>
        </p:spPr>
      </p:pic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A9C74184-B8BD-D6A4-D09D-863A390BD618}"/>
              </a:ext>
            </a:extLst>
          </p:cNvPr>
          <p:cNvSpPr/>
          <p:nvPr/>
        </p:nvSpPr>
        <p:spPr>
          <a:xfrm>
            <a:off x="1139061" y="612084"/>
            <a:ext cx="2743201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b="1" dirty="0">
                <a:solidFill>
                  <a:schemeClr val="tx1"/>
                </a:solidFill>
              </a:rPr>
              <a:t>Löst das Problem.</a:t>
            </a:r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2332058D-B632-9C99-69E9-34185E5A3245}"/>
              </a:ext>
            </a:extLst>
          </p:cNvPr>
          <p:cNvGrpSpPr/>
          <p:nvPr/>
        </p:nvGrpSpPr>
        <p:grpSpPr>
          <a:xfrm>
            <a:off x="155640" y="734560"/>
            <a:ext cx="864000" cy="864000"/>
            <a:chOff x="6329885" y="3670493"/>
            <a:chExt cx="864000" cy="864000"/>
          </a:xfrm>
        </p:grpSpPr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291F4DFD-5F76-DA41-C186-9DE2D70E8B9A}"/>
                </a:ext>
              </a:extLst>
            </p:cNvPr>
            <p:cNvGrpSpPr/>
            <p:nvPr/>
          </p:nvGrpSpPr>
          <p:grpSpPr>
            <a:xfrm>
              <a:off x="6447871" y="3797691"/>
              <a:ext cx="628029" cy="552805"/>
              <a:chOff x="6308169" y="3744507"/>
              <a:chExt cx="832704" cy="710422"/>
            </a:xfrm>
          </p:grpSpPr>
          <p:grpSp>
            <p:nvGrpSpPr>
              <p:cNvPr id="10" name="Gruppieren 9">
                <a:extLst>
                  <a:ext uri="{FF2B5EF4-FFF2-40B4-BE49-F238E27FC236}">
                    <a16:creationId xmlns:a16="http://schemas.microsoft.com/office/drawing/2014/main" id="{B7E00E5C-B2D0-B910-42DD-7C9909DFDC50}"/>
                  </a:ext>
                </a:extLst>
              </p:cNvPr>
              <p:cNvGrpSpPr/>
              <p:nvPr/>
            </p:nvGrpSpPr>
            <p:grpSpPr>
              <a:xfrm>
                <a:off x="6308169" y="3744507"/>
                <a:ext cx="468000" cy="576901"/>
                <a:chOff x="6672873" y="3878028"/>
                <a:chExt cx="468000" cy="576901"/>
              </a:xfrm>
            </p:grpSpPr>
            <p:sp>
              <p:nvSpPr>
                <p:cNvPr id="21" name="Freihandform: Form 20">
                  <a:extLst>
                    <a:ext uri="{FF2B5EF4-FFF2-40B4-BE49-F238E27FC236}">
                      <a16:creationId xmlns:a16="http://schemas.microsoft.com/office/drawing/2014/main" id="{96EA9F4F-82D9-C3DC-F48E-72867A74D2F8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24" name="Gruppieren 23">
                  <a:extLst>
                    <a:ext uri="{FF2B5EF4-FFF2-40B4-BE49-F238E27FC236}">
                      <a16:creationId xmlns:a16="http://schemas.microsoft.com/office/drawing/2014/main" id="{365CCCA9-6F81-EDD6-792F-D7374D6A71A6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30" name="Gerader Verbinder 29">
                    <a:extLst>
                      <a:ext uri="{FF2B5EF4-FFF2-40B4-BE49-F238E27FC236}">
                        <a16:creationId xmlns:a16="http://schemas.microsoft.com/office/drawing/2014/main" id="{F2CA061F-C986-6D4D-6715-A7F8CBCBD3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1" name="Ellipse 30">
                    <a:extLst>
                      <a:ext uri="{FF2B5EF4-FFF2-40B4-BE49-F238E27FC236}">
                        <a16:creationId xmlns:a16="http://schemas.microsoft.com/office/drawing/2014/main" id="{362FF5F6-0167-8D89-2715-239C6831745F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FCDA154D-73B0-B6EC-0BD2-CB3913D65FEA}"/>
                  </a:ext>
                </a:extLst>
              </p:cNvPr>
              <p:cNvGrpSpPr/>
              <p:nvPr/>
            </p:nvGrpSpPr>
            <p:grpSpPr>
              <a:xfrm>
                <a:off x="6672873" y="3878028"/>
                <a:ext cx="468000" cy="576901"/>
                <a:chOff x="6672873" y="3878028"/>
                <a:chExt cx="468000" cy="576901"/>
              </a:xfrm>
            </p:grpSpPr>
            <p:sp>
              <p:nvSpPr>
                <p:cNvPr id="13" name="Freihandform: Form 12">
                  <a:extLst>
                    <a:ext uri="{FF2B5EF4-FFF2-40B4-BE49-F238E27FC236}">
                      <a16:creationId xmlns:a16="http://schemas.microsoft.com/office/drawing/2014/main" id="{471416C7-5BF0-BDBD-AE8A-5E99827FF03C}"/>
                    </a:ext>
                  </a:extLst>
                </p:cNvPr>
                <p:cNvSpPr/>
                <p:nvPr/>
              </p:nvSpPr>
              <p:spPr>
                <a:xfrm>
                  <a:off x="6681788" y="4101306"/>
                  <a:ext cx="451441" cy="353623"/>
                </a:xfrm>
                <a:custGeom>
                  <a:avLst/>
                  <a:gdLst>
                    <a:gd name="connsiteX0" fmla="*/ 0 w 450828"/>
                    <a:gd name="connsiteY0" fmla="*/ 351587 h 353623"/>
                    <a:gd name="connsiteX1" fmla="*/ 18329 w 450828"/>
                    <a:gd name="connsiteY1" fmla="*/ 211066 h 353623"/>
                    <a:gd name="connsiteX2" fmla="*/ 95717 w 450828"/>
                    <a:gd name="connsiteY2" fmla="*/ 70546 h 353623"/>
                    <a:gd name="connsiteX3" fmla="*/ 203653 w 450828"/>
                    <a:gd name="connsiteY3" fmla="*/ 3341 h 353623"/>
                    <a:gd name="connsiteX4" fmla="*/ 291223 w 450828"/>
                    <a:gd name="connsiteY4" fmla="*/ 19633 h 353623"/>
                    <a:gd name="connsiteX5" fmla="*/ 386940 w 450828"/>
                    <a:gd name="connsiteY5" fmla="*/ 101094 h 353623"/>
                    <a:gd name="connsiteX6" fmla="*/ 441926 w 450828"/>
                    <a:gd name="connsiteY6" fmla="*/ 245687 h 353623"/>
                    <a:gd name="connsiteX7" fmla="*/ 450072 w 450828"/>
                    <a:gd name="connsiteY7" fmla="*/ 353623 h 3536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0828" h="353623">
                      <a:moveTo>
                        <a:pt x="0" y="351587"/>
                      </a:moveTo>
                      <a:cubicBezTo>
                        <a:pt x="1188" y="304746"/>
                        <a:pt x="2376" y="257906"/>
                        <a:pt x="18329" y="211066"/>
                      </a:cubicBezTo>
                      <a:cubicBezTo>
                        <a:pt x="34282" y="164226"/>
                        <a:pt x="64830" y="105167"/>
                        <a:pt x="95717" y="70546"/>
                      </a:cubicBezTo>
                      <a:cubicBezTo>
                        <a:pt x="126604" y="35925"/>
                        <a:pt x="171069" y="11826"/>
                        <a:pt x="203653" y="3341"/>
                      </a:cubicBezTo>
                      <a:cubicBezTo>
                        <a:pt x="236237" y="-5144"/>
                        <a:pt x="260675" y="3341"/>
                        <a:pt x="291223" y="19633"/>
                      </a:cubicBezTo>
                      <a:cubicBezTo>
                        <a:pt x="321771" y="35925"/>
                        <a:pt x="361823" y="63418"/>
                        <a:pt x="386940" y="101094"/>
                      </a:cubicBezTo>
                      <a:cubicBezTo>
                        <a:pt x="412057" y="138770"/>
                        <a:pt x="431404" y="203599"/>
                        <a:pt x="441926" y="245687"/>
                      </a:cubicBezTo>
                      <a:cubicBezTo>
                        <a:pt x="452448" y="287775"/>
                        <a:pt x="451260" y="320699"/>
                        <a:pt x="450072" y="353623"/>
                      </a:cubicBezTo>
                    </a:path>
                  </a:pathLst>
                </a:custGeom>
                <a:solidFill>
                  <a:schemeClr val="bg1"/>
                </a:solidFill>
                <a:ln w="19050">
                  <a:solidFill>
                    <a:srgbClr val="F8B44F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grpSp>
              <p:nvGrpSpPr>
                <p:cNvPr id="18" name="Gruppieren 17">
                  <a:extLst>
                    <a:ext uri="{FF2B5EF4-FFF2-40B4-BE49-F238E27FC236}">
                      <a16:creationId xmlns:a16="http://schemas.microsoft.com/office/drawing/2014/main" id="{DF4C4EC3-6C80-B8BB-1736-114B3FD578B1}"/>
                    </a:ext>
                  </a:extLst>
                </p:cNvPr>
                <p:cNvGrpSpPr/>
                <p:nvPr/>
              </p:nvGrpSpPr>
              <p:grpSpPr>
                <a:xfrm>
                  <a:off x="6672873" y="3878028"/>
                  <a:ext cx="468000" cy="574865"/>
                  <a:chOff x="6674461" y="3878028"/>
                  <a:chExt cx="468000" cy="574865"/>
                </a:xfrm>
              </p:grpSpPr>
              <p:cxnSp>
                <p:nvCxnSpPr>
                  <p:cNvPr id="19" name="Gerader Verbinder 18">
                    <a:extLst>
                      <a:ext uri="{FF2B5EF4-FFF2-40B4-BE49-F238E27FC236}">
                        <a16:creationId xmlns:a16="http://schemas.microsoft.com/office/drawing/2014/main" id="{DBE0A93D-3F71-19C4-3087-36701FF39DB4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674461" y="4452893"/>
                    <a:ext cx="468000" cy="0"/>
                  </a:xfrm>
                  <a:prstGeom prst="line">
                    <a:avLst/>
                  </a:prstGeom>
                  <a:ln w="19050">
                    <a:solidFill>
                      <a:srgbClr val="F8B44F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" name="Ellipse 19">
                    <a:extLst>
                      <a:ext uri="{FF2B5EF4-FFF2-40B4-BE49-F238E27FC236}">
                        <a16:creationId xmlns:a16="http://schemas.microsoft.com/office/drawing/2014/main" id="{86F2553D-3C38-4D25-1ADA-4CB72DE266C8}"/>
                      </a:ext>
                    </a:extLst>
                  </p:cNvPr>
                  <p:cNvSpPr/>
                  <p:nvPr/>
                </p:nvSpPr>
                <p:spPr>
                  <a:xfrm>
                    <a:off x="6763815" y="3878028"/>
                    <a:ext cx="288000" cy="288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>
                    <a:solidFill>
                      <a:srgbClr val="F8B44F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9415A5CA-17EC-A390-8157-4723EA0462D3}"/>
                </a:ext>
              </a:extLst>
            </p:cNvPr>
            <p:cNvSpPr/>
            <p:nvPr/>
          </p:nvSpPr>
          <p:spPr>
            <a:xfrm>
              <a:off x="6329885" y="3670493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2" name="Rechteck: abgerundete Ecken 31">
            <a:extLst>
              <a:ext uri="{FF2B5EF4-FFF2-40B4-BE49-F238E27FC236}">
                <a16:creationId xmlns:a16="http://schemas.microsoft.com/office/drawing/2014/main" id="{9F59F038-D887-ED0F-3813-A93ED272BA4A}"/>
              </a:ext>
            </a:extLst>
          </p:cNvPr>
          <p:cNvSpPr/>
          <p:nvPr/>
        </p:nvSpPr>
        <p:spPr>
          <a:xfrm>
            <a:off x="1139060" y="2030388"/>
            <a:ext cx="2743201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b="1" dirty="0">
                <a:solidFill>
                  <a:schemeClr val="tx1"/>
                </a:solidFill>
              </a:rPr>
              <a:t>Was meint Tara?</a:t>
            </a:r>
          </a:p>
        </p:txBody>
      </p:sp>
      <p:sp>
        <p:nvSpPr>
          <p:cNvPr id="33" name="Rechteck: abgerundete Ecken 32">
            <a:extLst>
              <a:ext uri="{FF2B5EF4-FFF2-40B4-BE49-F238E27FC236}">
                <a16:creationId xmlns:a16="http://schemas.microsoft.com/office/drawing/2014/main" id="{B6215051-7DF2-E31C-3530-CBF641D3CA9D}"/>
              </a:ext>
            </a:extLst>
          </p:cNvPr>
          <p:cNvSpPr/>
          <p:nvPr/>
        </p:nvSpPr>
        <p:spPr>
          <a:xfrm>
            <a:off x="1139059" y="3389883"/>
            <a:ext cx="2743201" cy="110895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200" b="1" dirty="0">
                <a:solidFill>
                  <a:schemeClr val="tx1"/>
                </a:solidFill>
              </a:rPr>
              <a:t>Welche Aufgabe passt zu der Situation?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034D3828-FADE-4815-D740-C674CB07D37E}"/>
              </a:ext>
            </a:extLst>
          </p:cNvPr>
          <p:cNvGrpSpPr/>
          <p:nvPr/>
        </p:nvGrpSpPr>
        <p:grpSpPr>
          <a:xfrm>
            <a:off x="155640" y="2152864"/>
            <a:ext cx="864000" cy="864000"/>
            <a:chOff x="3927518" y="3746985"/>
            <a:chExt cx="864000" cy="864000"/>
          </a:xfrm>
        </p:grpSpPr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52AA0FF0-1EF2-E3BA-B425-A1B6D6A939CD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37" name="Sprechblase: oval 36">
                <a:extLst>
                  <a:ext uri="{FF2B5EF4-FFF2-40B4-BE49-F238E27FC236}">
                    <a16:creationId xmlns:a16="http://schemas.microsoft.com/office/drawing/2014/main" id="{5779C123-15B5-9353-FC73-0BFE65020B78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Sprechblase: oval 37">
                <a:extLst>
                  <a:ext uri="{FF2B5EF4-FFF2-40B4-BE49-F238E27FC236}">
                    <a16:creationId xmlns:a16="http://schemas.microsoft.com/office/drawing/2014/main" id="{3A757FBF-DB40-8DE0-BE6B-D1BF5BD94E0F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D3D1BC81-4CFF-2163-7531-B91FDBD1B747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20507F24-C90D-5983-A2C2-5DD89345CF73}"/>
              </a:ext>
            </a:extLst>
          </p:cNvPr>
          <p:cNvGrpSpPr/>
          <p:nvPr/>
        </p:nvGrpSpPr>
        <p:grpSpPr>
          <a:xfrm>
            <a:off x="151697" y="3512359"/>
            <a:ext cx="864000" cy="864000"/>
            <a:chOff x="3927518" y="3746985"/>
            <a:chExt cx="864000" cy="864000"/>
          </a:xfrm>
        </p:grpSpPr>
        <p:grpSp>
          <p:nvGrpSpPr>
            <p:cNvPr id="40" name="Gruppieren 39">
              <a:extLst>
                <a:ext uri="{FF2B5EF4-FFF2-40B4-BE49-F238E27FC236}">
                  <a16:creationId xmlns:a16="http://schemas.microsoft.com/office/drawing/2014/main" id="{704FBFA8-C7F2-A3C0-C19F-ABAFC91BDCE9}"/>
                </a:ext>
              </a:extLst>
            </p:cNvPr>
            <p:cNvGrpSpPr/>
            <p:nvPr/>
          </p:nvGrpSpPr>
          <p:grpSpPr>
            <a:xfrm>
              <a:off x="4001708" y="3918893"/>
              <a:ext cx="715619" cy="445487"/>
              <a:chOff x="3896138" y="3820041"/>
              <a:chExt cx="1698143" cy="1170100"/>
            </a:xfrm>
          </p:grpSpPr>
          <p:sp>
            <p:nvSpPr>
              <p:cNvPr id="42" name="Sprechblase: oval 41">
                <a:extLst>
                  <a:ext uri="{FF2B5EF4-FFF2-40B4-BE49-F238E27FC236}">
                    <a16:creationId xmlns:a16="http://schemas.microsoft.com/office/drawing/2014/main" id="{E3BC36EF-5B0E-BD88-E101-49AB0E3148AD}"/>
                  </a:ext>
                </a:extLst>
              </p:cNvPr>
              <p:cNvSpPr/>
              <p:nvPr/>
            </p:nvSpPr>
            <p:spPr>
              <a:xfrm>
                <a:off x="3896138" y="3820041"/>
                <a:ext cx="924339" cy="655261"/>
              </a:xfrm>
              <a:prstGeom prst="wedgeEllipseCallout">
                <a:avLst>
                  <a:gd name="adj1" fmla="val -45734"/>
                  <a:gd name="adj2" fmla="val 90561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3" name="Sprechblase: oval 42">
                <a:extLst>
                  <a:ext uri="{FF2B5EF4-FFF2-40B4-BE49-F238E27FC236}">
                    <a16:creationId xmlns:a16="http://schemas.microsoft.com/office/drawing/2014/main" id="{0E12F8B1-2F6E-A81B-1925-7727721D4CB8}"/>
                  </a:ext>
                </a:extLst>
              </p:cNvPr>
              <p:cNvSpPr/>
              <p:nvPr/>
            </p:nvSpPr>
            <p:spPr>
              <a:xfrm>
                <a:off x="4669942" y="4334880"/>
                <a:ext cx="924339" cy="655261"/>
              </a:xfrm>
              <a:prstGeom prst="wedgeEllipseCallout">
                <a:avLst>
                  <a:gd name="adj1" fmla="val 36524"/>
                  <a:gd name="adj2" fmla="val 67050"/>
                </a:avLst>
              </a:prstGeom>
              <a:solidFill>
                <a:schemeClr val="bg1"/>
              </a:solidFill>
              <a:ln w="19050">
                <a:solidFill>
                  <a:srgbClr val="F8B44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8986447A-24EB-8737-1116-184CE77EEA5B}"/>
                </a:ext>
              </a:extLst>
            </p:cNvPr>
            <p:cNvSpPr/>
            <p:nvPr/>
          </p:nvSpPr>
          <p:spPr>
            <a:xfrm>
              <a:off x="3927518" y="3746985"/>
              <a:ext cx="864000" cy="864000"/>
            </a:xfrm>
            <a:prstGeom prst="ellipse">
              <a:avLst/>
            </a:prstGeom>
            <a:no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6935379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>
        <p159:morph option="byObjec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hteck: abgerundete Ecken 16">
            <a:extLst>
              <a:ext uri="{FF2B5EF4-FFF2-40B4-BE49-F238E27FC236}">
                <a16:creationId xmlns:a16="http://schemas.microsoft.com/office/drawing/2014/main" id="{0E6D7E29-98ED-49CD-0FE2-F9A04A23ABAA}"/>
              </a:ext>
            </a:extLst>
          </p:cNvPr>
          <p:cNvSpPr/>
          <p:nvPr/>
        </p:nvSpPr>
        <p:spPr>
          <a:xfrm>
            <a:off x="836660" y="2804621"/>
            <a:ext cx="10515600" cy="1325563"/>
          </a:xfrm>
          <a:prstGeom prst="roundRect">
            <a:avLst/>
          </a:prstGeom>
          <a:solidFill>
            <a:srgbClr val="FDECD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C1C19D3-96A0-4783-BA7D-9CC2302C3907}"/>
              </a:ext>
            </a:extLst>
          </p:cNvPr>
          <p:cNvSpPr txBox="1"/>
          <p:nvPr/>
        </p:nvSpPr>
        <p:spPr>
          <a:xfrm>
            <a:off x="1983041" y="1437852"/>
            <a:ext cx="82259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Im nächsten Video geht es wieder um das Tauschen. </a:t>
            </a:r>
          </a:p>
          <a:p>
            <a:r>
              <a:rPr lang="de-DE" sz="2800" dirty="0"/>
              <a:t>Schaut das Video und findet heraus:  </a:t>
            </a:r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AE0087A3-9978-7718-2EB2-20D1B00F58F4}"/>
              </a:ext>
            </a:extLst>
          </p:cNvPr>
          <p:cNvGrpSpPr/>
          <p:nvPr/>
        </p:nvGrpSpPr>
        <p:grpSpPr>
          <a:xfrm>
            <a:off x="1360560" y="2997000"/>
            <a:ext cx="864000" cy="864000"/>
            <a:chOff x="5621266" y="2917800"/>
            <a:chExt cx="864000" cy="864000"/>
          </a:xfrm>
          <a:noFill/>
        </p:grpSpPr>
        <p:pic>
          <p:nvPicPr>
            <p:cNvPr id="3" name="Grafik 2" descr="Fragezeichen mit einfarbiger Füllung">
              <a:extLst>
                <a:ext uri="{FF2B5EF4-FFF2-40B4-BE49-F238E27FC236}">
                  <a16:creationId xmlns:a16="http://schemas.microsoft.com/office/drawing/2014/main" id="{31A91B65-86F8-C4D5-9FC5-151537CB4FC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675266" y="2971800"/>
              <a:ext cx="756000" cy="756000"/>
            </a:xfrm>
            <a:prstGeom prst="ellipse">
              <a:avLst/>
            </a:prstGeom>
          </p:spPr>
        </p:pic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71BF4416-E734-9FE5-693E-22FBAB760C91}"/>
                </a:ext>
              </a:extLst>
            </p:cNvPr>
            <p:cNvSpPr/>
            <p:nvPr/>
          </p:nvSpPr>
          <p:spPr>
            <a:xfrm>
              <a:off x="5621266" y="2917800"/>
              <a:ext cx="864000" cy="864000"/>
            </a:xfrm>
            <a:prstGeom prst="ellipse">
              <a:avLst/>
            </a:prstGeom>
            <a:grpFill/>
            <a:ln w="28575">
              <a:solidFill>
                <a:srgbClr val="F8B44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Textfeld 7">
            <a:extLst>
              <a:ext uri="{FF2B5EF4-FFF2-40B4-BE49-F238E27FC236}">
                <a16:creationId xmlns:a16="http://schemas.microsoft.com/office/drawing/2014/main" id="{8B160EAC-E2CC-9534-27B9-B2E3EB4FD6FC}"/>
              </a:ext>
            </a:extLst>
          </p:cNvPr>
          <p:cNvSpPr txBox="1"/>
          <p:nvPr/>
        </p:nvSpPr>
        <p:spPr>
          <a:xfrm>
            <a:off x="2452941" y="3176077"/>
            <a:ext cx="82259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Was ist bei der Subtraktion anders als bei der Addition? </a:t>
            </a:r>
          </a:p>
        </p:txBody>
      </p:sp>
    </p:spTree>
    <p:extLst>
      <p:ext uri="{BB962C8B-B14F-4D97-AF65-F5344CB8AC3E}">
        <p14:creationId xmlns:p14="http://schemas.microsoft.com/office/powerpoint/2010/main" val="2507296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1310</Words>
  <Application>Microsoft Office PowerPoint</Application>
  <PresentationFormat>Breitbild</PresentationFormat>
  <Paragraphs>346</Paragraphs>
  <Slides>24</Slides>
  <Notes>16</Notes>
  <HiddenSlides>8</HiddenSlides>
  <MMClips>1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24</vt:i4>
      </vt:variant>
    </vt:vector>
  </HeadingPairs>
  <TitlesOfParts>
    <vt:vector size="30" baseType="lpstr">
      <vt:lpstr>Aptos</vt:lpstr>
      <vt:lpstr>Arial</vt:lpstr>
      <vt:lpstr>Calibri</vt:lpstr>
      <vt:lpstr>Calibri Light</vt:lpstr>
      <vt:lpstr>Office</vt:lpstr>
      <vt:lpstr>1_Office</vt:lpstr>
      <vt:lpstr>PowerPoint-Präsentation</vt:lpstr>
      <vt:lpstr>Was sind Gesprächsgerüste für MSK-Klassenstunden?</vt:lpstr>
      <vt:lpstr>Vorschlag für Verlauf der MSK-Klassenstunde zum Baustein N1B</vt:lpstr>
      <vt:lpstr>PowerPoint-Präsentation</vt:lpstr>
      <vt:lpstr>PowerPoint-Präsentation</vt:lpstr>
      <vt:lpstr>PowerPoint-Präsentation</vt:lpstr>
      <vt:lpstr>Von 2 Zehnerstangen sollen 4 Einerwürfel  weggenommen werden</vt:lpstr>
      <vt:lpstr>Von 2 Zehnerstangen sollen 4 Einerwürfel weggenommen werden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Das wissen wir…</vt:lpstr>
      <vt:lpstr>Das wissen wir jetzt…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Anne Tester</dc:creator>
  <cp:lastModifiedBy>Prisca Theißen</cp:lastModifiedBy>
  <cp:revision>112</cp:revision>
  <dcterms:created xsi:type="dcterms:W3CDTF">2024-01-20T14:00:52Z</dcterms:created>
  <dcterms:modified xsi:type="dcterms:W3CDTF">2024-04-18T21:55:58Z</dcterms:modified>
</cp:coreProperties>
</file>