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4"/>
  </p:notesMasterIdLst>
  <p:sldIdLst>
    <p:sldId id="256" r:id="rId2"/>
    <p:sldId id="258" r:id="rId3"/>
  </p:sldIdLst>
  <p:sldSz cx="6858000" cy="9907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7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3"/>
    <p:restoredTop sz="92653"/>
  </p:normalViewPr>
  <p:slideViewPr>
    <p:cSldViewPr snapToGrid="0">
      <p:cViewPr varScale="1">
        <p:scale>
          <a:sx n="32" d="100"/>
          <a:sy n="32" d="100"/>
        </p:scale>
        <p:origin x="1113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C5F12-4800-764A-BEBB-8958010DEB60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087461-0DE6-D24C-AB1A-7927AF798B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8765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Dieses Arbeitsblatt wird zur allerersten Aktivierung eingesetzt, es muss nicht groß besprochen werden, direkt danach kommt das Video.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087461-0DE6-D24C-AB1A-7927AF798BCC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45732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Dieses Arbeitsblatt wird nach dem ersten Videostück eingesetzt.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087461-0DE6-D24C-AB1A-7927AF798BCC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8020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451"/>
            <a:ext cx="5829300" cy="3449308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3778"/>
            <a:ext cx="5143500" cy="2392040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6863-3E36-2F4B-BBF7-E8F8CF18D9E5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410F-46D8-414C-A63E-90534C8DCC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3461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6863-3E36-2F4B-BBF7-E8F8CF18D9E5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410F-46D8-414C-A63E-90534C8DCC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2513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87"/>
            <a:ext cx="1478756" cy="8396223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87"/>
            <a:ext cx="4350544" cy="8396223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6863-3E36-2F4B-BBF7-E8F8CF18D9E5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410F-46D8-414C-A63E-90534C8DCC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0816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6863-3E36-2F4B-BBF7-E8F8CF18D9E5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410F-46D8-414C-A63E-90534C8DCC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8101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70019"/>
            <a:ext cx="5915025" cy="4121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30289"/>
            <a:ext cx="5915025" cy="2167284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6863-3E36-2F4B-BBF7-E8F8CF18D9E5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410F-46D8-414C-A63E-90534C8DCC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9277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436"/>
            <a:ext cx="2914650" cy="628627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436"/>
            <a:ext cx="2914650" cy="628627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6863-3E36-2F4B-BBF7-E8F8CF18D9E5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410F-46D8-414C-A63E-90534C8DCC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6491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90"/>
            <a:ext cx="5915025" cy="1915009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736"/>
            <a:ext cx="2901255" cy="119028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9022"/>
            <a:ext cx="2901255" cy="53230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736"/>
            <a:ext cx="2915543" cy="119028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9022"/>
            <a:ext cx="2915543" cy="532303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6863-3E36-2F4B-BBF7-E8F8CF18D9E5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410F-46D8-414C-A63E-90534C8DCC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2990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6863-3E36-2F4B-BBF7-E8F8CF18D9E5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410F-46D8-414C-A63E-90534C8DCC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7898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6863-3E36-2F4B-BBF7-E8F8CF18D9E5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410F-46D8-414C-A63E-90534C8DCC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8474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506"/>
            <a:ext cx="2211884" cy="23117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511"/>
            <a:ext cx="3471863" cy="704080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2276"/>
            <a:ext cx="2211884" cy="550651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6863-3E36-2F4B-BBF7-E8F8CF18D9E5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410F-46D8-414C-A63E-90534C8DCC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247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506"/>
            <a:ext cx="2211884" cy="231177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511"/>
            <a:ext cx="3471863" cy="704080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2276"/>
            <a:ext cx="2211884" cy="550651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26863-3E36-2F4B-BBF7-E8F8CF18D9E5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97410F-46D8-414C-A63E-90534C8DCC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5899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90"/>
            <a:ext cx="5915025" cy="19150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436"/>
            <a:ext cx="5915025" cy="628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7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26863-3E36-2F4B-BBF7-E8F8CF18D9E5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2869"/>
            <a:ext cx="2314575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7410F-46D8-414C-A63E-90534C8DCC1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9616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tmp"/><Relationship Id="rId7" Type="http://schemas.openxmlformats.org/officeDocument/2006/relationships/image" Target="../media/image8.tmp"/><Relationship Id="rId12" Type="http://schemas.openxmlformats.org/officeDocument/2006/relationships/image" Target="../media/image13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tmp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5.tmp"/><Relationship Id="rId9" Type="http://schemas.openxmlformats.org/officeDocument/2006/relationships/image" Target="../media/image10.png"/><Relationship Id="rId14" Type="http://schemas.openxmlformats.org/officeDocument/2006/relationships/image" Target="../media/image15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hteck 31">
            <a:extLst>
              <a:ext uri="{FF2B5EF4-FFF2-40B4-BE49-F238E27FC236}">
                <a16:creationId xmlns:a16="http://schemas.microsoft.com/office/drawing/2014/main" id="{EDD6708E-677D-3095-07FE-1E7645DA0103}"/>
              </a:ext>
            </a:extLst>
          </p:cNvPr>
          <p:cNvSpPr/>
          <p:nvPr/>
        </p:nvSpPr>
        <p:spPr>
          <a:xfrm>
            <a:off x="0" y="1792189"/>
            <a:ext cx="6857999" cy="259127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A265F05-51E0-7465-E78E-9DC8A77255DC}"/>
              </a:ext>
            </a:extLst>
          </p:cNvPr>
          <p:cNvSpPr txBox="1"/>
          <p:nvPr/>
        </p:nvSpPr>
        <p:spPr>
          <a:xfrm>
            <a:off x="126802" y="4483271"/>
            <a:ext cx="5609902" cy="306467"/>
          </a:xfrm>
          <a:prstGeom prst="roundRect">
            <a:avLst/>
          </a:prstGeom>
          <a:solidFill>
            <a:srgbClr val="FDECD3"/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1. Welche Zahlen kannst du mit einer 3 und einigen Nullen bilden? Schreibe sie auf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21C67E06-5D5B-5E27-5D86-289DF4319431}"/>
              </a:ext>
            </a:extLst>
          </p:cNvPr>
          <p:cNvGrpSpPr/>
          <p:nvPr/>
        </p:nvGrpSpPr>
        <p:grpSpPr>
          <a:xfrm>
            <a:off x="5041723" y="1797393"/>
            <a:ext cx="1902814" cy="2591906"/>
            <a:chOff x="313835" y="1972424"/>
            <a:chExt cx="1636848" cy="2361632"/>
          </a:xfrm>
        </p:grpSpPr>
        <p:sp>
          <p:nvSpPr>
            <p:cNvPr id="60" name="Rechteck 59">
              <a:extLst>
                <a:ext uri="{FF2B5EF4-FFF2-40B4-BE49-F238E27FC236}">
                  <a16:creationId xmlns:a16="http://schemas.microsoft.com/office/drawing/2014/main" id="{E6DE3CA1-5073-E628-D9C2-460774F942EE}"/>
                </a:ext>
              </a:extLst>
            </p:cNvPr>
            <p:cNvSpPr/>
            <p:nvPr/>
          </p:nvSpPr>
          <p:spPr>
            <a:xfrm>
              <a:off x="313835" y="1972424"/>
              <a:ext cx="1567237" cy="1097028"/>
            </a:xfrm>
            <a:prstGeom prst="rect">
              <a:avLst/>
            </a:prstGeom>
            <a:solidFill>
              <a:srgbClr val="327A86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246" dirty="0"/>
            </a:p>
          </p:txBody>
        </p:sp>
        <p:sp>
          <p:nvSpPr>
            <p:cNvPr id="61" name="Textfeld 60">
              <a:extLst>
                <a:ext uri="{FF2B5EF4-FFF2-40B4-BE49-F238E27FC236}">
                  <a16:creationId xmlns:a16="http://schemas.microsoft.com/office/drawing/2014/main" id="{9187E4C5-C734-B3EB-3E08-2AC9D00828A3}"/>
                </a:ext>
              </a:extLst>
            </p:cNvPr>
            <p:cNvSpPr txBox="1"/>
            <p:nvPr/>
          </p:nvSpPr>
          <p:spPr>
            <a:xfrm>
              <a:off x="441937" y="2167052"/>
              <a:ext cx="1508746" cy="859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831" dirty="0">
                  <a:solidFill>
                    <a:schemeClr val="bg1"/>
                  </a:solidFill>
                </a:rPr>
                <a:t>Zahlen bestehen aus Ziffern.</a:t>
              </a:r>
            </a:p>
            <a:p>
              <a:endParaRPr lang="de-DE" sz="831" dirty="0">
                <a:solidFill>
                  <a:schemeClr val="bg1"/>
                </a:solidFill>
              </a:endParaRPr>
            </a:p>
            <a:p>
              <a:endParaRPr lang="de-DE" sz="831" dirty="0">
                <a:solidFill>
                  <a:schemeClr val="bg1"/>
                </a:solidFill>
              </a:endParaRPr>
            </a:p>
            <a:p>
              <a:endParaRPr lang="de-DE" sz="831" dirty="0">
                <a:solidFill>
                  <a:schemeClr val="bg1"/>
                </a:solidFill>
              </a:endParaRPr>
            </a:p>
            <a:p>
              <a:r>
                <a:rPr lang="de-DE" sz="831" dirty="0">
                  <a:solidFill>
                    <a:schemeClr val="bg1"/>
                  </a:solidFill>
                </a:rPr>
                <a:t>Zahl 258         Ziffern 5, 8 und 2</a:t>
              </a:r>
            </a:p>
            <a:p>
              <a:endParaRPr lang="de-DE" sz="831" dirty="0">
                <a:solidFill>
                  <a:schemeClr val="bg1"/>
                </a:solidFill>
              </a:endParaRPr>
            </a:p>
          </p:txBody>
        </p:sp>
        <p:sp>
          <p:nvSpPr>
            <p:cNvPr id="62" name="Abgerundetes Rechteck 61">
              <a:extLst>
                <a:ext uri="{FF2B5EF4-FFF2-40B4-BE49-F238E27FC236}">
                  <a16:creationId xmlns:a16="http://schemas.microsoft.com/office/drawing/2014/main" id="{4556248C-52B6-C523-894A-8B84E65E69E0}"/>
                </a:ext>
              </a:extLst>
            </p:cNvPr>
            <p:cNvSpPr/>
            <p:nvPr/>
          </p:nvSpPr>
          <p:spPr>
            <a:xfrm>
              <a:off x="479663" y="2391603"/>
              <a:ext cx="469199" cy="23469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831" dirty="0">
                  <a:solidFill>
                    <a:schemeClr val="tx1"/>
                  </a:solidFill>
                </a:rPr>
                <a:t>258</a:t>
              </a:r>
            </a:p>
          </p:txBody>
        </p:sp>
        <p:sp>
          <p:nvSpPr>
            <p:cNvPr id="63" name="Abgerundetes Rechteck 62">
              <a:extLst>
                <a:ext uri="{FF2B5EF4-FFF2-40B4-BE49-F238E27FC236}">
                  <a16:creationId xmlns:a16="http://schemas.microsoft.com/office/drawing/2014/main" id="{5625D62F-2CB2-07F6-A523-F0396FC81A10}"/>
                </a:ext>
              </a:extLst>
            </p:cNvPr>
            <p:cNvSpPr/>
            <p:nvPr/>
          </p:nvSpPr>
          <p:spPr>
            <a:xfrm rot="20947010">
              <a:off x="1118178" y="2382660"/>
              <a:ext cx="153555" cy="23469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831" dirty="0"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64" name="Abgerundetes Rechteck 63">
              <a:extLst>
                <a:ext uri="{FF2B5EF4-FFF2-40B4-BE49-F238E27FC236}">
                  <a16:creationId xmlns:a16="http://schemas.microsoft.com/office/drawing/2014/main" id="{9FDE593F-E9AB-1E94-45DC-C3507E1FD667}"/>
                </a:ext>
              </a:extLst>
            </p:cNvPr>
            <p:cNvSpPr/>
            <p:nvPr/>
          </p:nvSpPr>
          <p:spPr>
            <a:xfrm>
              <a:off x="1281287" y="2345985"/>
              <a:ext cx="153555" cy="23469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831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65" name="Abgerundetes Rechteck 64">
              <a:extLst>
                <a:ext uri="{FF2B5EF4-FFF2-40B4-BE49-F238E27FC236}">
                  <a16:creationId xmlns:a16="http://schemas.microsoft.com/office/drawing/2014/main" id="{5B52C057-F499-CF4C-7003-CB4BB3D09ABE}"/>
                </a:ext>
              </a:extLst>
            </p:cNvPr>
            <p:cNvSpPr/>
            <p:nvPr/>
          </p:nvSpPr>
          <p:spPr>
            <a:xfrm rot="347696">
              <a:off x="1451844" y="2378330"/>
              <a:ext cx="153555" cy="23469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831" dirty="0"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66" name="Rechteck 65">
              <a:extLst>
                <a:ext uri="{FF2B5EF4-FFF2-40B4-BE49-F238E27FC236}">
                  <a16:creationId xmlns:a16="http://schemas.microsoft.com/office/drawing/2014/main" id="{847B6033-3FD4-0E4F-FFA9-A6CCDE46BAA9}"/>
                </a:ext>
              </a:extLst>
            </p:cNvPr>
            <p:cNvSpPr/>
            <p:nvPr/>
          </p:nvSpPr>
          <p:spPr>
            <a:xfrm>
              <a:off x="318200" y="3173563"/>
              <a:ext cx="1567237" cy="1097028"/>
            </a:xfrm>
            <a:prstGeom prst="rect">
              <a:avLst/>
            </a:prstGeom>
            <a:solidFill>
              <a:srgbClr val="327A86"/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246" dirty="0"/>
            </a:p>
          </p:txBody>
        </p:sp>
        <p:sp>
          <p:nvSpPr>
            <p:cNvPr id="67" name="Textfeld 66">
              <a:extLst>
                <a:ext uri="{FF2B5EF4-FFF2-40B4-BE49-F238E27FC236}">
                  <a16:creationId xmlns:a16="http://schemas.microsoft.com/office/drawing/2014/main" id="{2200DE83-EEFF-65D7-7C3C-01008D7796DF}"/>
                </a:ext>
              </a:extLst>
            </p:cNvPr>
            <p:cNvSpPr txBox="1"/>
            <p:nvPr/>
          </p:nvSpPr>
          <p:spPr>
            <a:xfrm>
              <a:off x="380639" y="3201459"/>
              <a:ext cx="1540555" cy="11325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831" dirty="0">
                  <a:solidFill>
                    <a:schemeClr val="bg1"/>
                  </a:solidFill>
                </a:rPr>
                <a:t>Jede Ziffer steht an einer </a:t>
              </a:r>
            </a:p>
            <a:p>
              <a:r>
                <a:rPr lang="de-DE" sz="831" dirty="0">
                  <a:solidFill>
                    <a:schemeClr val="bg1"/>
                  </a:solidFill>
                </a:rPr>
                <a:t>bestimmten Position. </a:t>
              </a:r>
            </a:p>
            <a:p>
              <a:r>
                <a:rPr lang="de-DE" sz="831" dirty="0">
                  <a:solidFill>
                    <a:schemeClr val="bg1"/>
                  </a:solidFill>
                </a:rPr>
                <a:t>Die Position nennt man auch Stelle.   </a:t>
              </a:r>
            </a:p>
            <a:p>
              <a:endParaRPr lang="de-DE" sz="831" dirty="0">
                <a:solidFill>
                  <a:schemeClr val="bg1"/>
                </a:solidFill>
              </a:endParaRPr>
            </a:p>
            <a:p>
              <a:endParaRPr lang="de-DE" sz="831" dirty="0">
                <a:solidFill>
                  <a:schemeClr val="bg1"/>
                </a:solidFill>
              </a:endParaRPr>
            </a:p>
            <a:p>
              <a:pPr algn="ctr"/>
              <a:endParaRPr lang="de-DE" sz="831" dirty="0">
                <a:solidFill>
                  <a:schemeClr val="bg1"/>
                </a:solidFill>
              </a:endParaRPr>
            </a:p>
            <a:p>
              <a:pPr algn="ctr"/>
              <a:r>
                <a:rPr lang="de-DE" sz="831" dirty="0">
                  <a:solidFill>
                    <a:schemeClr val="bg1"/>
                  </a:solidFill>
                </a:rPr>
                <a:t>Die Ziffer 2 steht an der </a:t>
              </a:r>
            </a:p>
            <a:p>
              <a:pPr algn="ctr"/>
              <a:r>
                <a:rPr lang="de-DE" sz="831" dirty="0">
                  <a:solidFill>
                    <a:schemeClr val="bg1"/>
                  </a:solidFill>
                </a:rPr>
                <a:t>Hunderter-Stelle.</a:t>
              </a:r>
            </a:p>
            <a:p>
              <a:endParaRPr lang="de-DE" sz="831" dirty="0">
                <a:solidFill>
                  <a:schemeClr val="bg1"/>
                </a:solidFill>
              </a:endParaRPr>
            </a:p>
          </p:txBody>
        </p:sp>
        <p:sp>
          <p:nvSpPr>
            <p:cNvPr id="68" name="Abgerundetes Rechteck 67">
              <a:extLst>
                <a:ext uri="{FF2B5EF4-FFF2-40B4-BE49-F238E27FC236}">
                  <a16:creationId xmlns:a16="http://schemas.microsoft.com/office/drawing/2014/main" id="{69771B4A-BE9C-5D49-1916-620200925663}"/>
                </a:ext>
              </a:extLst>
            </p:cNvPr>
            <p:cNvSpPr/>
            <p:nvPr/>
          </p:nvSpPr>
          <p:spPr>
            <a:xfrm>
              <a:off x="896303" y="3623781"/>
              <a:ext cx="469199" cy="23469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831" dirty="0">
                  <a:solidFill>
                    <a:schemeClr val="tx1"/>
                  </a:solidFill>
                </a:rPr>
                <a:t>258</a:t>
              </a:r>
            </a:p>
          </p:txBody>
        </p:sp>
        <p:cxnSp>
          <p:nvCxnSpPr>
            <p:cNvPr id="69" name="Gerade Verbindung mit Pfeil 68">
              <a:extLst>
                <a:ext uri="{FF2B5EF4-FFF2-40B4-BE49-F238E27FC236}">
                  <a16:creationId xmlns:a16="http://schemas.microsoft.com/office/drawing/2014/main" id="{F8CE2FAE-B3C6-C512-E873-602D9EC144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84349" y="3786000"/>
              <a:ext cx="0" cy="148959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8" name="Textfeld 17">
            <a:extLst>
              <a:ext uri="{FF2B5EF4-FFF2-40B4-BE49-F238E27FC236}">
                <a16:creationId xmlns:a16="http://schemas.microsoft.com/office/drawing/2014/main" id="{ABAEE6FB-5570-8390-5618-54AC2665F99C}"/>
              </a:ext>
            </a:extLst>
          </p:cNvPr>
          <p:cNvSpPr txBox="1"/>
          <p:nvPr/>
        </p:nvSpPr>
        <p:spPr>
          <a:xfrm>
            <a:off x="80251" y="5349226"/>
            <a:ext cx="66113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/>
          </a:p>
        </p:txBody>
      </p:sp>
      <p:graphicFrame>
        <p:nvGraphicFramePr>
          <p:cNvPr id="25" name="Tabelle 24">
            <a:extLst>
              <a:ext uri="{FF2B5EF4-FFF2-40B4-BE49-F238E27FC236}">
                <a16:creationId xmlns:a16="http://schemas.microsoft.com/office/drawing/2014/main" id="{14DE4B10-FBFD-5DCE-CD82-1D43A8327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389605"/>
              </p:ext>
            </p:extLst>
          </p:nvPr>
        </p:nvGraphicFramePr>
        <p:xfrm>
          <a:off x="169115" y="5080012"/>
          <a:ext cx="6551135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6551135">
                  <a:extLst>
                    <a:ext uri="{9D8B030D-6E8A-4147-A177-3AD203B41FA5}">
                      <a16:colId xmlns:a16="http://schemas.microsoft.com/office/drawing/2014/main" val="652128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0931147"/>
                  </a:ext>
                </a:extLst>
              </a:tr>
            </a:tbl>
          </a:graphicData>
        </a:graphic>
      </p:graphicFrame>
      <p:graphicFrame>
        <p:nvGraphicFramePr>
          <p:cNvPr id="26" name="Tabelle 25">
            <a:extLst>
              <a:ext uri="{FF2B5EF4-FFF2-40B4-BE49-F238E27FC236}">
                <a16:creationId xmlns:a16="http://schemas.microsoft.com/office/drawing/2014/main" id="{2DB04D0C-E734-B057-B50F-095EDA8666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6927448"/>
              </p:ext>
            </p:extLst>
          </p:nvPr>
        </p:nvGraphicFramePr>
        <p:xfrm>
          <a:off x="133382" y="6434958"/>
          <a:ext cx="6551135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6551135">
                  <a:extLst>
                    <a:ext uri="{9D8B030D-6E8A-4147-A177-3AD203B41FA5}">
                      <a16:colId xmlns:a16="http://schemas.microsoft.com/office/drawing/2014/main" val="652128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0931147"/>
                  </a:ext>
                </a:extLst>
              </a:tr>
            </a:tbl>
          </a:graphicData>
        </a:graphic>
      </p:graphicFrame>
      <p:graphicFrame>
        <p:nvGraphicFramePr>
          <p:cNvPr id="27" name="Tabelle 26">
            <a:extLst>
              <a:ext uri="{FF2B5EF4-FFF2-40B4-BE49-F238E27FC236}">
                <a16:creationId xmlns:a16="http://schemas.microsoft.com/office/drawing/2014/main" id="{FC17B957-EB52-B8CD-9B5D-834EBE30E6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10971"/>
              </p:ext>
            </p:extLst>
          </p:nvPr>
        </p:nvGraphicFramePr>
        <p:xfrm>
          <a:off x="133382" y="7717562"/>
          <a:ext cx="6551135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6551135">
                  <a:extLst>
                    <a:ext uri="{9D8B030D-6E8A-4147-A177-3AD203B41FA5}">
                      <a16:colId xmlns:a16="http://schemas.microsoft.com/office/drawing/2014/main" val="652128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0931147"/>
                  </a:ext>
                </a:extLst>
              </a:tr>
            </a:tbl>
          </a:graphicData>
        </a:graphic>
      </p:graphicFrame>
      <p:graphicFrame>
        <p:nvGraphicFramePr>
          <p:cNvPr id="28" name="Tabelle 27">
            <a:extLst>
              <a:ext uri="{FF2B5EF4-FFF2-40B4-BE49-F238E27FC236}">
                <a16:creationId xmlns:a16="http://schemas.microsoft.com/office/drawing/2014/main" id="{1D7268F2-89FB-AC04-A18C-5559EC88CA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202996"/>
              </p:ext>
            </p:extLst>
          </p:nvPr>
        </p:nvGraphicFramePr>
        <p:xfrm>
          <a:off x="133382" y="8986325"/>
          <a:ext cx="6551135" cy="37084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6551135">
                  <a:extLst>
                    <a:ext uri="{9D8B030D-6E8A-4147-A177-3AD203B41FA5}">
                      <a16:colId xmlns:a16="http://schemas.microsoft.com/office/drawing/2014/main" val="652128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0931147"/>
                  </a:ext>
                </a:extLst>
              </a:tr>
            </a:tbl>
          </a:graphicData>
        </a:graphic>
      </p:graphicFrame>
      <p:pic>
        <p:nvPicPr>
          <p:cNvPr id="5" name="Grafik 4" descr="Ein Bild, das Zeichnung, Entwurf, Darstellung, Clipart enthält.&#10;&#10;Automatisch generierte Beschreibung">
            <a:extLst>
              <a:ext uri="{FF2B5EF4-FFF2-40B4-BE49-F238E27FC236}">
                <a16:creationId xmlns:a16="http://schemas.microsoft.com/office/drawing/2014/main" id="{8452C14D-9448-7D07-C82E-7A9181EC5E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89" b="95822" l="9353" r="90588">
                        <a14:foregroundMark x1="17806" y1="90158" x2="17386" y2="93500"/>
                        <a14:foregroundMark x1="52878" y1="95868" x2="60671" y2="95868"/>
                        <a14:foregroundMark x1="90588" y1="91736" x2="90588" y2="94290"/>
                        <a14:foregroundMark x1="9592" y1="94940" x2="9592" y2="92201"/>
                        <a14:foregroundMark x1="50839" y1="6035" x2="57614" y2="7614"/>
                        <a14:foregroundMark x1="38549" y1="28552" x2="39568" y2="27437"/>
                        <a14:foregroundMark x1="54736" y1="26370" x2="54736" y2="28412"/>
                        <a14:foregroundMark x1="9772" y1="85237" x2="9353" y2="88347"/>
                        <a14:foregroundMark x1="52038" y1="26137" x2="54916" y2="27669"/>
                        <a14:foregroundMark x1="43885" y1="6407" x2="44544" y2="6128"/>
                      </a14:backgroundRemoval>
                    </a14:imgEffect>
                  </a14:imgLayer>
                </a14:imgProps>
              </a:ext>
            </a:extLst>
          </a:blip>
          <a:srcRect b="17678"/>
          <a:stretch/>
        </p:blipFill>
        <p:spPr>
          <a:xfrm>
            <a:off x="3950755" y="3045364"/>
            <a:ext cx="1070419" cy="1137934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646969AD-3AC1-27B2-D183-90A8D6EC4D1E}"/>
              </a:ext>
            </a:extLst>
          </p:cNvPr>
          <p:cNvSpPr txBox="1"/>
          <p:nvPr/>
        </p:nvSpPr>
        <p:spPr>
          <a:xfrm>
            <a:off x="5324009" y="6383149"/>
            <a:ext cx="905093" cy="378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spc="100" dirty="0">
                <a:solidFill>
                  <a:schemeClr val="bg1"/>
                </a:solidFill>
              </a:rPr>
              <a:t>Leonie</a:t>
            </a:r>
          </a:p>
        </p:txBody>
      </p:sp>
      <p:sp>
        <p:nvSpPr>
          <p:cNvPr id="19" name="Wolkenförmige Legende 7">
            <a:extLst>
              <a:ext uri="{FF2B5EF4-FFF2-40B4-BE49-F238E27FC236}">
                <a16:creationId xmlns:a16="http://schemas.microsoft.com/office/drawing/2014/main" id="{803AEFF3-9D14-4180-914A-D943C5E1749C}"/>
              </a:ext>
            </a:extLst>
          </p:cNvPr>
          <p:cNvSpPr/>
          <p:nvPr/>
        </p:nvSpPr>
        <p:spPr>
          <a:xfrm>
            <a:off x="44501" y="1888272"/>
            <a:ext cx="3851530" cy="2091859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993849 w 6045415"/>
              <a:gd name="connsiteY0" fmla="*/ 4556633 h 3690149"/>
              <a:gd name="connsiteX1" fmla="*/ 4891345 w 6045415"/>
              <a:gd name="connsiteY1" fmla="*/ 4659137 h 3690149"/>
              <a:gd name="connsiteX2" fmla="*/ 4788841 w 6045415"/>
              <a:gd name="connsiteY2" fmla="*/ 4556633 h 3690149"/>
              <a:gd name="connsiteX3" fmla="*/ 4891345 w 6045415"/>
              <a:gd name="connsiteY3" fmla="*/ 4454129 h 3690149"/>
              <a:gd name="connsiteX4" fmla="*/ 4993849 w 6045415"/>
              <a:gd name="connsiteY4" fmla="*/ 4556633 h 3690149"/>
              <a:gd name="connsiteX0" fmla="*/ 4902930 w 6045415"/>
              <a:gd name="connsiteY0" fmla="*/ 4275958 h 3690149"/>
              <a:gd name="connsiteX1" fmla="*/ 4697922 w 6045415"/>
              <a:gd name="connsiteY1" fmla="*/ 4480966 h 3690149"/>
              <a:gd name="connsiteX2" fmla="*/ 4492914 w 6045415"/>
              <a:gd name="connsiteY2" fmla="*/ 4275958 h 3690149"/>
              <a:gd name="connsiteX3" fmla="*/ 4697922 w 6045415"/>
              <a:gd name="connsiteY3" fmla="*/ 4070950 h 3690149"/>
              <a:gd name="connsiteX4" fmla="*/ 4902930 w 6045415"/>
              <a:gd name="connsiteY4" fmla="*/ 4275958 h 3690149"/>
              <a:gd name="connsiteX0" fmla="*/ 4695680 w 6045415"/>
              <a:gd name="connsiteY0" fmla="*/ 3826478 h 3690149"/>
              <a:gd name="connsiteX1" fmla="*/ 4388168 w 6045415"/>
              <a:gd name="connsiteY1" fmla="*/ 4133990 h 3690149"/>
              <a:gd name="connsiteX2" fmla="*/ 4080656 w 6045415"/>
              <a:gd name="connsiteY2" fmla="*/ 3826478 h 3690149"/>
              <a:gd name="connsiteX3" fmla="*/ 4388168 w 6045415"/>
              <a:gd name="connsiteY3" fmla="*/ 3518966 h 3690149"/>
              <a:gd name="connsiteX4" fmla="*/ 4695680 w 6045415"/>
              <a:gd name="connsiteY4" fmla="*/ 3826478 h 3690149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084 w 43256"/>
              <a:gd name="connsiteY8" fmla="*/ 26041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395 w 43256"/>
              <a:gd name="connsiteY8" fmla="*/ 27230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395 w 43256"/>
              <a:gd name="connsiteY8" fmla="*/ 27230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5513 w 43256"/>
              <a:gd name="connsiteY8" fmla="*/ 28334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654 w 43256"/>
              <a:gd name="connsiteY8" fmla="*/ 27569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654 w 43256"/>
              <a:gd name="connsiteY8" fmla="*/ 27569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654 w 43256"/>
              <a:gd name="connsiteY8" fmla="*/ 27569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654 w 43256"/>
              <a:gd name="connsiteY8" fmla="*/ 27569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256" h="54403">
                <a:moveTo>
                  <a:pt x="3936" y="14229"/>
                </a:moveTo>
                <a:cubicBezTo>
                  <a:pt x="3665" y="11516"/>
                  <a:pt x="4297" y="8780"/>
                  <a:pt x="5659" y="6766"/>
                </a:cubicBezTo>
                <a:cubicBezTo>
                  <a:pt x="7811" y="3585"/>
                  <a:pt x="11300" y="2876"/>
                  <a:pt x="14041" y="5061"/>
                </a:cubicBezTo>
                <a:cubicBezTo>
                  <a:pt x="15714" y="768"/>
                  <a:pt x="19950" y="-119"/>
                  <a:pt x="22492" y="3291"/>
                </a:cubicBezTo>
                <a:cubicBezTo>
                  <a:pt x="23133" y="1542"/>
                  <a:pt x="24364" y="333"/>
                  <a:pt x="25785" y="59"/>
                </a:cubicBezTo>
                <a:cubicBezTo>
                  <a:pt x="27349" y="-243"/>
                  <a:pt x="28911" y="629"/>
                  <a:pt x="29869" y="2340"/>
                </a:cubicBezTo>
                <a:cubicBezTo>
                  <a:pt x="31251" y="126"/>
                  <a:pt x="33537" y="-601"/>
                  <a:pt x="35499" y="549"/>
                </a:cubicBezTo>
                <a:cubicBezTo>
                  <a:pt x="36994" y="1425"/>
                  <a:pt x="38066" y="3259"/>
                  <a:pt x="38354" y="5435"/>
                </a:cubicBezTo>
                <a:cubicBezTo>
                  <a:pt x="40082" y="6077"/>
                  <a:pt x="41458" y="7857"/>
                  <a:pt x="42018" y="10177"/>
                </a:cubicBezTo>
                <a:cubicBezTo>
                  <a:pt x="42425" y="11861"/>
                  <a:pt x="42367" y="13690"/>
                  <a:pt x="41854" y="15319"/>
                </a:cubicBezTo>
                <a:cubicBezTo>
                  <a:pt x="43115" y="17553"/>
                  <a:pt x="43556" y="20449"/>
                  <a:pt x="43052" y="23181"/>
                </a:cubicBezTo>
                <a:cubicBezTo>
                  <a:pt x="42382" y="26813"/>
                  <a:pt x="40164" y="29533"/>
                  <a:pt x="37440" y="30063"/>
                </a:cubicBezTo>
                <a:cubicBezTo>
                  <a:pt x="37427" y="32330"/>
                  <a:pt x="36694" y="34480"/>
                  <a:pt x="35431" y="35960"/>
                </a:cubicBezTo>
                <a:cubicBezTo>
                  <a:pt x="33512" y="38209"/>
                  <a:pt x="30740" y="38498"/>
                  <a:pt x="28591" y="36674"/>
                </a:cubicBezTo>
                <a:cubicBezTo>
                  <a:pt x="27896" y="39807"/>
                  <a:pt x="26035" y="42202"/>
                  <a:pt x="23703" y="42965"/>
                </a:cubicBezTo>
                <a:cubicBezTo>
                  <a:pt x="20955" y="43864"/>
                  <a:pt x="18087" y="42332"/>
                  <a:pt x="16516" y="39125"/>
                </a:cubicBezTo>
                <a:cubicBezTo>
                  <a:pt x="12808" y="42169"/>
                  <a:pt x="7992" y="40458"/>
                  <a:pt x="5840" y="35331"/>
                </a:cubicBezTo>
                <a:cubicBezTo>
                  <a:pt x="3726" y="35668"/>
                  <a:pt x="1741" y="33883"/>
                  <a:pt x="1146" y="31109"/>
                </a:cubicBezTo>
                <a:cubicBezTo>
                  <a:pt x="715" y="29102"/>
                  <a:pt x="1096" y="26936"/>
                  <a:pt x="2149" y="25410"/>
                </a:cubicBezTo>
                <a:cubicBezTo>
                  <a:pt x="655" y="24213"/>
                  <a:pt x="-177" y="21916"/>
                  <a:pt x="31" y="19563"/>
                </a:cubicBezTo>
                <a:cubicBezTo>
                  <a:pt x="275" y="16808"/>
                  <a:pt x="1881" y="14650"/>
                  <a:pt x="3899" y="14366"/>
                </a:cubicBezTo>
                <a:cubicBezTo>
                  <a:pt x="3911" y="14320"/>
                  <a:pt x="3924" y="14275"/>
                  <a:pt x="3936" y="14229"/>
                </a:cubicBezTo>
                <a:close/>
              </a:path>
              <a:path w="6053252" h="4647093">
                <a:moveTo>
                  <a:pt x="4998887" y="4544589"/>
                </a:moveTo>
                <a:cubicBezTo>
                  <a:pt x="4998887" y="4601200"/>
                  <a:pt x="4952994" y="4647093"/>
                  <a:pt x="4896383" y="4647093"/>
                </a:cubicBezTo>
                <a:cubicBezTo>
                  <a:pt x="4839772" y="4647093"/>
                  <a:pt x="4793879" y="4601200"/>
                  <a:pt x="4793879" y="4544589"/>
                </a:cubicBezTo>
                <a:cubicBezTo>
                  <a:pt x="4793879" y="4487978"/>
                  <a:pt x="4839772" y="4442085"/>
                  <a:pt x="4896383" y="4442085"/>
                </a:cubicBezTo>
                <a:cubicBezTo>
                  <a:pt x="4952994" y="4442085"/>
                  <a:pt x="4998887" y="4487978"/>
                  <a:pt x="4998887" y="4544589"/>
                </a:cubicBezTo>
                <a:close/>
              </a:path>
              <a:path w="6053252" h="4647093">
                <a:moveTo>
                  <a:pt x="4907968" y="4263914"/>
                </a:moveTo>
                <a:cubicBezTo>
                  <a:pt x="4907968" y="4377137"/>
                  <a:pt x="4816183" y="4468922"/>
                  <a:pt x="4702960" y="4468922"/>
                </a:cubicBezTo>
                <a:cubicBezTo>
                  <a:pt x="4589737" y="4468922"/>
                  <a:pt x="4497952" y="4377137"/>
                  <a:pt x="4497952" y="4263914"/>
                </a:cubicBezTo>
                <a:cubicBezTo>
                  <a:pt x="4497952" y="4150691"/>
                  <a:pt x="4589737" y="4058906"/>
                  <a:pt x="4702960" y="4058906"/>
                </a:cubicBezTo>
                <a:cubicBezTo>
                  <a:pt x="4816183" y="4058906"/>
                  <a:pt x="4907968" y="4150691"/>
                  <a:pt x="4907968" y="4263914"/>
                </a:cubicBezTo>
                <a:close/>
              </a:path>
              <a:path w="6053252" h="4647093">
                <a:moveTo>
                  <a:pt x="4700718" y="3814434"/>
                </a:moveTo>
                <a:cubicBezTo>
                  <a:pt x="4700718" y="3984268"/>
                  <a:pt x="4563040" y="4121946"/>
                  <a:pt x="4393206" y="4121946"/>
                </a:cubicBezTo>
                <a:cubicBezTo>
                  <a:pt x="4223372" y="4121946"/>
                  <a:pt x="4085694" y="3984268"/>
                  <a:pt x="4085694" y="3814434"/>
                </a:cubicBezTo>
                <a:cubicBezTo>
                  <a:pt x="4085694" y="3644600"/>
                  <a:pt x="4223372" y="3506922"/>
                  <a:pt x="4393206" y="3506922"/>
                </a:cubicBezTo>
                <a:cubicBezTo>
                  <a:pt x="4563040" y="3506922"/>
                  <a:pt x="4700718" y="3644600"/>
                  <a:pt x="4700718" y="3814434"/>
                </a:cubicBezTo>
                <a:close/>
              </a:path>
              <a:path w="43256" h="54403" fill="none" extrusionOk="0">
                <a:moveTo>
                  <a:pt x="4729" y="26036"/>
                </a:moveTo>
                <a:cubicBezTo>
                  <a:pt x="3845" y="26130"/>
                  <a:pt x="2961" y="25852"/>
                  <a:pt x="2196" y="25239"/>
                </a:cubicBezTo>
                <a:moveTo>
                  <a:pt x="6964" y="34758"/>
                </a:moveTo>
                <a:cubicBezTo>
                  <a:pt x="6609" y="34951"/>
                  <a:pt x="6236" y="35079"/>
                  <a:pt x="5856" y="35139"/>
                </a:cubicBezTo>
                <a:moveTo>
                  <a:pt x="16514" y="38949"/>
                </a:moveTo>
                <a:cubicBezTo>
                  <a:pt x="16247" y="38403"/>
                  <a:pt x="16023" y="37820"/>
                  <a:pt x="15846" y="37209"/>
                </a:cubicBezTo>
                <a:moveTo>
                  <a:pt x="28863" y="34610"/>
                </a:moveTo>
                <a:cubicBezTo>
                  <a:pt x="28824" y="35257"/>
                  <a:pt x="28734" y="35897"/>
                  <a:pt x="28596" y="36519"/>
                </a:cubicBezTo>
                <a:moveTo>
                  <a:pt x="36654" y="27569"/>
                </a:moveTo>
                <a:cubicBezTo>
                  <a:pt x="37310" y="29492"/>
                  <a:pt x="37434" y="26917"/>
                  <a:pt x="37416" y="29949"/>
                </a:cubicBezTo>
                <a:moveTo>
                  <a:pt x="41834" y="15213"/>
                </a:moveTo>
                <a:cubicBezTo>
                  <a:pt x="41509" y="16245"/>
                  <a:pt x="41014" y="17161"/>
                  <a:pt x="40386" y="17889"/>
                </a:cubicBezTo>
                <a:moveTo>
                  <a:pt x="38360" y="5285"/>
                </a:moveTo>
                <a:cubicBezTo>
                  <a:pt x="38415" y="5702"/>
                  <a:pt x="38441" y="6125"/>
                  <a:pt x="38436" y="6549"/>
                </a:cubicBezTo>
                <a:moveTo>
                  <a:pt x="29114" y="3811"/>
                </a:moveTo>
                <a:cubicBezTo>
                  <a:pt x="29303" y="3228"/>
                  <a:pt x="29552" y="2685"/>
                  <a:pt x="29856" y="2199"/>
                </a:cubicBezTo>
                <a:moveTo>
                  <a:pt x="22177" y="4579"/>
                </a:moveTo>
                <a:cubicBezTo>
                  <a:pt x="22254" y="4097"/>
                  <a:pt x="22375" y="3630"/>
                  <a:pt x="22536" y="3189"/>
                </a:cubicBezTo>
                <a:moveTo>
                  <a:pt x="14036" y="5051"/>
                </a:moveTo>
                <a:cubicBezTo>
                  <a:pt x="14508" y="5427"/>
                  <a:pt x="14944" y="5880"/>
                  <a:pt x="15336" y="6399"/>
                </a:cubicBezTo>
                <a:moveTo>
                  <a:pt x="4163" y="15648"/>
                </a:moveTo>
                <a:cubicBezTo>
                  <a:pt x="4060" y="15184"/>
                  <a:pt x="3984" y="14710"/>
                  <a:pt x="3936" y="14229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2DA2083C-EFEB-0E15-3892-F2E1A0ADD1F7}"/>
              </a:ext>
            </a:extLst>
          </p:cNvPr>
          <p:cNvSpPr txBox="1"/>
          <p:nvPr/>
        </p:nvSpPr>
        <p:spPr>
          <a:xfrm>
            <a:off x="542202" y="2322148"/>
            <a:ext cx="2950042" cy="64633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200" b="1" dirty="0"/>
              <a:t>Aus den Ziffern 3 und 0 kann ich ganz verschiedene Zahlen bilden. </a:t>
            </a:r>
            <a:br>
              <a:rPr lang="de-DE" sz="1200" b="1" dirty="0"/>
            </a:br>
            <a:r>
              <a:rPr lang="de-DE" sz="1200" b="1" dirty="0"/>
              <a:t>Große und kleine Zahlen.</a:t>
            </a:r>
          </a:p>
        </p:txBody>
      </p:sp>
      <p:sp>
        <p:nvSpPr>
          <p:cNvPr id="21" name="Abgerundetes Rechteck 20">
            <a:extLst>
              <a:ext uri="{FF2B5EF4-FFF2-40B4-BE49-F238E27FC236}">
                <a16:creationId xmlns:a16="http://schemas.microsoft.com/office/drawing/2014/main" id="{0AF36D5D-F86B-3663-0AD5-BFDE276F1797}"/>
              </a:ext>
            </a:extLst>
          </p:cNvPr>
          <p:cNvSpPr/>
          <p:nvPr/>
        </p:nvSpPr>
        <p:spPr>
          <a:xfrm>
            <a:off x="1480142" y="3234773"/>
            <a:ext cx="409536" cy="425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2" name="Abgerundetes Rechteck 21">
            <a:extLst>
              <a:ext uri="{FF2B5EF4-FFF2-40B4-BE49-F238E27FC236}">
                <a16:creationId xmlns:a16="http://schemas.microsoft.com/office/drawing/2014/main" id="{BAF48457-1189-9C76-BF95-D293CD3CD5C8}"/>
              </a:ext>
            </a:extLst>
          </p:cNvPr>
          <p:cNvSpPr/>
          <p:nvPr/>
        </p:nvSpPr>
        <p:spPr>
          <a:xfrm rot="21055423">
            <a:off x="573192" y="3251612"/>
            <a:ext cx="409536" cy="425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4" name="Abgerundetes Rechteck 23">
            <a:extLst>
              <a:ext uri="{FF2B5EF4-FFF2-40B4-BE49-F238E27FC236}">
                <a16:creationId xmlns:a16="http://schemas.microsoft.com/office/drawing/2014/main" id="{7BD50A20-B6D1-677F-6753-65CC034B1B78}"/>
              </a:ext>
            </a:extLst>
          </p:cNvPr>
          <p:cNvSpPr/>
          <p:nvPr/>
        </p:nvSpPr>
        <p:spPr>
          <a:xfrm rot="21320557">
            <a:off x="1490849" y="3396924"/>
            <a:ext cx="409536" cy="425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29" name="Abgerundetes Rechteck 28">
            <a:extLst>
              <a:ext uri="{FF2B5EF4-FFF2-40B4-BE49-F238E27FC236}">
                <a16:creationId xmlns:a16="http://schemas.microsoft.com/office/drawing/2014/main" id="{16BF4033-A286-9FF2-5EFA-A308A8735DED}"/>
              </a:ext>
            </a:extLst>
          </p:cNvPr>
          <p:cNvSpPr/>
          <p:nvPr/>
        </p:nvSpPr>
        <p:spPr>
          <a:xfrm rot="335697">
            <a:off x="1645784" y="3330767"/>
            <a:ext cx="409536" cy="425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30" name="Abgerundetes Rechteck 29">
            <a:extLst>
              <a:ext uri="{FF2B5EF4-FFF2-40B4-BE49-F238E27FC236}">
                <a16:creationId xmlns:a16="http://schemas.microsoft.com/office/drawing/2014/main" id="{8A1EFDA8-CE39-063B-E1AE-B8FC2512DDA0}"/>
              </a:ext>
            </a:extLst>
          </p:cNvPr>
          <p:cNvSpPr/>
          <p:nvPr/>
        </p:nvSpPr>
        <p:spPr>
          <a:xfrm rot="21202916">
            <a:off x="1313672" y="3791420"/>
            <a:ext cx="409536" cy="425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31" name="Abgerundetes Rechteck 30">
            <a:extLst>
              <a:ext uri="{FF2B5EF4-FFF2-40B4-BE49-F238E27FC236}">
                <a16:creationId xmlns:a16="http://schemas.microsoft.com/office/drawing/2014/main" id="{9AFD1381-4F20-A5C3-F0A7-B81AD8EF5BDF}"/>
              </a:ext>
            </a:extLst>
          </p:cNvPr>
          <p:cNvSpPr/>
          <p:nvPr/>
        </p:nvSpPr>
        <p:spPr>
          <a:xfrm rot="21319819">
            <a:off x="1758407" y="3507315"/>
            <a:ext cx="409537" cy="4254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8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99FD6EA6-75F1-3190-A0B9-90CAEC9EC824}"/>
              </a:ext>
            </a:extLst>
          </p:cNvPr>
          <p:cNvSpPr txBox="1"/>
          <p:nvPr/>
        </p:nvSpPr>
        <p:spPr>
          <a:xfrm>
            <a:off x="126802" y="7119762"/>
            <a:ext cx="5609902" cy="306467"/>
          </a:xfrm>
          <a:prstGeom prst="roundRect">
            <a:avLst/>
          </a:prstGeom>
          <a:solidFill>
            <a:srgbClr val="FDECD3"/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3. Erkläre, was die 3 in den verschiedenen Zahlen bedeutet.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F5E31BA2-1D4D-29C9-6A7D-FBC8B28B13B2}"/>
              </a:ext>
            </a:extLst>
          </p:cNvPr>
          <p:cNvSpPr txBox="1"/>
          <p:nvPr/>
        </p:nvSpPr>
        <p:spPr>
          <a:xfrm>
            <a:off x="126802" y="8337993"/>
            <a:ext cx="5609902" cy="306467"/>
          </a:xfrm>
          <a:prstGeom prst="roundRect">
            <a:avLst/>
          </a:prstGeom>
          <a:solidFill>
            <a:srgbClr val="FDECD3"/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4. Wozu brauchen wir Nullen?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5C9976B3-E4FA-9240-625E-D5F96A219BC3}"/>
              </a:ext>
            </a:extLst>
          </p:cNvPr>
          <p:cNvSpPr txBox="1"/>
          <p:nvPr/>
        </p:nvSpPr>
        <p:spPr>
          <a:xfrm>
            <a:off x="126802" y="5771798"/>
            <a:ext cx="5609902" cy="306467"/>
          </a:xfrm>
          <a:prstGeom prst="roundRect">
            <a:avLst/>
          </a:prstGeom>
          <a:solidFill>
            <a:srgbClr val="FDECD3"/>
          </a:solidFill>
        </p:spPr>
        <p:txBody>
          <a:bodyPr wrap="square" rtlCol="0">
            <a:spAutoFit/>
          </a:bodyPr>
          <a:lstStyle/>
          <a:p>
            <a:r>
              <a:rPr lang="de-DE" sz="1200" dirty="0"/>
              <a:t>2. An welcher Stelle kann die 3 stehen? 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5FED69EF-FC10-BBCA-C889-BE648784A47C}"/>
              </a:ext>
            </a:extLst>
          </p:cNvPr>
          <p:cNvSpPr/>
          <p:nvPr/>
        </p:nvSpPr>
        <p:spPr>
          <a:xfrm>
            <a:off x="1" y="11905"/>
            <a:ext cx="6857999" cy="17924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3708C849-5CC3-5FD5-30AE-55FAB6B01453}"/>
              </a:ext>
            </a:extLst>
          </p:cNvPr>
          <p:cNvSpPr txBox="1"/>
          <p:nvPr/>
        </p:nvSpPr>
        <p:spPr>
          <a:xfrm>
            <a:off x="198053" y="1075655"/>
            <a:ext cx="55386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327A86"/>
                </a:solidFill>
              </a:rPr>
              <a:t>Zahlen mit Material lesen und darstellen</a:t>
            </a:r>
          </a:p>
        </p:txBody>
      </p:sp>
      <p:pic>
        <p:nvPicPr>
          <p:cNvPr id="40" name="Grafik 39">
            <a:extLst>
              <a:ext uri="{FF2B5EF4-FFF2-40B4-BE49-F238E27FC236}">
                <a16:creationId xmlns:a16="http://schemas.microsoft.com/office/drawing/2014/main" id="{8ABAB86B-CBAF-E8C0-B499-1113E8175D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4549" y="77608"/>
            <a:ext cx="1956330" cy="452672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D43A4E97-D56F-F411-6B4E-5726A8C7B7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575" y="207349"/>
            <a:ext cx="1349446" cy="674723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CD7CB243-C248-141C-D85D-43A1D05EC27C}"/>
              </a:ext>
            </a:extLst>
          </p:cNvPr>
          <p:cNvSpPr txBox="1"/>
          <p:nvPr/>
        </p:nvSpPr>
        <p:spPr>
          <a:xfrm>
            <a:off x="5420816" y="1407549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Arbeitsblatt 1</a:t>
            </a:r>
          </a:p>
        </p:txBody>
      </p:sp>
    </p:spTree>
    <p:extLst>
      <p:ext uri="{BB962C8B-B14F-4D97-AF65-F5344CB8AC3E}">
        <p14:creationId xmlns:p14="http://schemas.microsoft.com/office/powerpoint/2010/main" val="155082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0" grpId="0"/>
      <p:bldP spid="21" grpId="0" animBg="1"/>
      <p:bldP spid="22" grpId="0" animBg="1"/>
      <p:bldP spid="24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9FEA-A3F7-13F0-2A57-0AB9F9403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rafik 104">
            <a:extLst>
              <a:ext uri="{FF2B5EF4-FFF2-40B4-BE49-F238E27FC236}">
                <a16:creationId xmlns:a16="http://schemas.microsoft.com/office/drawing/2014/main" id="{8705CFEA-8772-F51C-263A-EAEAAFE2595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4407"/>
          <a:stretch/>
        </p:blipFill>
        <p:spPr>
          <a:xfrm>
            <a:off x="3540832" y="8202479"/>
            <a:ext cx="3172721" cy="1484498"/>
          </a:xfrm>
          <a:prstGeom prst="rect">
            <a:avLst/>
          </a:prstGeom>
        </p:spPr>
      </p:pic>
      <p:pic>
        <p:nvPicPr>
          <p:cNvPr id="84" name="Grafik 83" descr="Ein Bild, das Rechteck, Quadrat enthält.&#10;&#10;Automatisch generierte Beschreibung">
            <a:extLst>
              <a:ext uri="{FF2B5EF4-FFF2-40B4-BE49-F238E27FC236}">
                <a16:creationId xmlns:a16="http://schemas.microsoft.com/office/drawing/2014/main" id="{8096F554-402C-9507-A1C7-976D579AA4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70202"/>
          <a:stretch/>
        </p:blipFill>
        <p:spPr>
          <a:xfrm>
            <a:off x="3549541" y="3536942"/>
            <a:ext cx="3160605" cy="1287979"/>
          </a:xfrm>
          <a:prstGeom prst="rect">
            <a:avLst/>
          </a:prstGeom>
        </p:spPr>
      </p:pic>
      <p:pic>
        <p:nvPicPr>
          <p:cNvPr id="83" name="Grafik 82" descr="Ein Bild, das Rechteck, Quadrat enthält.&#10;&#10;Automatisch generierte Beschreibung">
            <a:extLst>
              <a:ext uri="{FF2B5EF4-FFF2-40B4-BE49-F238E27FC236}">
                <a16:creationId xmlns:a16="http://schemas.microsoft.com/office/drawing/2014/main" id="{37659706-2095-2907-7A60-A38EE37DD64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76808"/>
          <a:stretch/>
        </p:blipFill>
        <p:spPr>
          <a:xfrm>
            <a:off x="3549541" y="2115860"/>
            <a:ext cx="3160605" cy="784714"/>
          </a:xfrm>
          <a:prstGeom prst="rect">
            <a:avLst/>
          </a:prstGeom>
        </p:spPr>
      </p:pic>
      <p:pic>
        <p:nvPicPr>
          <p:cNvPr id="79" name="Grafik 78">
            <a:extLst>
              <a:ext uri="{FF2B5EF4-FFF2-40B4-BE49-F238E27FC236}">
                <a16:creationId xmlns:a16="http://schemas.microsoft.com/office/drawing/2014/main" id="{3DBE6F7D-5F55-0120-E6D7-E481A831D33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1042" t="81710" r="47731" b="8847"/>
          <a:stretch/>
        </p:blipFill>
        <p:spPr>
          <a:xfrm>
            <a:off x="152805" y="4044604"/>
            <a:ext cx="3177495" cy="780317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99D41F11-670B-D510-9266-6CB94B4A5A1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1042" t="81710" r="47731" b="8847"/>
          <a:stretch/>
        </p:blipFill>
        <p:spPr>
          <a:xfrm>
            <a:off x="155254" y="3624963"/>
            <a:ext cx="3178939" cy="780671"/>
          </a:xfrm>
          <a:prstGeom prst="rect">
            <a:avLst/>
          </a:prstGeom>
        </p:spPr>
      </p:pic>
      <p:pic>
        <p:nvPicPr>
          <p:cNvPr id="74" name="Grafik 73">
            <a:extLst>
              <a:ext uri="{FF2B5EF4-FFF2-40B4-BE49-F238E27FC236}">
                <a16:creationId xmlns:a16="http://schemas.microsoft.com/office/drawing/2014/main" id="{CD27A365-5C6D-CD62-BCB1-21B6D4D549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902" y="8281286"/>
            <a:ext cx="3179405" cy="1414251"/>
          </a:xfrm>
          <a:prstGeom prst="rect">
            <a:avLst/>
          </a:prstGeom>
        </p:spPr>
      </p:pic>
      <p:pic>
        <p:nvPicPr>
          <p:cNvPr id="56" name="Grafik 55" descr="Ein Bild, das Text, Rechteck, Klebezettel, Screenshot enthält.&#10;&#10;Automatisch generierte Beschreibung">
            <a:extLst>
              <a:ext uri="{FF2B5EF4-FFF2-40B4-BE49-F238E27FC236}">
                <a16:creationId xmlns:a16="http://schemas.microsoft.com/office/drawing/2014/main" id="{623A3FBC-A2CF-E7A9-9525-7067488F355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-1214" t="40498" r="1214" b="-762"/>
          <a:stretch/>
        </p:blipFill>
        <p:spPr>
          <a:xfrm>
            <a:off x="62797" y="6605545"/>
            <a:ext cx="3224424" cy="1781539"/>
          </a:xfrm>
          <a:prstGeom prst="rect">
            <a:avLst/>
          </a:prstGeom>
        </p:spPr>
      </p:pic>
      <p:cxnSp>
        <p:nvCxnSpPr>
          <p:cNvPr id="5" name="Gerade Verbindung 4">
            <a:extLst>
              <a:ext uri="{FF2B5EF4-FFF2-40B4-BE49-F238E27FC236}">
                <a16:creationId xmlns:a16="http://schemas.microsoft.com/office/drawing/2014/main" id="{45455A9D-B68B-590D-0F80-4F5CEA49D18B}"/>
              </a:ext>
            </a:extLst>
          </p:cNvPr>
          <p:cNvCxnSpPr>
            <a:cxnSpLocks/>
          </p:cNvCxnSpPr>
          <p:nvPr/>
        </p:nvCxnSpPr>
        <p:spPr>
          <a:xfrm flipH="1">
            <a:off x="3428997" y="988940"/>
            <a:ext cx="9525" cy="906946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B53105B7-9A85-1D3B-64F1-3E631B30C6EE}"/>
              </a:ext>
            </a:extLst>
          </p:cNvPr>
          <p:cNvGrpSpPr/>
          <p:nvPr/>
        </p:nvGrpSpPr>
        <p:grpSpPr>
          <a:xfrm>
            <a:off x="153815" y="1665230"/>
            <a:ext cx="3187640" cy="1990390"/>
            <a:chOff x="4993812" y="1333543"/>
            <a:chExt cx="3474359" cy="2040036"/>
          </a:xfrm>
        </p:grpSpPr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967709E5-C528-B5BE-0A84-FE95636DF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14338" t="2934" b="5819"/>
            <a:stretch/>
          </p:blipFill>
          <p:spPr>
            <a:xfrm>
              <a:off x="4993812" y="1333543"/>
              <a:ext cx="3474359" cy="2040036"/>
            </a:xfrm>
            <a:prstGeom prst="rect">
              <a:avLst/>
            </a:prstGeom>
          </p:spPr>
        </p:pic>
        <p:sp>
          <p:nvSpPr>
            <p:cNvPr id="25" name="Abgerundetes Rechteck 24">
              <a:extLst>
                <a:ext uri="{FF2B5EF4-FFF2-40B4-BE49-F238E27FC236}">
                  <a16:creationId xmlns:a16="http://schemas.microsoft.com/office/drawing/2014/main" id="{9395FBCC-631B-1E7E-0F14-FE203AC7EA2F}"/>
                </a:ext>
              </a:extLst>
            </p:cNvPr>
            <p:cNvSpPr/>
            <p:nvPr/>
          </p:nvSpPr>
          <p:spPr>
            <a:xfrm>
              <a:off x="5112638" y="1428861"/>
              <a:ext cx="402139" cy="438594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769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sp>
        <p:nvSpPr>
          <p:cNvPr id="33" name="Textfeld 32">
            <a:extLst>
              <a:ext uri="{FF2B5EF4-FFF2-40B4-BE49-F238E27FC236}">
                <a16:creationId xmlns:a16="http://schemas.microsoft.com/office/drawing/2014/main" id="{F5B9777C-F739-CA48-4E8D-6907ECD6BC16}"/>
              </a:ext>
            </a:extLst>
          </p:cNvPr>
          <p:cNvSpPr txBox="1"/>
          <p:nvPr/>
        </p:nvSpPr>
        <p:spPr>
          <a:xfrm>
            <a:off x="62797" y="1309882"/>
            <a:ext cx="2852552" cy="284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46" dirty="0"/>
              <a:t>1. Stell dir vor: </a:t>
            </a:r>
            <a:r>
              <a:rPr lang="de-DE" sz="1246" dirty="0" err="1"/>
              <a:t>Einerwürfel</a:t>
            </a:r>
            <a:r>
              <a:rPr lang="de-DE" sz="1246" dirty="0"/>
              <a:t>.</a:t>
            </a:r>
          </a:p>
        </p:txBody>
      </p:sp>
      <p:sp>
        <p:nvSpPr>
          <p:cNvPr id="4" name="Abgerundete rechteckige Legende 3">
            <a:extLst>
              <a:ext uri="{FF2B5EF4-FFF2-40B4-BE49-F238E27FC236}">
                <a16:creationId xmlns:a16="http://schemas.microsoft.com/office/drawing/2014/main" id="{16F3E948-DA03-BC13-6072-24AF0FF3AB97}"/>
              </a:ext>
            </a:extLst>
          </p:cNvPr>
          <p:cNvSpPr/>
          <p:nvPr/>
        </p:nvSpPr>
        <p:spPr>
          <a:xfrm>
            <a:off x="493883" y="3461029"/>
            <a:ext cx="2671758" cy="1257108"/>
          </a:xfrm>
          <a:prstGeom prst="wedgeRoundRectCallout">
            <a:avLst>
              <a:gd name="adj1" fmla="val -60844"/>
              <a:gd name="adj2" fmla="val -39365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00" dirty="0">
                <a:solidFill>
                  <a:schemeClr val="tx1"/>
                </a:solidFill>
              </a:rPr>
              <a:t>Die 3 wird an der Einerstelle  aufgeschrieben, weil</a:t>
            </a:r>
          </a:p>
          <a:p>
            <a:r>
              <a:rPr lang="de-DE" sz="1000" dirty="0">
                <a:solidFill>
                  <a:schemeClr val="tx1"/>
                </a:solidFill>
              </a:rPr>
              <a:t>____________________________________</a:t>
            </a:r>
          </a:p>
          <a:p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>
                <a:solidFill>
                  <a:schemeClr val="tx1"/>
                </a:solidFill>
              </a:rPr>
              <a:t>Für die Zahl 3 brauchen wir  drei </a:t>
            </a:r>
            <a:r>
              <a:rPr lang="de-DE" sz="1000" dirty="0" err="1">
                <a:solidFill>
                  <a:schemeClr val="tx1"/>
                </a:solidFill>
              </a:rPr>
              <a:t>Einerwürfel</a:t>
            </a:r>
            <a:r>
              <a:rPr lang="de-DE" sz="1000" dirty="0">
                <a:solidFill>
                  <a:schemeClr val="tx1"/>
                </a:solidFill>
              </a:rPr>
              <a:t>. 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8312C70-27B4-F348-5306-6D6A4D45D731}"/>
              </a:ext>
            </a:extLst>
          </p:cNvPr>
          <p:cNvSpPr txBox="1"/>
          <p:nvPr/>
        </p:nvSpPr>
        <p:spPr>
          <a:xfrm>
            <a:off x="3492065" y="1265440"/>
            <a:ext cx="3568273" cy="85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46" dirty="0"/>
              <a:t>2. Stell dir vor: Zehnerstangen. </a:t>
            </a:r>
          </a:p>
          <a:p>
            <a:r>
              <a:rPr lang="de-DE" sz="1246" dirty="0"/>
              <a:t>Jede wird aus </a:t>
            </a:r>
            <a:br>
              <a:rPr lang="de-DE" sz="1246" dirty="0"/>
            </a:br>
            <a:r>
              <a:rPr lang="de-DE" sz="1246" dirty="0"/>
              <a:t>10 </a:t>
            </a:r>
            <a:r>
              <a:rPr lang="de-DE" sz="1246" dirty="0" err="1"/>
              <a:t>Einerwürfeln</a:t>
            </a:r>
            <a:r>
              <a:rPr lang="de-DE" sz="1246" dirty="0"/>
              <a:t> </a:t>
            </a:r>
            <a:br>
              <a:rPr lang="de-DE" sz="1246" dirty="0"/>
            </a:br>
            <a:r>
              <a:rPr lang="de-DE" sz="1246" dirty="0"/>
              <a:t>zusammengesetzt.</a:t>
            </a:r>
          </a:p>
        </p:txBody>
      </p:sp>
      <p:grpSp>
        <p:nvGrpSpPr>
          <p:cNvPr id="54" name="Gruppieren 53">
            <a:extLst>
              <a:ext uri="{FF2B5EF4-FFF2-40B4-BE49-F238E27FC236}">
                <a16:creationId xmlns:a16="http://schemas.microsoft.com/office/drawing/2014/main" id="{64522736-AF25-AA56-38E7-CF79B52A6374}"/>
              </a:ext>
            </a:extLst>
          </p:cNvPr>
          <p:cNvGrpSpPr/>
          <p:nvPr/>
        </p:nvGrpSpPr>
        <p:grpSpPr>
          <a:xfrm>
            <a:off x="3633603" y="2163338"/>
            <a:ext cx="3018328" cy="737301"/>
            <a:chOff x="3633603" y="1689859"/>
            <a:chExt cx="3018330" cy="800611"/>
          </a:xfrm>
        </p:grpSpPr>
        <p:pic>
          <p:nvPicPr>
            <p:cNvPr id="7" name="Grafik 6" descr="Ein Bild, das Rechteck, Uhr, Screenshot, Quadrat enthält.&#10;&#10;Automatisch generierte Beschreibung">
              <a:extLst>
                <a:ext uri="{FF2B5EF4-FFF2-40B4-BE49-F238E27FC236}">
                  <a16:creationId xmlns:a16="http://schemas.microsoft.com/office/drawing/2014/main" id="{6A3C08D2-6A54-1E73-E257-A35D1F1419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64390" t="1559" r="609" b="60355"/>
            <a:stretch/>
          </p:blipFill>
          <p:spPr>
            <a:xfrm>
              <a:off x="5529881" y="1689859"/>
              <a:ext cx="1122052" cy="800611"/>
            </a:xfrm>
            <a:prstGeom prst="rect">
              <a:avLst/>
            </a:prstGeom>
          </p:spPr>
        </p:pic>
        <p:sp>
          <p:nvSpPr>
            <p:cNvPr id="12" name="Abgerundetes Rechteck 11">
              <a:extLst>
                <a:ext uri="{FF2B5EF4-FFF2-40B4-BE49-F238E27FC236}">
                  <a16:creationId xmlns:a16="http://schemas.microsoft.com/office/drawing/2014/main" id="{58F0D181-B3CB-4641-CB25-0DCAC64329DB}"/>
                </a:ext>
              </a:extLst>
            </p:cNvPr>
            <p:cNvSpPr/>
            <p:nvPr/>
          </p:nvSpPr>
          <p:spPr>
            <a:xfrm>
              <a:off x="3633603" y="1745335"/>
              <a:ext cx="1069643" cy="502259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769" dirty="0">
                  <a:solidFill>
                    <a:schemeClr val="tx1"/>
                  </a:solidFill>
                </a:rPr>
                <a:t>30</a:t>
              </a:r>
            </a:p>
          </p:txBody>
        </p:sp>
        <p:sp>
          <p:nvSpPr>
            <p:cNvPr id="13" name="Textfeld 12">
              <a:extLst>
                <a:ext uri="{FF2B5EF4-FFF2-40B4-BE49-F238E27FC236}">
                  <a16:creationId xmlns:a16="http://schemas.microsoft.com/office/drawing/2014/main" id="{6DA162EA-78BF-47A8-B080-3BB9E4E56D6A}"/>
                </a:ext>
              </a:extLst>
            </p:cNvPr>
            <p:cNvSpPr txBox="1"/>
            <p:nvPr/>
          </p:nvSpPr>
          <p:spPr>
            <a:xfrm>
              <a:off x="6137652" y="1974113"/>
              <a:ext cx="150427" cy="367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/>
                <a:t>3</a:t>
              </a: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5F34D226-E6D8-22EA-5705-D240F519C6D7}"/>
                </a:ext>
              </a:extLst>
            </p:cNvPr>
            <p:cNvSpPr txBox="1"/>
            <p:nvPr/>
          </p:nvSpPr>
          <p:spPr>
            <a:xfrm>
              <a:off x="6340835" y="1974066"/>
              <a:ext cx="150427" cy="367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/>
                <a:t>0</a:t>
              </a:r>
            </a:p>
          </p:txBody>
        </p:sp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id="{99CFFC1A-F433-C63A-771A-F00268E4455E}"/>
              </a:ext>
            </a:extLst>
          </p:cNvPr>
          <p:cNvSpPr txBox="1"/>
          <p:nvPr/>
        </p:nvSpPr>
        <p:spPr>
          <a:xfrm>
            <a:off x="53040" y="5035421"/>
            <a:ext cx="3568274" cy="1050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46" dirty="0"/>
              <a:t>3. Stell dir vor: Hunderterplatten.</a:t>
            </a:r>
          </a:p>
          <a:p>
            <a:endParaRPr lang="de-DE" sz="1246" dirty="0"/>
          </a:p>
          <a:p>
            <a:r>
              <a:rPr lang="de-DE" sz="1246" dirty="0"/>
              <a:t>Jede ist aus </a:t>
            </a:r>
            <a:br>
              <a:rPr lang="de-DE" sz="1246" dirty="0"/>
            </a:br>
            <a:r>
              <a:rPr lang="de-DE" sz="1246" dirty="0"/>
              <a:t>10 Zehnerstangen </a:t>
            </a:r>
            <a:br>
              <a:rPr lang="de-DE" sz="1246" dirty="0"/>
            </a:br>
            <a:r>
              <a:rPr lang="de-DE" sz="1246" dirty="0"/>
              <a:t>zusammengesetzt. 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F87EAA49-DAA9-17C4-DBEB-2BFE5C45DC78}"/>
              </a:ext>
            </a:extLst>
          </p:cNvPr>
          <p:cNvSpPr txBox="1"/>
          <p:nvPr/>
        </p:nvSpPr>
        <p:spPr>
          <a:xfrm>
            <a:off x="3527692" y="5034931"/>
            <a:ext cx="32188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4. </a:t>
            </a:r>
            <a:r>
              <a:rPr lang="de-DE" sz="1200" dirty="0">
                <a:solidFill>
                  <a:schemeClr val="tx1"/>
                </a:solidFill>
              </a:rPr>
              <a:t>Stell dir vor: Tausenderwürfel. </a:t>
            </a:r>
          </a:p>
          <a:p>
            <a:endParaRPr lang="de-DE" sz="1200" dirty="0"/>
          </a:p>
          <a:p>
            <a:endParaRPr lang="de-DE" sz="1200" dirty="0">
              <a:solidFill>
                <a:schemeClr val="tx1"/>
              </a:solidFill>
            </a:endParaRPr>
          </a:p>
          <a:p>
            <a:r>
              <a:rPr lang="de-DE" sz="1200" dirty="0"/>
              <a:t>Jeder wird aus </a:t>
            </a:r>
            <a:br>
              <a:rPr lang="de-DE" sz="1200" dirty="0"/>
            </a:br>
            <a:r>
              <a:rPr lang="de-DE" sz="1200" dirty="0"/>
              <a:t>10 Hunderterplatten</a:t>
            </a:r>
            <a:br>
              <a:rPr lang="de-DE" sz="1200" dirty="0"/>
            </a:br>
            <a:r>
              <a:rPr lang="de-DE" sz="1200" dirty="0"/>
              <a:t> zusammengesetzt. </a:t>
            </a:r>
          </a:p>
        </p:txBody>
      </p:sp>
      <p:cxnSp>
        <p:nvCxnSpPr>
          <p:cNvPr id="48" name="Gerade Verbindung 47">
            <a:extLst>
              <a:ext uri="{FF2B5EF4-FFF2-40B4-BE49-F238E27FC236}">
                <a16:creationId xmlns:a16="http://schemas.microsoft.com/office/drawing/2014/main" id="{207F430C-EB7A-383D-4419-C0CB6676F17D}"/>
              </a:ext>
            </a:extLst>
          </p:cNvPr>
          <p:cNvCxnSpPr>
            <a:cxnSpLocks/>
          </p:cNvCxnSpPr>
          <p:nvPr/>
        </p:nvCxnSpPr>
        <p:spPr>
          <a:xfrm>
            <a:off x="3438522" y="4957049"/>
            <a:ext cx="3419478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53" name="Grafik 52">
            <a:extLst>
              <a:ext uri="{FF2B5EF4-FFF2-40B4-BE49-F238E27FC236}">
                <a16:creationId xmlns:a16="http://schemas.microsoft.com/office/drawing/2014/main" id="{AC5BE14E-5961-5BD1-7E40-FB0ABF7FE0DF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13088" t="13156" r="10283" b="14020"/>
          <a:stretch/>
        </p:blipFill>
        <p:spPr>
          <a:xfrm>
            <a:off x="4772027" y="1533062"/>
            <a:ext cx="1998545" cy="325917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E2FBBE9C-DE3B-7DF6-3203-C91D5DB9E0D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68146" y="5315803"/>
            <a:ext cx="1363043" cy="832183"/>
          </a:xfrm>
          <a:prstGeom prst="rect">
            <a:avLst/>
          </a:prstGeom>
        </p:spPr>
      </p:pic>
      <p:cxnSp>
        <p:nvCxnSpPr>
          <p:cNvPr id="58" name="Gerade Verbindung 57">
            <a:extLst>
              <a:ext uri="{FF2B5EF4-FFF2-40B4-BE49-F238E27FC236}">
                <a16:creationId xmlns:a16="http://schemas.microsoft.com/office/drawing/2014/main" id="{2DDC5114-45D3-0FD2-E507-A89E7221F428}"/>
              </a:ext>
            </a:extLst>
          </p:cNvPr>
          <p:cNvCxnSpPr>
            <a:cxnSpLocks/>
          </p:cNvCxnSpPr>
          <p:nvPr/>
        </p:nvCxnSpPr>
        <p:spPr>
          <a:xfrm>
            <a:off x="9526" y="4944072"/>
            <a:ext cx="3419471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63" name="Grafik 62">
            <a:extLst>
              <a:ext uri="{FF2B5EF4-FFF2-40B4-BE49-F238E27FC236}">
                <a16:creationId xmlns:a16="http://schemas.microsoft.com/office/drawing/2014/main" id="{C86C48DD-F141-B3A2-4A94-8ADE3C1A7FC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23212" y="5383581"/>
            <a:ext cx="876224" cy="691833"/>
          </a:xfrm>
          <a:prstGeom prst="rect">
            <a:avLst/>
          </a:prstGeom>
        </p:spPr>
      </p:pic>
      <p:pic>
        <p:nvPicPr>
          <p:cNvPr id="62" name="Grafik 61" descr="Ein Bild, das Text, Rechteck, Klebezettel, Screenshot enthält.&#10;&#10;Automatisch generierte Beschreibung">
            <a:extLst>
              <a:ext uri="{FF2B5EF4-FFF2-40B4-BE49-F238E27FC236}">
                <a16:creationId xmlns:a16="http://schemas.microsoft.com/office/drawing/2014/main" id="{3CEFCBBC-AE65-D9CC-C5C6-A7F7DCAEB20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-1214" t="40498" r="1214" b="36806"/>
          <a:stretch/>
        </p:blipFill>
        <p:spPr>
          <a:xfrm>
            <a:off x="64592" y="6266757"/>
            <a:ext cx="3224424" cy="670939"/>
          </a:xfrm>
          <a:prstGeom prst="rect">
            <a:avLst/>
          </a:prstGeom>
        </p:spPr>
      </p:pic>
      <p:sp>
        <p:nvSpPr>
          <p:cNvPr id="39" name="Abgerundete rechteckige Legende 38">
            <a:extLst>
              <a:ext uri="{FF2B5EF4-FFF2-40B4-BE49-F238E27FC236}">
                <a16:creationId xmlns:a16="http://schemas.microsoft.com/office/drawing/2014/main" id="{0C666345-3F02-05CD-ECFD-9AD2E4F22CE6}"/>
              </a:ext>
            </a:extLst>
          </p:cNvPr>
          <p:cNvSpPr/>
          <p:nvPr/>
        </p:nvSpPr>
        <p:spPr>
          <a:xfrm>
            <a:off x="213862" y="8210321"/>
            <a:ext cx="3026229" cy="1459237"/>
          </a:xfrm>
          <a:prstGeom prst="wedgeRoundRectCallout">
            <a:avLst>
              <a:gd name="adj1" fmla="val -38906"/>
              <a:gd name="adj2" fmla="val -69255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Die 3 steht bei der Zahl 300 an der _________stelle, weil _________________________________________</a:t>
            </a:r>
          </a:p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Für die Zahl 30 brauchst du 3 Hunderterplatten. </a:t>
            </a:r>
          </a:p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Die Zahl 300 hat zwei Nullen, weil </a:t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>
                <a:solidFill>
                  <a:schemeClr val="tx1"/>
                </a:solidFill>
              </a:rPr>
              <a:t>_________________________________________</a:t>
            </a:r>
          </a:p>
        </p:txBody>
      </p:sp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44607AC1-FA63-3A44-BA7B-35BD1AF962B0}"/>
              </a:ext>
            </a:extLst>
          </p:cNvPr>
          <p:cNvGrpSpPr/>
          <p:nvPr/>
        </p:nvGrpSpPr>
        <p:grpSpPr>
          <a:xfrm>
            <a:off x="228726" y="6432335"/>
            <a:ext cx="3046796" cy="813522"/>
            <a:chOff x="360095" y="6283355"/>
            <a:chExt cx="3046796" cy="813522"/>
          </a:xfrm>
        </p:grpSpPr>
        <p:pic>
          <p:nvPicPr>
            <p:cNvPr id="66" name="Grafik 65" descr="Ein Bild, das Rechteck, Uhr, Screenshot, Quadrat enthält.&#10;&#10;Automatisch generierte Beschreibung">
              <a:extLst>
                <a:ext uri="{FF2B5EF4-FFF2-40B4-BE49-F238E27FC236}">
                  <a16:creationId xmlns:a16="http://schemas.microsoft.com/office/drawing/2014/main" id="{F5D1088C-5010-7734-48C3-31CE07C85B8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65037" t="2091" r="948" b="61094"/>
            <a:stretch/>
          </p:blipFill>
          <p:spPr>
            <a:xfrm>
              <a:off x="2317246" y="6283355"/>
              <a:ext cx="1089645" cy="813522"/>
            </a:xfrm>
            <a:prstGeom prst="rect">
              <a:avLst/>
            </a:prstGeom>
          </p:spPr>
        </p:pic>
        <p:sp>
          <p:nvSpPr>
            <p:cNvPr id="67" name="Abgerundetes Rechteck 29">
              <a:extLst>
                <a:ext uri="{FF2B5EF4-FFF2-40B4-BE49-F238E27FC236}">
                  <a16:creationId xmlns:a16="http://schemas.microsoft.com/office/drawing/2014/main" id="{F5B4315F-836E-4B3B-5EA7-9972ADA2542E}"/>
                </a:ext>
              </a:extLst>
            </p:cNvPr>
            <p:cNvSpPr/>
            <p:nvPr/>
          </p:nvSpPr>
          <p:spPr>
            <a:xfrm>
              <a:off x="360095" y="6331391"/>
              <a:ext cx="1069643" cy="43486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769" dirty="0">
                  <a:solidFill>
                    <a:schemeClr val="tx1"/>
                  </a:solidFill>
                </a:rPr>
                <a:t>300</a:t>
              </a:r>
            </a:p>
          </p:txBody>
        </p:sp>
        <p:sp>
          <p:nvSpPr>
            <p:cNvPr id="68" name="Textfeld 67">
              <a:extLst>
                <a:ext uri="{FF2B5EF4-FFF2-40B4-BE49-F238E27FC236}">
                  <a16:creationId xmlns:a16="http://schemas.microsoft.com/office/drawing/2014/main" id="{B7434432-4249-598A-6E08-FEBF81FA711F}"/>
                </a:ext>
              </a:extLst>
            </p:cNvPr>
            <p:cNvSpPr txBox="1"/>
            <p:nvPr/>
          </p:nvSpPr>
          <p:spPr>
            <a:xfrm>
              <a:off x="2678092" y="6552536"/>
              <a:ext cx="1504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/>
                <a:t>3</a:t>
              </a:r>
            </a:p>
          </p:txBody>
        </p:sp>
        <p:sp>
          <p:nvSpPr>
            <p:cNvPr id="69" name="Textfeld 68">
              <a:extLst>
                <a:ext uri="{FF2B5EF4-FFF2-40B4-BE49-F238E27FC236}">
                  <a16:creationId xmlns:a16="http://schemas.microsoft.com/office/drawing/2014/main" id="{DF05441A-AFFA-E74E-477F-00AFF34CFC91}"/>
                </a:ext>
              </a:extLst>
            </p:cNvPr>
            <p:cNvSpPr txBox="1"/>
            <p:nvPr/>
          </p:nvSpPr>
          <p:spPr>
            <a:xfrm>
              <a:off x="3102015" y="6549104"/>
              <a:ext cx="1504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/>
                <a:t>0</a:t>
              </a:r>
            </a:p>
          </p:txBody>
        </p:sp>
        <p:sp>
          <p:nvSpPr>
            <p:cNvPr id="70" name="Textfeld 69">
              <a:extLst>
                <a:ext uri="{FF2B5EF4-FFF2-40B4-BE49-F238E27FC236}">
                  <a16:creationId xmlns:a16="http://schemas.microsoft.com/office/drawing/2014/main" id="{89DC82DF-20DC-32C4-BEAC-93FAAB65D9CA}"/>
                </a:ext>
              </a:extLst>
            </p:cNvPr>
            <p:cNvSpPr txBox="1"/>
            <p:nvPr/>
          </p:nvSpPr>
          <p:spPr>
            <a:xfrm>
              <a:off x="2894987" y="6550827"/>
              <a:ext cx="1504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/>
                <a:t>0</a:t>
              </a:r>
            </a:p>
          </p:txBody>
        </p:sp>
      </p:grpSp>
      <p:pic>
        <p:nvPicPr>
          <p:cNvPr id="76" name="Grafik 75" descr="Ein Bild, das Design, Mobiliar enthält.&#10;&#10;Automatisch generierte Beschreibung">
            <a:extLst>
              <a:ext uri="{FF2B5EF4-FFF2-40B4-BE49-F238E27FC236}">
                <a16:creationId xmlns:a16="http://schemas.microsoft.com/office/drawing/2014/main" id="{C687CD02-6865-DCE5-0D8B-1C3E93A027D2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 l="21667" t="20589" r="28487" b="5471"/>
          <a:stretch/>
        </p:blipFill>
        <p:spPr>
          <a:xfrm>
            <a:off x="1964859" y="1333551"/>
            <a:ext cx="329632" cy="329872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3D0B1D52-D34F-2EA1-52BD-41BC7C34231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1042" t="68292" r="47731" b="17162"/>
          <a:stretch/>
        </p:blipFill>
        <p:spPr>
          <a:xfrm>
            <a:off x="175696" y="2551071"/>
            <a:ext cx="2128233" cy="805122"/>
          </a:xfrm>
          <a:prstGeom prst="rect">
            <a:avLst/>
          </a:prstGeom>
        </p:spPr>
      </p:pic>
      <p:pic>
        <p:nvPicPr>
          <p:cNvPr id="81" name="Grafik 80" descr="Ein Bild, das Rechteck, Quadrat enthält.&#10;&#10;Automatisch generierte Beschreibung">
            <a:extLst>
              <a:ext uri="{FF2B5EF4-FFF2-40B4-BE49-F238E27FC236}">
                <a16:creationId xmlns:a16="http://schemas.microsoft.com/office/drawing/2014/main" id="{67DE5ABA-55EC-1B16-8462-0BC0DC18424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9737"/>
          <a:stretch/>
        </p:blipFill>
        <p:spPr>
          <a:xfrm>
            <a:off x="3549542" y="2786989"/>
            <a:ext cx="3160603" cy="812762"/>
          </a:xfrm>
          <a:prstGeom prst="rect">
            <a:avLst/>
          </a:prstGeom>
        </p:spPr>
      </p:pic>
      <p:pic>
        <p:nvPicPr>
          <p:cNvPr id="82" name="Grafik 81" descr="Ein Bild, das Rechteck, Quadrat enthält.&#10;&#10;Automatisch generierte Beschreibung">
            <a:extLst>
              <a:ext uri="{FF2B5EF4-FFF2-40B4-BE49-F238E27FC236}">
                <a16:creationId xmlns:a16="http://schemas.microsoft.com/office/drawing/2014/main" id="{11A46008-B208-3266-6269-696FABE516C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364" t="41605" r="33372" b="32749"/>
          <a:stretch/>
        </p:blipFill>
        <p:spPr>
          <a:xfrm>
            <a:off x="3812028" y="3198868"/>
            <a:ext cx="1841463" cy="259698"/>
          </a:xfrm>
          <a:prstGeom prst="rect">
            <a:avLst/>
          </a:prstGeom>
        </p:spPr>
      </p:pic>
      <p:sp>
        <p:nvSpPr>
          <p:cNvPr id="90" name="Abgerundete rechteckige Legende 20">
            <a:extLst>
              <a:ext uri="{FF2B5EF4-FFF2-40B4-BE49-F238E27FC236}">
                <a16:creationId xmlns:a16="http://schemas.microsoft.com/office/drawing/2014/main" id="{A9952521-6BC6-6AD8-7677-FFCF5D6F3FA1}"/>
              </a:ext>
            </a:extLst>
          </p:cNvPr>
          <p:cNvSpPr/>
          <p:nvPr/>
        </p:nvSpPr>
        <p:spPr>
          <a:xfrm>
            <a:off x="3635147" y="3505791"/>
            <a:ext cx="3026227" cy="1218945"/>
          </a:xfrm>
          <a:prstGeom prst="wedgeRoundRectCallout">
            <a:avLst>
              <a:gd name="adj1" fmla="val 33900"/>
              <a:gd name="adj2" fmla="val -62136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Die 3 steht bei der Zahl 30 an der Zehnerstelle, weil </a:t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>
                <a:solidFill>
                  <a:schemeClr val="tx1"/>
                </a:solidFill>
              </a:rPr>
              <a:t>__________________________________________</a:t>
            </a:r>
          </a:p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Für die Zahl 30 brauchst du ___ Zehnerstangen. </a:t>
            </a:r>
          </a:p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Die Zahl 30 hat eine Null, weil __________________</a:t>
            </a:r>
          </a:p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__________________________________________ </a:t>
            </a:r>
          </a:p>
        </p:txBody>
      </p:sp>
      <p:pic>
        <p:nvPicPr>
          <p:cNvPr id="98" name="Grafik 97">
            <a:extLst>
              <a:ext uri="{FF2B5EF4-FFF2-40B4-BE49-F238E27FC236}">
                <a16:creationId xmlns:a16="http://schemas.microsoft.com/office/drawing/2014/main" id="{C33E24D7-F1D4-73D5-890C-C9A34E2118D1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533326" y="6279107"/>
            <a:ext cx="3172590" cy="1949356"/>
          </a:xfrm>
          <a:prstGeom prst="rect">
            <a:avLst/>
          </a:prstGeom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D28382CF-D011-8C44-521D-DE809C5A52B4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 l="66217" t="4118" r="873" b="58671"/>
          <a:stretch/>
        </p:blipFill>
        <p:spPr>
          <a:xfrm>
            <a:off x="5523212" y="6570221"/>
            <a:ext cx="1167834" cy="710494"/>
          </a:xfrm>
          <a:prstGeom prst="rect">
            <a:avLst/>
          </a:prstGeom>
        </p:spPr>
      </p:pic>
      <p:pic>
        <p:nvPicPr>
          <p:cNvPr id="101" name="Grafik 100" descr="Ein Bild, das Holzblock, Holz, hölzern enthält.&#10;&#10;Automatisch generierte Beschreibung">
            <a:extLst>
              <a:ext uri="{FF2B5EF4-FFF2-40B4-BE49-F238E27FC236}">
                <a16:creationId xmlns:a16="http://schemas.microsoft.com/office/drawing/2014/main" id="{016B8CB1-2E09-D548-C7F9-31581A9528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540832" y="7126671"/>
            <a:ext cx="3172721" cy="1189914"/>
          </a:xfrm>
          <a:prstGeom prst="rect">
            <a:avLst/>
          </a:prstGeom>
        </p:spPr>
      </p:pic>
      <p:sp>
        <p:nvSpPr>
          <p:cNvPr id="103" name="Abgerundete rechteckige Legende 43">
            <a:extLst>
              <a:ext uri="{FF2B5EF4-FFF2-40B4-BE49-F238E27FC236}">
                <a16:creationId xmlns:a16="http://schemas.microsoft.com/office/drawing/2014/main" id="{4D489E16-2EFC-9970-0811-2822CBC01C53}"/>
              </a:ext>
            </a:extLst>
          </p:cNvPr>
          <p:cNvSpPr/>
          <p:nvPr/>
        </p:nvSpPr>
        <p:spPr>
          <a:xfrm>
            <a:off x="3659639" y="8055133"/>
            <a:ext cx="2956409" cy="1580451"/>
          </a:xfrm>
          <a:prstGeom prst="wedgeRoundRectCallout">
            <a:avLst>
              <a:gd name="adj1" fmla="val -28141"/>
              <a:gd name="adj2" fmla="val -72095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Die 3 steht bei der Zahl 3000 an der Tausenderstelle, weil _________________________________________</a:t>
            </a:r>
          </a:p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Für die Zahl 3000 brauchst du ___ Tausenderwürfel. Die Zahl hat drei Nullen, weil </a:t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>
                <a:solidFill>
                  <a:schemeClr val="tx1"/>
                </a:solidFill>
              </a:rPr>
              <a:t>_________________________________________ </a:t>
            </a:r>
          </a:p>
        </p:txBody>
      </p:sp>
      <p:sp>
        <p:nvSpPr>
          <p:cNvPr id="106" name="Abgerundetes Rechteck 40">
            <a:extLst>
              <a:ext uri="{FF2B5EF4-FFF2-40B4-BE49-F238E27FC236}">
                <a16:creationId xmlns:a16="http://schemas.microsoft.com/office/drawing/2014/main" id="{B2246ECC-9C0B-184C-7014-8834D39A87B0}"/>
              </a:ext>
            </a:extLst>
          </p:cNvPr>
          <p:cNvSpPr/>
          <p:nvPr/>
        </p:nvSpPr>
        <p:spPr>
          <a:xfrm>
            <a:off x="3648447" y="6598324"/>
            <a:ext cx="1082608" cy="4414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769" dirty="0">
                <a:solidFill>
                  <a:schemeClr val="tx1"/>
                </a:solidFill>
              </a:rPr>
              <a:t>3000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DF1F6AC-66E5-1DF9-CCEE-AB7AEA2388BA}"/>
              </a:ext>
            </a:extLst>
          </p:cNvPr>
          <p:cNvSpPr txBox="1"/>
          <p:nvPr/>
        </p:nvSpPr>
        <p:spPr>
          <a:xfrm>
            <a:off x="568333" y="313111"/>
            <a:ext cx="5609902" cy="919401"/>
          </a:xfrm>
          <a:prstGeom prst="roundRect">
            <a:avLst/>
          </a:prstGeom>
          <a:solidFill>
            <a:srgbClr val="FDECD3"/>
          </a:solidFill>
        </p:spPr>
        <p:txBody>
          <a:bodyPr wrap="square" rtlCol="0">
            <a:spAutoFit/>
          </a:bodyPr>
          <a:lstStyle/>
          <a:p>
            <a:r>
              <a:rPr lang="de-DE" sz="1200" b="1" dirty="0"/>
              <a:t>Arbeitet zu zweit: </a:t>
            </a:r>
            <a:r>
              <a:rPr lang="de-DE" sz="1200" dirty="0"/>
              <a:t>Betrachtet die vier Bilder.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In einer Sprechblase steckt ein Fehler. Findet den Fehler und korrigiert ihn.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Füllt die fehlenden Lücken aus.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sz="1200" dirty="0"/>
              <a:t>Überprüft nun eure Antworten auf die Fragen von Leonie. </a:t>
            </a: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9F85FD2D-468B-13D9-98C3-0C3B4C7B5E96}"/>
              </a:ext>
            </a:extLst>
          </p:cNvPr>
          <p:cNvGrpSpPr/>
          <p:nvPr/>
        </p:nvGrpSpPr>
        <p:grpSpPr>
          <a:xfrm>
            <a:off x="154592" y="371193"/>
            <a:ext cx="432595" cy="419292"/>
            <a:chOff x="6329885" y="3670493"/>
            <a:chExt cx="864000" cy="864000"/>
          </a:xfrm>
        </p:grpSpPr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53EA401A-752C-715B-A391-B2857B720A1A}"/>
                </a:ext>
              </a:extLst>
            </p:cNvPr>
            <p:cNvGrpSpPr/>
            <p:nvPr/>
          </p:nvGrpSpPr>
          <p:grpSpPr>
            <a:xfrm>
              <a:off x="6447871" y="3797691"/>
              <a:ext cx="628029" cy="552805"/>
              <a:chOff x="6308169" y="3744507"/>
              <a:chExt cx="832704" cy="710422"/>
            </a:xfrm>
          </p:grpSpPr>
          <p:grpSp>
            <p:nvGrpSpPr>
              <p:cNvPr id="20" name="Gruppieren 19">
                <a:extLst>
                  <a:ext uri="{FF2B5EF4-FFF2-40B4-BE49-F238E27FC236}">
                    <a16:creationId xmlns:a16="http://schemas.microsoft.com/office/drawing/2014/main" id="{B981657B-B213-870D-7838-7D8AAC097EDC}"/>
                  </a:ext>
                </a:extLst>
              </p:cNvPr>
              <p:cNvGrpSpPr/>
              <p:nvPr/>
            </p:nvGrpSpPr>
            <p:grpSpPr>
              <a:xfrm>
                <a:off x="6308169" y="3744507"/>
                <a:ext cx="468000" cy="576901"/>
                <a:chOff x="6672873" y="3878028"/>
                <a:chExt cx="468000" cy="576901"/>
              </a:xfrm>
            </p:grpSpPr>
            <p:sp>
              <p:nvSpPr>
                <p:cNvPr id="30" name="Freihandform: Form 41">
                  <a:extLst>
                    <a:ext uri="{FF2B5EF4-FFF2-40B4-BE49-F238E27FC236}">
                      <a16:creationId xmlns:a16="http://schemas.microsoft.com/office/drawing/2014/main" id="{0CE87C11-049B-C063-C8DC-431CD343C466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32" name="Gruppieren 31">
                  <a:extLst>
                    <a:ext uri="{FF2B5EF4-FFF2-40B4-BE49-F238E27FC236}">
                      <a16:creationId xmlns:a16="http://schemas.microsoft.com/office/drawing/2014/main" id="{BC764F19-B12B-4BB8-DC41-EE7D59EEFF89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</p:grpSpPr>
              <p:cxnSp>
                <p:nvCxnSpPr>
                  <p:cNvPr id="34" name="Gerader Verbinder 46">
                    <a:extLst>
                      <a:ext uri="{FF2B5EF4-FFF2-40B4-BE49-F238E27FC236}">
                        <a16:creationId xmlns:a16="http://schemas.microsoft.com/office/drawing/2014/main" id="{2BAACB62-DD17-870A-515C-81D1500583E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" name="Ellipse 48">
                    <a:extLst>
                      <a:ext uri="{FF2B5EF4-FFF2-40B4-BE49-F238E27FC236}">
                        <a16:creationId xmlns:a16="http://schemas.microsoft.com/office/drawing/2014/main" id="{CE8BAFF1-EA52-747B-9D57-A9FA9DBE1D0B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grpSp>
            <p:nvGrpSpPr>
              <p:cNvPr id="21" name="Gruppieren 20">
                <a:extLst>
                  <a:ext uri="{FF2B5EF4-FFF2-40B4-BE49-F238E27FC236}">
                    <a16:creationId xmlns:a16="http://schemas.microsoft.com/office/drawing/2014/main" id="{C3F5D32D-582D-5B01-668A-AEC22091AC72}"/>
                  </a:ext>
                </a:extLst>
              </p:cNvPr>
              <p:cNvGrpSpPr/>
              <p:nvPr/>
            </p:nvGrpSpPr>
            <p:grpSpPr>
              <a:xfrm>
                <a:off x="6672873" y="3878028"/>
                <a:ext cx="468000" cy="576901"/>
                <a:chOff x="6672873" y="3878028"/>
                <a:chExt cx="468000" cy="576901"/>
              </a:xfrm>
            </p:grpSpPr>
            <p:sp>
              <p:nvSpPr>
                <p:cNvPr id="22" name="Freihandform: Form 28">
                  <a:extLst>
                    <a:ext uri="{FF2B5EF4-FFF2-40B4-BE49-F238E27FC236}">
                      <a16:creationId xmlns:a16="http://schemas.microsoft.com/office/drawing/2014/main" id="{5B4EF38B-B887-6C50-8F79-61237003E882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23" name="Gruppieren 22">
                  <a:extLst>
                    <a:ext uri="{FF2B5EF4-FFF2-40B4-BE49-F238E27FC236}">
                      <a16:creationId xmlns:a16="http://schemas.microsoft.com/office/drawing/2014/main" id="{55D7A76E-A8E4-9B6A-2383-5BACC0DC82A4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</p:grpSpPr>
              <p:cxnSp>
                <p:nvCxnSpPr>
                  <p:cNvPr id="24" name="Gerader Verbinder 34">
                    <a:extLst>
                      <a:ext uri="{FF2B5EF4-FFF2-40B4-BE49-F238E27FC236}">
                        <a16:creationId xmlns:a16="http://schemas.microsoft.com/office/drawing/2014/main" id="{8CEF745C-78A9-A260-7EF5-6AB82BB3DA9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7" name="Ellipse 35">
                    <a:extLst>
                      <a:ext uri="{FF2B5EF4-FFF2-40B4-BE49-F238E27FC236}">
                        <a16:creationId xmlns:a16="http://schemas.microsoft.com/office/drawing/2014/main" id="{BA9924BA-3755-A5A6-D1A8-8BCA822C1388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</p:grpSp>
        <p:sp>
          <p:nvSpPr>
            <p:cNvPr id="11" name="Ellipse 16">
              <a:extLst>
                <a:ext uri="{FF2B5EF4-FFF2-40B4-BE49-F238E27FC236}">
                  <a16:creationId xmlns:a16="http://schemas.microsoft.com/office/drawing/2014/main" id="{366CD776-096B-7362-0EC8-6E324568FA84}"/>
                </a:ext>
              </a:extLst>
            </p:cNvPr>
            <p:cNvSpPr/>
            <p:nvPr/>
          </p:nvSpPr>
          <p:spPr>
            <a:xfrm>
              <a:off x="6329885" y="3670493"/>
              <a:ext cx="864000" cy="864000"/>
            </a:xfrm>
            <a:prstGeom prst="ellipse">
              <a:avLst/>
            </a:prstGeom>
            <a:no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" name="Grafik 1">
            <a:extLst>
              <a:ext uri="{FF2B5EF4-FFF2-40B4-BE49-F238E27FC236}">
                <a16:creationId xmlns:a16="http://schemas.microsoft.com/office/drawing/2014/main" id="{FF35113E-4811-B861-2B48-FD0E50002D47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 l="74810" t="2418"/>
          <a:stretch/>
        </p:blipFill>
        <p:spPr>
          <a:xfrm>
            <a:off x="6288077" y="88550"/>
            <a:ext cx="492802" cy="44173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1C74536B-C796-656E-FF03-D51EA512B3B3}"/>
              </a:ext>
            </a:extLst>
          </p:cNvPr>
          <p:cNvSpPr txBox="1"/>
          <p:nvPr/>
        </p:nvSpPr>
        <p:spPr>
          <a:xfrm>
            <a:off x="4940785" y="11706"/>
            <a:ext cx="1347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b="1" dirty="0"/>
              <a:t>Arbeitsblatt 2</a:t>
            </a:r>
          </a:p>
        </p:txBody>
      </p:sp>
    </p:spTree>
    <p:extLst>
      <p:ext uri="{BB962C8B-B14F-4D97-AF65-F5344CB8AC3E}">
        <p14:creationId xmlns:p14="http://schemas.microsoft.com/office/powerpoint/2010/main" val="28292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380</Words>
  <Application>Microsoft Office PowerPoint</Application>
  <PresentationFormat>Benutzerdefiniert</PresentationFormat>
  <Paragraphs>89</Paragraphs>
  <Slides>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Anne Tester</dc:creator>
  <cp:lastModifiedBy>Prisca Theissen</cp:lastModifiedBy>
  <cp:revision>18</cp:revision>
  <cp:lastPrinted>2024-09-17T12:41:33Z</cp:lastPrinted>
  <dcterms:created xsi:type="dcterms:W3CDTF">2024-09-17T12:41:19Z</dcterms:created>
  <dcterms:modified xsi:type="dcterms:W3CDTF">2025-04-28T08:07:27Z</dcterms:modified>
</cp:coreProperties>
</file>