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97" r:id="rId2"/>
    <p:sldId id="332" r:id="rId3"/>
    <p:sldId id="331" r:id="rId4"/>
    <p:sldId id="340" r:id="rId5"/>
    <p:sldId id="262" r:id="rId6"/>
    <p:sldId id="337" r:id="rId7"/>
    <p:sldId id="338" r:id="rId8"/>
    <p:sldId id="339" r:id="rId9"/>
    <p:sldId id="318" r:id="rId10"/>
    <p:sldId id="335" r:id="rId11"/>
    <p:sldId id="327" r:id="rId12"/>
    <p:sldId id="308" r:id="rId13"/>
    <p:sldId id="312" r:id="rId14"/>
    <p:sldId id="313" r:id="rId15"/>
    <p:sldId id="316" r:id="rId16"/>
    <p:sldId id="306" r:id="rId17"/>
    <p:sldId id="300" r:id="rId18"/>
    <p:sldId id="333" r:id="rId19"/>
    <p:sldId id="334" r:id="rId20"/>
    <p:sldId id="336" r:id="rId21"/>
    <p:sldId id="270" r:id="rId22"/>
    <p:sldId id="294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inführung Würfelmaterial" id="{CE778ABD-2EF8-40C8-BB68-02DF42CEC6AA}">
          <p14:sldIdLst>
            <p14:sldId id="297"/>
            <p14:sldId id="332"/>
            <p14:sldId id="331"/>
            <p14:sldId id="340"/>
            <p14:sldId id="262"/>
            <p14:sldId id="337"/>
            <p14:sldId id="338"/>
            <p14:sldId id="339"/>
            <p14:sldId id="318"/>
            <p14:sldId id="335"/>
            <p14:sldId id="327"/>
          </p14:sldIdLst>
        </p14:section>
        <p14:section name="Passt alles zusammen?" id="{CA01008F-325C-40C5-AEB3-84E8B71C1F31}">
          <p14:sldIdLst>
            <p14:sldId id="308"/>
            <p14:sldId id="312"/>
            <p14:sldId id="313"/>
            <p14:sldId id="316"/>
          </p14:sldIdLst>
        </p14:section>
        <p14:section name="Auswahlfolie" id="{CB733D7A-C627-4D55-92C0-5715E9E6BD15}">
          <p14:sldIdLst>
            <p14:sldId id="306"/>
          </p14:sldIdLst>
        </p14:section>
        <p14:section name="Arbeitsblätter" id="{4225EAA9-2BF2-47A0-86AD-2C3DCAC30875}">
          <p14:sldIdLst>
            <p14:sldId id="300"/>
            <p14:sldId id="333"/>
            <p14:sldId id="334"/>
          </p14:sldIdLst>
        </p14:section>
        <p14:section name="Das wissen wir jetzt" id="{28AC8920-8F36-4F41-8A02-F0BE51AB6806}">
          <p14:sldIdLst>
            <p14:sldId id="336"/>
            <p14:sldId id="270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B44F"/>
    <a:srgbClr val="F5F5F5"/>
    <a:srgbClr val="C8D2D8"/>
    <a:srgbClr val="327A86"/>
    <a:srgbClr val="E1E2E2"/>
    <a:srgbClr val="CAD3D9"/>
    <a:srgbClr val="FFFFFF"/>
    <a:srgbClr val="E4CFD6"/>
    <a:srgbClr val="D4DBDE"/>
    <a:srgbClr val="CCA6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5" autoAdjust="0"/>
    <p:restoredTop sz="79048" autoAdjust="0"/>
  </p:normalViewPr>
  <p:slideViewPr>
    <p:cSldViewPr snapToGrid="0">
      <p:cViewPr varScale="1">
        <p:scale>
          <a:sx n="40" d="100"/>
          <a:sy n="40" d="100"/>
        </p:scale>
        <p:origin x="204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60890-CB2A-5A4E-88F8-4355DB168A1F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C5310-2465-DD47-BA7F-420624E26F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180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8029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E4C0F-FCE0-A378-E5E3-24761C493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3F06C53-16C3-DFD7-561E-0A5682CA8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FE04825-04E2-2657-456C-61FE2B9E58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Optionale Folie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268A297-2B41-55F8-1AC5-3453E2BDC1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87111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C2BC67-AEE1-18D0-B1DB-14D33FB1FD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93C8DFE-447C-E931-6304-38D6DA5D2A1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735B324-0CF5-06C3-7EE4-A42C991E9E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0CF5644-C39A-F171-F6CC-518FD980E3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992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C8268C-699E-E08B-4FEA-B88DB196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4902851-6432-E430-76F9-2B47DAA3CD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7F63228-B08B-1083-B8AE-594AF066B9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3DCCFA-A1C0-9FFE-5AB4-FEF92CC80C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45226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8903DC-675E-CAD1-D6ED-FBF521C9E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C8C5220-CE06-1139-9BC3-7A0414DDE5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5FA466A6-0E4A-0A72-7BE9-2DA9CADA0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4EEFF4A-57D3-19FF-73C3-5D006C9070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5349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813DD-E691-71E5-1126-1B6EB7E5BA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A5F1CF9-4E4C-F70D-77AA-AF12EEC695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691A96D-6E7C-9382-C3DA-4D559BCCAA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3C845E-57AD-1B3D-5848-F5795CACC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362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Durch Klicken auf die jeweiligen orangenen Formen gelangt man jeweils zu einer Folie, auf der das jeweilige Arbeitsblatt 3 Basis bzw. 3 Regel abgebildet ist.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3117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032682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6548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85929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dirty="0"/>
              <a:t>Technischer Tipp: Durch Klicken auf den Wissensspeicher 1 kann dieser vergrößert werden. Mit der Pfeiltaste nach links gelangt man zurück zu </a:t>
            </a:r>
            <a:r>
              <a:rPr lang="de-DE" b="0"/>
              <a:t>dieser Folie.</a:t>
            </a:r>
            <a:r>
              <a:rPr lang="de-DE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8932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45070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Exkurs: Durch Klicken auf das Infosymbol auf Folie 8 erscheint </a:t>
            </a:r>
            <a:r>
              <a:rPr lang="de-DE"/>
              <a:t>diese Folie</a:t>
            </a:r>
            <a:r>
              <a:rPr lang="de-DE" dirty="0"/>
              <a:t>, die das Zeichnen eines Würfels (dynamisch) darstellt. Von hier kommt man auch wieder zurück zur Folie 8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7729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0168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3476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2E60A-0854-D617-DFAC-FC0D25769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C361397-B57C-C782-BA73-09FC35E6CD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989BA1D-446F-EA53-B618-62037EC645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Zum Eindenken in das Thema bearbeiten die Kinder bearbeiten individuell Arbeitsblatt 1, bevor das Erklärvideo gezeigt wird.</a:t>
            </a:r>
          </a:p>
          <a:p>
            <a:endParaRPr lang="de-DE" dirty="0"/>
          </a:p>
          <a:p>
            <a:r>
              <a:rPr lang="de-DE" dirty="0"/>
              <a:t>Teilfragen auf dem Arbeitsblatt 1: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An welcher Stelle kann die 3 stehen?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Erkläre, was die 3 in den verschiedenen Zahlen bedeutet.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Wozu brauchen wir Nullen?</a:t>
            </a:r>
          </a:p>
          <a:p>
            <a:endParaRPr lang="de-DE" dirty="0"/>
          </a:p>
          <a:p>
            <a:r>
              <a:rPr lang="de-DE" dirty="0"/>
              <a:t>Die Lösungen werden erst später besprochen, mithilfe von Arbeitsblatt 2 nach dem Video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7C999B9-54FA-6BB9-9428-1EE54D0389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27779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Video Teil 1: 1:39 min (einfach klicken, dann läuft es los)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1870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Dies erhalten die Kinder als Arbeitsblatt AM2 und bearbeiten nach dem ersten Clip die oberen zwei Bilder.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0305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1A7D6-CD33-B1C9-742E-03760FBF1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21959F2-8249-DCEA-48BA-A55F17D20F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385DD60-0584-FF64-A8AE-FAE212D0F3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Video Teil 2: 2:07 min (einfach klicken, dann läuft es los)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D09B626-7862-53D8-03CA-40BF67CC14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8799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03531-5B38-04D8-72F0-EAF7BFB81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3C34BF9-1C57-445D-306C-BC0C7F66B2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5530402-CA82-3F87-F829-5B52BC3EED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Dies erhalten die Kinder als Arbeitsblatt 2 und bearbeiten nach dem zweiten Clip die unteren zwei Bilder.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4A487A-E294-FBD4-E044-E122AA3121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8903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E4C0F-FCE0-A378-E5E3-24761C493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3F06C53-16C3-DFD7-561E-0A5682CA8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FE04825-04E2-2657-456C-61FE2B9E58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2800" b="1" dirty="0">
                <a:solidFill>
                  <a:srgbClr val="C00000"/>
                </a:solidFill>
              </a:rPr>
              <a:t>Technischer Tipp:</a:t>
            </a:r>
            <a:r>
              <a:rPr lang="de-DE" sz="2800" dirty="0">
                <a:solidFill>
                  <a:srgbClr val="C00000"/>
                </a:solidFill>
              </a:rPr>
              <a:t> Durch Klicken auf die farblich hinterlegten Rechtecke in den Sprechblasen, erscheinen die passenden Wörter. Die Reihenfolge ist bei dieser Animation irrelevant und kann entsprechend der Aussagen der Lernenden koordiniert werden.</a:t>
            </a:r>
          </a:p>
          <a:p>
            <a:r>
              <a:rPr lang="de-DE" sz="2800" dirty="0">
                <a:solidFill>
                  <a:srgbClr val="C00000"/>
                </a:solidFill>
              </a:rPr>
              <a:t>Durch Klicken auf die oberen Rechtecke gelangt man zurück zum Video bzw. erhält Hilfestellungen in den Sprechblasen</a:t>
            </a:r>
            <a:r>
              <a:rPr lang="de-DE" dirty="0"/>
              <a:t>.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268A297-2B41-55F8-1AC5-3453E2BDC1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062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6DC48-3569-7A0F-FEEC-DD7581E3F9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872B3A8-8C58-DC81-DB63-C3324BE08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C1182A6-AF78-A78E-4EC2-3B6963DE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6292BCE-635C-6CE6-F896-D47FCAC48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C513C4-B9AF-8F1B-4DD9-A5CB42672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019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CB58D-525E-2F81-836F-53F23B369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C2AA880-52CD-3EA2-A47A-BC8DCC17B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CC7179-1523-7317-843F-EF6009C0A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E5CAFE-947A-D225-0CC6-7FCD4E3B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D621F02-A858-5ED1-55AA-E594F24BF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65BD7A-E262-E9D8-E93E-BBD8D2B68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592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C14145-BAAD-0AAE-6FE6-401C9A4F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A1748D-598B-7F46-37BC-375CB72788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E30C621-04AA-DBB6-2559-EAFD447E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EACBB7-F34C-A756-CC4A-FAC2C2F6D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D58569-108F-D1E4-FBA9-776803F6D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894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95B1D7F-481D-AF56-F6FD-D1B6275E1C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934FBD3-DEAA-A9FD-E5E2-7ED93DA865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893254-73C0-8344-9954-F5A70B312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9C3419-0378-46E3-3BFE-CF145A2A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D98878-1E1A-10C2-451B-AB8ABBB4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48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AA5A9-7B97-8C98-44E3-7710AD0B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D5DE61-0F05-00BB-01B3-83D13C3D1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23A0E-96FB-0E4D-3229-2810865F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2D0B3-04B8-D1E2-B35D-18F0CAC44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DFA336-5FD8-8F44-EB3D-039BD6BEC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791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DA0690-8591-ED6D-7A24-6AF3E0E7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0BAB73-B343-807B-A7AB-837C21419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DB9D6E-3980-62E9-BADC-2013F3D9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43BBF8-D9F6-D6B3-D822-E6FF252F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BB6C66-D4B6-D0A0-238D-090F2009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4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DDCF8-C32E-F76C-6C3C-798B27D14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D4915B-9AD9-55E8-13CE-7FE0996B7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3C0BFDC-7651-6103-74D7-2A211F0BF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0DEDC07-C558-DC4E-D0BF-56668761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32A579-FC2D-27BD-8B97-F313556C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84B9E78-A3A7-B3AB-63D9-8250966EE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893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FF7230-9B37-B16E-25F6-9E2A91D14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630207D-8F7A-AE4F-F17B-8C674A078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A578BEE-1A6F-5BD4-7CEE-D595A8EEB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23E0285-54C5-246A-5FA1-60E54CEC35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D984614-A893-DEC7-18BF-23960D54C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B2AB128-E783-8347-3D5B-C252489F2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B1F5747-CD9C-947C-E116-1976005E7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5B6260B-A790-66AD-14F3-83EF8B620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245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81CF77-54ED-D725-8F8E-B0198EA3C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1002D1-90F6-7E88-C3B3-81EB7F20A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D6B390-2578-5D0A-55B2-01BFB4E3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642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Nur Titel">
    <p:bg>
      <p:bgPr>
        <a:solidFill>
          <a:schemeClr val="bg1">
            <a:lumMod val="95000"/>
            <a:alpha val="5189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943" y="378187"/>
            <a:ext cx="10515600" cy="539115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C7495FE-228B-7B05-DEBC-904A6EEB599B}"/>
              </a:ext>
            </a:extLst>
          </p:cNvPr>
          <p:cNvSpPr txBox="1"/>
          <p:nvPr userDrawn="1"/>
        </p:nvSpPr>
        <p:spPr>
          <a:xfrm>
            <a:off x="9091343" y="70410"/>
            <a:ext cx="3100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Didaktischer Kommentar für Lehrkräfte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F16DFF4-A5F0-254B-A08A-F841886FAA37}"/>
              </a:ext>
            </a:extLst>
          </p:cNvPr>
          <p:cNvSpPr txBox="1"/>
          <p:nvPr userDrawn="1"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5062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E23CA35-272E-C38F-A987-39B0CE90C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EAC09A0-07C5-B36F-35FA-57BEDC398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8FAFD8-8A0C-25A2-5930-364E77AC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68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60E055-65A3-8CF6-9017-97720B82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6D0E9-C365-4BCC-14C9-A08BAEF73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E373F2-B14B-D158-D31E-9C50B237F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7FF8AE-F16E-BCD6-BA86-ABFBB0B98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490FE8C-A7CF-73B4-CAAF-A18AB5B32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B4256D-5063-592E-166E-1146A1212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382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D6BF2C3-688E-7F62-0EB3-60987D8BB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C94ABB-7A87-C9BC-FF86-F85C2E2ED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16584F-3906-D3B6-A442-32BC23DBC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FC80D-A76A-7B40-8F40-9FC08E9D2EE9}" type="datetimeFigureOut">
              <a:rPr lang="de-DE" smtClean="0"/>
              <a:t>28.04.2025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D2EB46-9812-17EB-6467-8994C2A1E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518173-F408-EC17-E0CE-AED80F880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804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12" Type="http://schemas.openxmlformats.org/officeDocument/2006/relationships/image" Target="../media/image36.jpeg"/><Relationship Id="rId17" Type="http://schemas.openxmlformats.org/officeDocument/2006/relationships/image" Target="NULL"/><Relationship Id="rId2" Type="http://schemas.openxmlformats.org/officeDocument/2006/relationships/notesSlide" Target="../notesSlides/notesSlide10.xml"/><Relationship Id="rId16" Type="http://schemas.openxmlformats.org/officeDocument/2006/relationships/image" Target="NUL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35.jpeg"/><Relationship Id="rId5" Type="http://schemas.openxmlformats.org/officeDocument/2006/relationships/image" Target="../media/image29.png"/><Relationship Id="rId15" Type="http://schemas.openxmlformats.org/officeDocument/2006/relationships/slide" Target="NULL"/><Relationship Id="rId10" Type="http://schemas.openxmlformats.org/officeDocument/2006/relationships/image" Target="../media/image34.jpeg"/><Relationship Id="rId4" Type="http://schemas.microsoft.com/office/2007/relationships/hdphoto" Target="../media/hdphoto2.wdp"/><Relationship Id="rId9" Type="http://schemas.openxmlformats.org/officeDocument/2006/relationships/image" Target="../media/image31.png"/><Relationship Id="rId14" Type="http://schemas.openxmlformats.org/officeDocument/2006/relationships/image" Target="../media/image38.sv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13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13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1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slide" Target="slide16.xml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sv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3" Type="http://schemas.openxmlformats.org/officeDocument/2006/relationships/image" Target="../media/image46.png"/><Relationship Id="rId7" Type="http://schemas.openxmlformats.org/officeDocument/2006/relationships/slide" Target="slide1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7.png"/><Relationship Id="rId5" Type="http://schemas.openxmlformats.org/officeDocument/2006/relationships/image" Target="../media/image320.png"/><Relationship Id="rId10" Type="http://schemas.openxmlformats.org/officeDocument/2006/relationships/image" Target="../media/image8.svg"/><Relationship Id="rId4" Type="http://schemas.openxmlformats.org/officeDocument/2006/relationships/slide" Target="slide9.xml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42.sv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9.jpeg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9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sv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mp"/><Relationship Id="rId7" Type="http://schemas.openxmlformats.org/officeDocument/2006/relationships/image" Target="../media/image19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sv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1.tmp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tmp"/><Relationship Id="rId10" Type="http://schemas.openxmlformats.org/officeDocument/2006/relationships/image" Target="../media/image27.tmp"/><Relationship Id="rId4" Type="http://schemas.openxmlformats.org/officeDocument/2006/relationships/image" Target="../media/image22.tmp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12" Type="http://schemas.openxmlformats.org/officeDocument/2006/relationships/image" Target="../media/image33.sv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32.png"/><Relationship Id="rId5" Type="http://schemas.openxmlformats.org/officeDocument/2006/relationships/image" Target="../media/image29.png"/><Relationship Id="rId10" Type="http://schemas.openxmlformats.org/officeDocument/2006/relationships/slide" Target="slide5.xml"/><Relationship Id="rId4" Type="http://schemas.microsoft.com/office/2007/relationships/hdphoto" Target="../media/hdphoto2.wdp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D3C3D03-61C6-14BF-4247-F23B7E97EE2A}"/>
              </a:ext>
            </a:extLst>
          </p:cNvPr>
          <p:cNvSpPr/>
          <p:nvPr/>
        </p:nvSpPr>
        <p:spPr>
          <a:xfrm>
            <a:off x="9480361" y="0"/>
            <a:ext cx="2711639" cy="6858000"/>
          </a:xfrm>
          <a:prstGeom prst="rect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BF011BC-A7C2-11B3-A2A6-AF27968238DD}"/>
              </a:ext>
            </a:extLst>
          </p:cNvPr>
          <p:cNvSpPr txBox="1"/>
          <p:nvPr/>
        </p:nvSpPr>
        <p:spPr>
          <a:xfrm>
            <a:off x="2667092" y="4208174"/>
            <a:ext cx="872134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de-DE" sz="3600" b="1" dirty="0"/>
              <a:t>Stellenwerte verstehen</a:t>
            </a:r>
            <a:br>
              <a:rPr lang="de-DE" sz="3600" b="1" dirty="0"/>
            </a:br>
            <a:r>
              <a:rPr lang="de-DE" sz="2400" b="1" dirty="0">
                <a:solidFill>
                  <a:srgbClr val="F8B44F"/>
                </a:solidFill>
              </a:rPr>
              <a:t>N1A Zahlen mit Material darstellen und lesen</a:t>
            </a:r>
          </a:p>
          <a:p>
            <a:endParaRPr lang="de-DE" sz="1200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0498CFA-DCA5-866A-233B-F2CF3FA80D01}"/>
              </a:ext>
            </a:extLst>
          </p:cNvPr>
          <p:cNvSpPr txBox="1"/>
          <p:nvPr/>
        </p:nvSpPr>
        <p:spPr>
          <a:xfrm>
            <a:off x="2667092" y="6334780"/>
            <a:ext cx="63168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Von Anne Tester, Claudia Ademmer, Lena Böing, Anja Kunstmann und </a:t>
            </a:r>
            <a:br>
              <a:rPr lang="de-DE" sz="14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de-DE" sz="1400" dirty="0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Susanne Prediger zum Fördermaterial von Corinna Mosandl &amp; Marcus </a:t>
            </a:r>
            <a:r>
              <a:rPr lang="de-DE" sz="1400" dirty="0" err="1">
                <a:effectLst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Nührenbörger</a:t>
            </a:r>
            <a:endParaRPr lang="de-DE" sz="14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9215F66-3962-909E-E5FC-52051CA1C3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4" t="-4669" r="-7307" b="-3643"/>
          <a:stretch/>
        </p:blipFill>
        <p:spPr>
          <a:xfrm>
            <a:off x="8086251" y="1380225"/>
            <a:ext cx="2253760" cy="2253760"/>
          </a:xfrm>
          <a:prstGeom prst="flowChartConnector">
            <a:avLst/>
          </a:prstGeom>
          <a:solidFill>
            <a:schemeClr val="bg1"/>
          </a:solidFill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71BEA52-D0AE-9035-2E90-59BAC936BD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3374" b="-21583"/>
          <a:stretch/>
        </p:blipFill>
        <p:spPr>
          <a:xfrm>
            <a:off x="647897" y="306885"/>
            <a:ext cx="1869569" cy="49600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8B26613-B976-B2EC-0D4B-A9FEB41473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991" y="4351824"/>
            <a:ext cx="1931001" cy="96550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1CE048C-2040-9E22-1EE1-744F230490E2}"/>
              </a:ext>
            </a:extLst>
          </p:cNvPr>
          <p:cNvSpPr txBox="1"/>
          <p:nvPr/>
        </p:nvSpPr>
        <p:spPr>
          <a:xfrm>
            <a:off x="580991" y="1868395"/>
            <a:ext cx="7035290" cy="157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4800" b="1" dirty="0"/>
              <a:t>Mathe sicher können </a:t>
            </a:r>
          </a:p>
          <a:p>
            <a:pPr>
              <a:lnSpc>
                <a:spcPct val="150000"/>
              </a:lnSpc>
            </a:pPr>
            <a:r>
              <a:rPr lang="de-DE" sz="3600" b="1" dirty="0">
                <a:solidFill>
                  <a:srgbClr val="327A86"/>
                </a:solidFill>
              </a:rPr>
              <a:t>Gesprächsgerüst zur Klassenstunde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FBD4085-8EC1-B583-059F-B40F1D6A124D}"/>
              </a:ext>
            </a:extLst>
          </p:cNvPr>
          <p:cNvSpPr txBox="1"/>
          <p:nvPr/>
        </p:nvSpPr>
        <p:spPr>
          <a:xfrm>
            <a:off x="9598102" y="6503831"/>
            <a:ext cx="256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mathe-sicher-</a:t>
            </a:r>
            <a:r>
              <a:rPr lang="de-DE" sz="1200" dirty="0" err="1"/>
              <a:t>koennen.dzlm.de</a:t>
            </a:r>
            <a:r>
              <a:rPr lang="de-DE" sz="1200" dirty="0"/>
              <a:t>/nz#n1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4C993CF-D95F-26C7-6BE4-7CB8867771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5667" y="148876"/>
            <a:ext cx="903916" cy="31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B81EE5F-BAAE-514B-DBBA-9273B1AC8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5EAC3AB6-FE3E-4D07-FDDD-9291A21E916A}"/>
              </a:ext>
            </a:extLst>
          </p:cNvPr>
          <p:cNvSpPr/>
          <p:nvPr/>
        </p:nvSpPr>
        <p:spPr>
          <a:xfrm>
            <a:off x="0" y="744822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0BF825-31D2-37A9-669A-1688337EF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" y="0"/>
            <a:ext cx="7462520" cy="740295"/>
          </a:xfrm>
        </p:spPr>
        <p:txBody>
          <a:bodyPr>
            <a:normAutofit/>
          </a:bodyPr>
          <a:lstStyle/>
          <a:p>
            <a:r>
              <a:rPr lang="de-DE" sz="3200" b="1" dirty="0">
                <a:latin typeface="+mn-lt"/>
              </a:rPr>
              <a:t>Das wissen wir jetzt…</a:t>
            </a:r>
          </a:p>
        </p:txBody>
      </p:sp>
      <p:pic>
        <p:nvPicPr>
          <p:cNvPr id="15" name="Tausenderwürfel">
            <a:extLst>
              <a:ext uri="{FF2B5EF4-FFF2-40B4-BE49-F238E27FC236}">
                <a16:creationId xmlns:a16="http://schemas.microsoft.com/office/drawing/2014/main" id="{BBE810F5-1063-5A0A-5A75-2F0E14FEAA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1" b="96352" l="2037" r="95927">
                        <a14:foregroundMark x1="8758" y1="56867" x2="9369" y2="27897"/>
                        <a14:foregroundMark x1="9369" y1="27897" x2="15886" y2="16953"/>
                        <a14:foregroundMark x1="15886" y1="16953" x2="38900" y2="11159"/>
                        <a14:foregroundMark x1="3259" y1="28326" x2="8961" y2="50858"/>
                        <a14:foregroundMark x1="8961" y1="50858" x2="6925" y2="79614"/>
                        <a14:foregroundMark x1="6925" y1="79614" x2="6925" y2="79828"/>
                        <a14:foregroundMark x1="6925" y1="92704" x2="5092" y2="38627"/>
                        <a14:foregroundMark x1="29328" y1="4721" x2="46843" y2="10086"/>
                        <a14:foregroundMark x1="46843" y1="10086" x2="73931" y2="3863"/>
                        <a14:foregroundMark x1="73931" y1="16309" x2="88391" y2="65665"/>
                        <a14:foregroundMark x1="88391" y1="65665" x2="83503" y2="76609"/>
                        <a14:foregroundMark x1="83503" y1="76609" x2="74542" y2="84764"/>
                        <a14:foregroundMark x1="74542" y1="84764" x2="53768" y2="91202"/>
                        <a14:foregroundMark x1="53768" y1="91202" x2="30346" y2="88197"/>
                        <a14:foregroundMark x1="30346" y1="88197" x2="23014" y2="66953"/>
                        <a14:foregroundMark x1="23014" y1="66953" x2="37475" y2="34120"/>
                        <a14:foregroundMark x1="37475" y1="34120" x2="42974" y2="27897"/>
                        <a14:foregroundMark x1="10998" y1="96352" x2="75967" y2="91631"/>
                        <a14:foregroundMark x1="80244" y1="90343" x2="95927" y2="75966"/>
                        <a14:foregroundMark x1="2240" y1="22103" x2="23014" y2="4077"/>
                        <a14:foregroundMark x1="23014" y1="4077" x2="23014" y2="4077"/>
                        <a14:foregroundMark x1="23625" y1="3648" x2="38493" y2="5794"/>
                        <a14:foregroundMark x1="38493" y1="5794" x2="75967" y2="1931"/>
                        <a14:foregroundMark x1="75967" y1="1931" x2="80448" y2="2361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45" t="1318" r="2735" b="1644"/>
          <a:stretch/>
        </p:blipFill>
        <p:spPr>
          <a:xfrm>
            <a:off x="594965" y="1089773"/>
            <a:ext cx="2627537" cy="2520082"/>
          </a:xfrm>
          <a:prstGeom prst="rect">
            <a:avLst/>
          </a:prstGeom>
        </p:spPr>
      </p:pic>
      <p:sp>
        <p:nvSpPr>
          <p:cNvPr id="27" name="Sprechblase: Einerwürfel">
            <a:extLst>
              <a:ext uri="{FF2B5EF4-FFF2-40B4-BE49-F238E27FC236}">
                <a16:creationId xmlns:a16="http://schemas.microsoft.com/office/drawing/2014/main" id="{4AB3AEE7-9295-839D-75CF-FF5B5900364B}"/>
              </a:ext>
            </a:extLst>
          </p:cNvPr>
          <p:cNvSpPr/>
          <p:nvPr/>
        </p:nvSpPr>
        <p:spPr>
          <a:xfrm>
            <a:off x="10368049" y="2104811"/>
            <a:ext cx="1569652" cy="809218"/>
          </a:xfrm>
          <a:prstGeom prst="wedgeRoundRectCallout">
            <a:avLst>
              <a:gd name="adj1" fmla="val -21297"/>
              <a:gd name="adj2" fmla="val -6562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0" rIns="36000" bIns="36000"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Das ist ein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bg1"/>
                </a:solidFill>
              </a:rPr>
              <a:t>Einerwürfel</a:t>
            </a:r>
            <a:r>
              <a:rPr lang="de-DE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9" name="Rechteck Einerwürfel">
            <a:extLst>
              <a:ext uri="{FF2B5EF4-FFF2-40B4-BE49-F238E27FC236}">
                <a16:creationId xmlns:a16="http://schemas.microsoft.com/office/drawing/2014/main" id="{8A6B4A11-D03C-BF2E-008B-BAC74F992345}"/>
              </a:ext>
            </a:extLst>
          </p:cNvPr>
          <p:cNvSpPr/>
          <p:nvPr/>
        </p:nvSpPr>
        <p:spPr>
          <a:xfrm>
            <a:off x="10506745" y="2470597"/>
            <a:ext cx="1232288" cy="2915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Einerwürfel</a:t>
            </a:r>
          </a:p>
        </p:txBody>
      </p:sp>
      <p:pic>
        <p:nvPicPr>
          <p:cNvPr id="12" name="Hunderterplatte">
            <a:extLst>
              <a:ext uri="{FF2B5EF4-FFF2-40B4-BE49-F238E27FC236}">
                <a16:creationId xmlns:a16="http://schemas.microsoft.com/office/drawing/2014/main" id="{E774CED3-BDDE-DD19-4205-79DB05CC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30" b="97006" l="4326" r="98708">
                        <a14:foregroundMark x1="4382" y1="94859" x2="9607" y2="14972"/>
                        <a14:foregroundMark x1="9607" y1="14972" x2="81685" y2="7571"/>
                        <a14:foregroundMark x1="81685" y1="7571" x2="92753" y2="11243"/>
                        <a14:foregroundMark x1="92753" y1="11243" x2="87079" y2="92147"/>
                        <a14:foregroundMark x1="87079" y1="92147" x2="75056" y2="94689"/>
                        <a14:foregroundMark x1="75056" y1="94689" x2="4382" y2="92599"/>
                        <a14:foregroundMark x1="8539" y1="5876" x2="47472" y2="4915"/>
                        <a14:foregroundMark x1="47472" y1="4915" x2="79663" y2="11412"/>
                        <a14:foregroundMark x1="79663" y1="11412" x2="75674" y2="63616"/>
                        <a14:foregroundMark x1="5225" y1="95424" x2="20843" y2="94576"/>
                        <a14:foregroundMark x1="20843" y1="94576" x2="53652" y2="96893"/>
                        <a14:foregroundMark x1="53652" y1="96893" x2="91124" y2="90113"/>
                        <a14:foregroundMark x1="91124" y1="90113" x2="95112" y2="90113"/>
                        <a14:foregroundMark x1="93989" y1="95706" x2="29494" y2="63898"/>
                        <a14:foregroundMark x1="29494" y1="63898" x2="51573" y2="22429"/>
                        <a14:foregroundMark x1="51573" y1="22429" x2="73202" y2="23729"/>
                        <a14:foregroundMark x1="73202" y1="23729" x2="73483" y2="24011"/>
                        <a14:foregroundMark x1="25225" y1="40452" x2="78876" y2="48249"/>
                        <a14:foregroundMark x1="78876" y1="48249" x2="77360" y2="85028"/>
                        <a14:foregroundMark x1="77360" y1="85028" x2="52640" y2="97062"/>
                        <a14:foregroundMark x1="52640" y1="97062" x2="7921" y2="58531"/>
                        <a14:foregroundMark x1="7921" y1="58531" x2="22191" y2="35706"/>
                        <a14:foregroundMark x1="22191" y1="35706" x2="38146" y2="36384"/>
                        <a14:foregroundMark x1="38146" y1="36384" x2="40169" y2="37684"/>
                        <a14:foregroundMark x1="26573" y1="25650" x2="25674" y2="37910"/>
                        <a14:foregroundMark x1="25674" y1="37910" x2="31067" y2="55593"/>
                        <a14:foregroundMark x1="31067" y1="55593" x2="68483" y2="67458"/>
                        <a14:foregroundMark x1="68483" y1="67458" x2="84213" y2="80339"/>
                        <a14:foregroundMark x1="84213" y1="80339" x2="50449" y2="27627"/>
                        <a14:foregroundMark x1="11629" y1="26780" x2="16629" y2="29605"/>
                        <a14:foregroundMark x1="6910" y1="3107" x2="36966" y2="4633"/>
                        <a14:foregroundMark x1="36966" y1="4633" x2="87022" y2="1243"/>
                        <a14:foregroundMark x1="87022" y1="1243" x2="97472" y2="7627"/>
                        <a14:foregroundMark x1="97472" y1="7627" x2="96742" y2="91808"/>
                        <a14:foregroundMark x1="96742" y1="2542" x2="14213" y2="6045"/>
                        <a14:foregroundMark x1="14213" y1="6045" x2="6348" y2="1130"/>
                        <a14:foregroundMark x1="98258" y1="30847" x2="98146" y2="42260"/>
                        <a14:foregroundMark x1="98371" y1="51412" x2="97640" y2="16158"/>
                        <a14:foregroundMark x1="98258" y1="1695" x2="97191" y2="46441"/>
                        <a14:foregroundMark x1="26404" y1="1356" x2="60169" y2="6271"/>
                        <a14:foregroundMark x1="58989" y1="2429" x2="17921" y2="1469"/>
                        <a14:foregroundMark x1="98708" y1="1243" x2="97191" y2="72316"/>
                        <a14:foregroundMark x1="16011" y1="65141" x2="15787" y2="94124"/>
                      </a14:backgroundRemoval>
                    </a14:imgEffect>
                  </a14:imgLayer>
                </a14:imgProps>
              </a:ext>
            </a:extLst>
          </a:blip>
          <a:srcRect l="-28" t="-357" r="-10"/>
          <a:stretch/>
        </p:blipFill>
        <p:spPr>
          <a:xfrm>
            <a:off x="3980423" y="1162448"/>
            <a:ext cx="2115577" cy="2066657"/>
          </a:xfrm>
          <a:prstGeom prst="rect">
            <a:avLst/>
          </a:prstGeom>
        </p:spPr>
      </p:pic>
      <p:sp>
        <p:nvSpPr>
          <p:cNvPr id="33" name="Sprechblase: Zehnerstange">
            <a:extLst>
              <a:ext uri="{FF2B5EF4-FFF2-40B4-BE49-F238E27FC236}">
                <a16:creationId xmlns:a16="http://schemas.microsoft.com/office/drawing/2014/main" id="{308D58AC-52CB-90C2-9721-C6922197B7C0}"/>
              </a:ext>
            </a:extLst>
          </p:cNvPr>
          <p:cNvSpPr/>
          <p:nvPr/>
        </p:nvSpPr>
        <p:spPr>
          <a:xfrm>
            <a:off x="6714359" y="3126621"/>
            <a:ext cx="5056704" cy="1085529"/>
          </a:xfrm>
          <a:prstGeom prst="wedgeRoundRectCallout">
            <a:avLst>
              <a:gd name="adj1" fmla="val -20833"/>
              <a:gd name="adj2" fmla="val -8664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0" rIns="36000" bIns="36000" rtlCol="0" anchor="ctr"/>
          <a:lstStyle/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Eine</a:t>
            </a:r>
            <a:r>
              <a:rPr lang="de-DE" sz="1800" b="1" dirty="0">
                <a:solidFill>
                  <a:schemeClr val="tx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Zehnerstange </a:t>
            </a:r>
            <a:r>
              <a:rPr lang="de-DE" sz="1800" dirty="0">
                <a:solidFill>
                  <a:schemeClr val="tx1"/>
                </a:solidFill>
              </a:rPr>
              <a:t>besteht aus </a:t>
            </a:r>
            <a:r>
              <a:rPr lang="de-DE" sz="1800" b="1" dirty="0">
                <a:solidFill>
                  <a:schemeClr val="bg1"/>
                </a:solidFill>
              </a:rPr>
              <a:t>10 </a:t>
            </a:r>
            <a:r>
              <a:rPr lang="de-DE" sz="1800" b="1" dirty="0" err="1">
                <a:solidFill>
                  <a:schemeClr val="bg1"/>
                </a:solidFill>
              </a:rPr>
              <a:t>Einerwürfeln</a:t>
            </a:r>
            <a:r>
              <a:rPr lang="de-DE" sz="1800" b="1" dirty="0">
                <a:solidFill>
                  <a:schemeClr val="bg1"/>
                </a:solidFill>
              </a:rPr>
              <a:t> </a:t>
            </a:r>
            <a:r>
              <a:rPr lang="de-DE" sz="1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Eine Zehnerstange ist </a:t>
            </a:r>
            <a:r>
              <a:rPr lang="de-DE" sz="1800" b="1" dirty="0">
                <a:solidFill>
                  <a:schemeClr val="bg1"/>
                </a:solidFill>
              </a:rPr>
              <a:t>gleich viel </a:t>
            </a:r>
            <a:r>
              <a:rPr lang="de-DE" sz="1800" dirty="0">
                <a:solidFill>
                  <a:schemeClr val="tx1"/>
                </a:solidFill>
              </a:rPr>
              <a:t>wie</a:t>
            </a:r>
            <a:r>
              <a:rPr lang="de-DE" sz="1800" b="1" dirty="0">
                <a:solidFill>
                  <a:schemeClr val="tx1"/>
                </a:solidFill>
              </a:rPr>
              <a:t> </a:t>
            </a:r>
            <a:r>
              <a:rPr lang="de-DE" sz="1800" dirty="0">
                <a:solidFill>
                  <a:schemeClr val="tx1"/>
                </a:solidFill>
              </a:rPr>
              <a:t>10 Einerwürfel</a:t>
            </a:r>
            <a:r>
              <a:rPr lang="de-DE" sz="1800" dirty="0"/>
              <a:t>.</a:t>
            </a:r>
            <a:endParaRPr lang="de-DE" dirty="0"/>
          </a:p>
        </p:txBody>
      </p:sp>
      <p:sp>
        <p:nvSpPr>
          <p:cNvPr id="42" name="Rechteck Zehnerstange">
            <a:extLst>
              <a:ext uri="{FF2B5EF4-FFF2-40B4-BE49-F238E27FC236}">
                <a16:creationId xmlns:a16="http://schemas.microsoft.com/office/drawing/2014/main" id="{8987BFE0-F5A1-3155-9779-576206B20A9C}"/>
              </a:ext>
            </a:extLst>
          </p:cNvPr>
          <p:cNvSpPr/>
          <p:nvPr/>
        </p:nvSpPr>
        <p:spPr>
          <a:xfrm>
            <a:off x="7212357" y="3351185"/>
            <a:ext cx="1361313" cy="27460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Zehnerstange</a:t>
            </a:r>
          </a:p>
        </p:txBody>
      </p:sp>
      <p:sp>
        <p:nvSpPr>
          <p:cNvPr id="43" name="Rechteck 10 Einerwürfel">
            <a:extLst>
              <a:ext uri="{FF2B5EF4-FFF2-40B4-BE49-F238E27FC236}">
                <a16:creationId xmlns:a16="http://schemas.microsoft.com/office/drawing/2014/main" id="{8D643059-0DCB-DC00-73AF-88BD48BE769E}"/>
              </a:ext>
            </a:extLst>
          </p:cNvPr>
          <p:cNvSpPr/>
          <p:nvPr/>
        </p:nvSpPr>
        <p:spPr>
          <a:xfrm>
            <a:off x="9687291" y="3369535"/>
            <a:ext cx="1581842" cy="2507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10 </a:t>
            </a:r>
            <a:r>
              <a:rPr lang="de-DE" b="1" dirty="0" err="1"/>
              <a:t>Einerwürfeln</a:t>
            </a:r>
            <a:endParaRPr lang="de-DE" b="1" dirty="0"/>
          </a:p>
        </p:txBody>
      </p:sp>
      <p:sp>
        <p:nvSpPr>
          <p:cNvPr id="44" name="Rechteck gleich viel 1">
            <a:extLst>
              <a:ext uri="{FF2B5EF4-FFF2-40B4-BE49-F238E27FC236}">
                <a16:creationId xmlns:a16="http://schemas.microsoft.com/office/drawing/2014/main" id="{52D6ABB7-69DE-046F-32E2-B6A6FBCC5AF1}"/>
              </a:ext>
            </a:extLst>
          </p:cNvPr>
          <p:cNvSpPr/>
          <p:nvPr/>
        </p:nvSpPr>
        <p:spPr>
          <a:xfrm>
            <a:off x="8798507" y="3752009"/>
            <a:ext cx="984924" cy="2875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gleich viel</a:t>
            </a:r>
          </a:p>
        </p:txBody>
      </p:sp>
      <p:sp>
        <p:nvSpPr>
          <p:cNvPr id="13" name="Sprechblase: Hunderterplatte">
            <a:extLst>
              <a:ext uri="{FF2B5EF4-FFF2-40B4-BE49-F238E27FC236}">
                <a16:creationId xmlns:a16="http://schemas.microsoft.com/office/drawing/2014/main" id="{6CAE6742-CBAC-263D-2232-D5502544D4D5}"/>
              </a:ext>
            </a:extLst>
          </p:cNvPr>
          <p:cNvSpPr txBox="1"/>
          <p:nvPr/>
        </p:nvSpPr>
        <p:spPr>
          <a:xfrm>
            <a:off x="3489417" y="4408599"/>
            <a:ext cx="5685051" cy="922948"/>
          </a:xfrm>
          <a:prstGeom prst="wedgeRoundRectCallout">
            <a:avLst>
              <a:gd name="adj1" fmla="val -21848"/>
              <a:gd name="adj2" fmla="val -1151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36000" tIns="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Eine</a:t>
            </a:r>
            <a:r>
              <a:rPr lang="de-DE" b="1" dirty="0">
                <a:solidFill>
                  <a:schemeClr val="tx1"/>
                </a:solidFill>
              </a:rPr>
              <a:t> </a:t>
            </a:r>
            <a:r>
              <a:rPr lang="de-DE" b="1" dirty="0">
                <a:solidFill>
                  <a:schemeClr val="bg1"/>
                </a:solidFill>
              </a:rPr>
              <a:t>Hunderterplatte </a:t>
            </a:r>
            <a:r>
              <a:rPr lang="de-DE" dirty="0">
                <a:solidFill>
                  <a:schemeClr val="tx1"/>
                </a:solidFill>
              </a:rPr>
              <a:t>besteht aus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b="1" dirty="0">
                <a:solidFill>
                  <a:schemeClr val="bg1"/>
                </a:solidFill>
              </a:rPr>
              <a:t>10 Zehnerstangen </a:t>
            </a:r>
            <a:r>
              <a:rPr lang="de-DE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Eine Hunderterplatte ist </a:t>
            </a:r>
            <a:r>
              <a:rPr lang="de-DE" b="1" dirty="0">
                <a:solidFill>
                  <a:schemeClr val="bg1"/>
                </a:solidFill>
              </a:rPr>
              <a:t>gleich viel </a:t>
            </a:r>
            <a:r>
              <a:rPr lang="de-DE" dirty="0">
                <a:solidFill>
                  <a:schemeClr val="tx1"/>
                </a:solidFill>
              </a:rPr>
              <a:t>wie </a:t>
            </a:r>
            <a:r>
              <a:rPr lang="de-DE" dirty="0"/>
              <a:t>10 Zehnerstangen.</a:t>
            </a:r>
          </a:p>
        </p:txBody>
      </p:sp>
      <p:sp>
        <p:nvSpPr>
          <p:cNvPr id="45" name="Rechteck Hunderterplatte">
            <a:extLst>
              <a:ext uri="{FF2B5EF4-FFF2-40B4-BE49-F238E27FC236}">
                <a16:creationId xmlns:a16="http://schemas.microsoft.com/office/drawing/2014/main" id="{78BB7E4F-DDEA-AAD2-E12C-894962803087}"/>
              </a:ext>
            </a:extLst>
          </p:cNvPr>
          <p:cNvSpPr/>
          <p:nvPr/>
        </p:nvSpPr>
        <p:spPr>
          <a:xfrm>
            <a:off x="3980424" y="4538614"/>
            <a:ext cx="1586952" cy="28649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Hunderterplatte</a:t>
            </a:r>
          </a:p>
        </p:txBody>
      </p:sp>
      <p:sp>
        <p:nvSpPr>
          <p:cNvPr id="46" name="Rechteck 10 Zehnerstangen">
            <a:extLst>
              <a:ext uri="{FF2B5EF4-FFF2-40B4-BE49-F238E27FC236}">
                <a16:creationId xmlns:a16="http://schemas.microsoft.com/office/drawing/2014/main" id="{13B9812F-DCDB-BDC3-7307-694AF44F8B16}"/>
              </a:ext>
            </a:extLst>
          </p:cNvPr>
          <p:cNvSpPr/>
          <p:nvPr/>
        </p:nvSpPr>
        <p:spPr>
          <a:xfrm>
            <a:off x="6714360" y="4540390"/>
            <a:ext cx="1729780" cy="28649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10 Zehnerstangen</a:t>
            </a:r>
          </a:p>
        </p:txBody>
      </p:sp>
      <p:sp>
        <p:nvSpPr>
          <p:cNvPr id="47" name="Rechteck gleich viel 2">
            <a:extLst>
              <a:ext uri="{FF2B5EF4-FFF2-40B4-BE49-F238E27FC236}">
                <a16:creationId xmlns:a16="http://schemas.microsoft.com/office/drawing/2014/main" id="{2D24E269-90C6-7D95-52A0-3D1801B46CFB}"/>
              </a:ext>
            </a:extLst>
          </p:cNvPr>
          <p:cNvSpPr/>
          <p:nvPr/>
        </p:nvSpPr>
        <p:spPr>
          <a:xfrm>
            <a:off x="5803681" y="4956706"/>
            <a:ext cx="1006867" cy="2715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gleich viel</a:t>
            </a:r>
          </a:p>
        </p:txBody>
      </p:sp>
      <p:sp>
        <p:nvSpPr>
          <p:cNvPr id="34" name="Sprechblase: Tausenderwürfel">
            <a:extLst>
              <a:ext uri="{FF2B5EF4-FFF2-40B4-BE49-F238E27FC236}">
                <a16:creationId xmlns:a16="http://schemas.microsoft.com/office/drawing/2014/main" id="{957B4794-EC84-F786-7C79-B651F30ECDF2}"/>
              </a:ext>
            </a:extLst>
          </p:cNvPr>
          <p:cNvSpPr/>
          <p:nvPr/>
        </p:nvSpPr>
        <p:spPr>
          <a:xfrm>
            <a:off x="228500" y="5584156"/>
            <a:ext cx="5756588" cy="979742"/>
          </a:xfrm>
          <a:prstGeom prst="wedgeRoundRectCallout">
            <a:avLst>
              <a:gd name="adj1" fmla="val -21410"/>
              <a:gd name="adj2" fmla="val -1091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36000" rIns="0" bIns="0" rtlCol="0" anchor="ctr"/>
          <a:lstStyle/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Tausenderwürfel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dirty="0">
                <a:solidFill>
                  <a:schemeClr val="tx1"/>
                </a:solidFill>
              </a:rPr>
              <a:t>besteht aus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10 Hunderterplatten </a:t>
            </a:r>
            <a:r>
              <a:rPr lang="de-DE" sz="1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 Tausenderwürfel ist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gleich viel </a:t>
            </a:r>
            <a:r>
              <a:rPr lang="de-DE" sz="1800" dirty="0">
                <a:solidFill>
                  <a:schemeClr val="tx1"/>
                </a:solidFill>
              </a:rPr>
              <a:t>wie </a:t>
            </a:r>
            <a:r>
              <a:rPr lang="de-DE" sz="1800" dirty="0"/>
              <a:t>10 Hunderterplatten.</a:t>
            </a:r>
          </a:p>
          <a:p>
            <a:pPr algn="ctr"/>
            <a:endParaRPr lang="de-DE" dirty="0"/>
          </a:p>
        </p:txBody>
      </p:sp>
      <p:sp>
        <p:nvSpPr>
          <p:cNvPr id="51" name="Rechteck gleich viel 3">
            <a:extLst>
              <a:ext uri="{FF2B5EF4-FFF2-40B4-BE49-F238E27FC236}">
                <a16:creationId xmlns:a16="http://schemas.microsoft.com/office/drawing/2014/main" id="{8F563D80-2762-ABA3-7875-7DBAA6709C93}"/>
              </a:ext>
            </a:extLst>
          </p:cNvPr>
          <p:cNvSpPr/>
          <p:nvPr/>
        </p:nvSpPr>
        <p:spPr>
          <a:xfrm>
            <a:off x="2468975" y="6051160"/>
            <a:ext cx="1020442" cy="2715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gleich viel</a:t>
            </a:r>
          </a:p>
        </p:txBody>
      </p:sp>
      <p:sp>
        <p:nvSpPr>
          <p:cNvPr id="49" name="Rechteck 10 Hunderterplatten">
            <a:extLst>
              <a:ext uri="{FF2B5EF4-FFF2-40B4-BE49-F238E27FC236}">
                <a16:creationId xmlns:a16="http://schemas.microsoft.com/office/drawing/2014/main" id="{65E84613-9C03-8239-0387-6CFE2F87F064}"/>
              </a:ext>
            </a:extLst>
          </p:cNvPr>
          <p:cNvSpPr/>
          <p:nvPr/>
        </p:nvSpPr>
        <p:spPr>
          <a:xfrm>
            <a:off x="3393967" y="5638366"/>
            <a:ext cx="1994361" cy="2715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10 Hunderterplatten</a:t>
            </a:r>
          </a:p>
        </p:txBody>
      </p:sp>
      <p:sp>
        <p:nvSpPr>
          <p:cNvPr id="48" name="Rechteck Tausenderwürfel">
            <a:extLst>
              <a:ext uri="{FF2B5EF4-FFF2-40B4-BE49-F238E27FC236}">
                <a16:creationId xmlns:a16="http://schemas.microsoft.com/office/drawing/2014/main" id="{D6353014-7981-081F-C5A2-A64F9285EBC0}"/>
              </a:ext>
            </a:extLst>
          </p:cNvPr>
          <p:cNvSpPr/>
          <p:nvPr/>
        </p:nvSpPr>
        <p:spPr>
          <a:xfrm>
            <a:off x="619148" y="5607208"/>
            <a:ext cx="1615974" cy="3017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Tausenderwürfel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5052802E-C591-2094-B9F5-1A63FB9E954D}"/>
              </a:ext>
            </a:extLst>
          </p:cNvPr>
          <p:cNvGrpSpPr/>
          <p:nvPr/>
        </p:nvGrpSpPr>
        <p:grpSpPr>
          <a:xfrm>
            <a:off x="619147" y="2772438"/>
            <a:ext cx="11119886" cy="3559607"/>
            <a:chOff x="619147" y="2772438"/>
            <a:chExt cx="11119886" cy="3559607"/>
          </a:xfrm>
        </p:grpSpPr>
        <p:cxnSp>
          <p:nvCxnSpPr>
            <p:cNvPr id="4" name="Gerader Verbinder 3">
              <a:extLst>
                <a:ext uri="{FF2B5EF4-FFF2-40B4-BE49-F238E27FC236}">
                  <a16:creationId xmlns:a16="http://schemas.microsoft.com/office/drawing/2014/main" id="{14D6E46D-B677-CD8F-6ED3-7D0EB9C34595}"/>
                </a:ext>
              </a:extLst>
            </p:cNvPr>
            <p:cNvCxnSpPr>
              <a:cxnSpLocks/>
            </p:cNvCxnSpPr>
            <p:nvPr/>
          </p:nvCxnSpPr>
          <p:spPr>
            <a:xfrm>
              <a:off x="10506745" y="2772438"/>
              <a:ext cx="123228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EA6C20DB-3E83-BC6B-C77B-809C0B835D1E}"/>
                </a:ext>
              </a:extLst>
            </p:cNvPr>
            <p:cNvCxnSpPr>
              <a:cxnSpLocks/>
            </p:cNvCxnSpPr>
            <p:nvPr/>
          </p:nvCxnSpPr>
          <p:spPr>
            <a:xfrm>
              <a:off x="7212358" y="3634537"/>
              <a:ext cx="138127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id="{3A8D2777-8978-B463-2AC1-743487915697}"/>
                </a:ext>
              </a:extLst>
            </p:cNvPr>
            <p:cNvCxnSpPr>
              <a:cxnSpLocks/>
            </p:cNvCxnSpPr>
            <p:nvPr/>
          </p:nvCxnSpPr>
          <p:spPr>
            <a:xfrm>
              <a:off x="9687291" y="3632844"/>
              <a:ext cx="1581842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9EFE0AD6-16BA-1390-668A-E54C383B7F87}"/>
                </a:ext>
              </a:extLst>
            </p:cNvPr>
            <p:cNvCxnSpPr>
              <a:cxnSpLocks/>
            </p:cNvCxnSpPr>
            <p:nvPr/>
          </p:nvCxnSpPr>
          <p:spPr>
            <a:xfrm>
              <a:off x="8798507" y="4033536"/>
              <a:ext cx="98492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1888973E-F36C-87E3-4B5B-7303D3E76B6B}"/>
                </a:ext>
              </a:extLst>
            </p:cNvPr>
            <p:cNvCxnSpPr>
              <a:cxnSpLocks/>
            </p:cNvCxnSpPr>
            <p:nvPr/>
          </p:nvCxnSpPr>
          <p:spPr>
            <a:xfrm>
              <a:off x="3989498" y="4828494"/>
              <a:ext cx="157787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B91A5CF8-1CE4-DE12-2EB1-8886553B7637}"/>
                </a:ext>
              </a:extLst>
            </p:cNvPr>
            <p:cNvCxnSpPr>
              <a:cxnSpLocks/>
            </p:cNvCxnSpPr>
            <p:nvPr/>
          </p:nvCxnSpPr>
          <p:spPr>
            <a:xfrm>
              <a:off x="6714359" y="4820028"/>
              <a:ext cx="172978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D7EC513B-2513-88F0-21C4-8919B9D52B60}"/>
                </a:ext>
              </a:extLst>
            </p:cNvPr>
            <p:cNvCxnSpPr>
              <a:cxnSpLocks/>
            </p:cNvCxnSpPr>
            <p:nvPr/>
          </p:nvCxnSpPr>
          <p:spPr>
            <a:xfrm>
              <a:off x="5803681" y="5233042"/>
              <a:ext cx="100686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r Verbinder 28">
              <a:extLst>
                <a:ext uri="{FF2B5EF4-FFF2-40B4-BE49-F238E27FC236}">
                  <a16:creationId xmlns:a16="http://schemas.microsoft.com/office/drawing/2014/main" id="{D4CABBF1-AF1E-7CAC-C35C-2041F9A82CBB}"/>
                </a:ext>
              </a:extLst>
            </p:cNvPr>
            <p:cNvCxnSpPr>
              <a:cxnSpLocks/>
            </p:cNvCxnSpPr>
            <p:nvPr/>
          </p:nvCxnSpPr>
          <p:spPr>
            <a:xfrm>
              <a:off x="619147" y="5908994"/>
              <a:ext cx="161597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Gerader Verbinder 29">
              <a:extLst>
                <a:ext uri="{FF2B5EF4-FFF2-40B4-BE49-F238E27FC236}">
                  <a16:creationId xmlns:a16="http://schemas.microsoft.com/office/drawing/2014/main" id="{B40F23CF-F3C0-514A-F942-A998ACF7F134}"/>
                </a:ext>
              </a:extLst>
            </p:cNvPr>
            <p:cNvCxnSpPr>
              <a:cxnSpLocks/>
            </p:cNvCxnSpPr>
            <p:nvPr/>
          </p:nvCxnSpPr>
          <p:spPr>
            <a:xfrm>
              <a:off x="3393967" y="5908996"/>
              <a:ext cx="1994361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Gerader Verbinder 31">
              <a:extLst>
                <a:ext uri="{FF2B5EF4-FFF2-40B4-BE49-F238E27FC236}">
                  <a16:creationId xmlns:a16="http://schemas.microsoft.com/office/drawing/2014/main" id="{3B79EA7F-A527-CCFA-D587-4841E184A1FB}"/>
                </a:ext>
              </a:extLst>
            </p:cNvPr>
            <p:cNvCxnSpPr>
              <a:cxnSpLocks/>
            </p:cNvCxnSpPr>
            <p:nvPr/>
          </p:nvCxnSpPr>
          <p:spPr>
            <a:xfrm>
              <a:off x="2468975" y="6332045"/>
              <a:ext cx="1020442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4EA81959-6066-0DF8-3715-E02414F254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7212358" y="1561026"/>
            <a:ext cx="2074752" cy="249797"/>
          </a:xfrm>
        </p:spPr>
      </p:pic>
      <p:pic>
        <p:nvPicPr>
          <p:cNvPr id="18" name="Inhaltsplatzhalter 5">
            <a:extLst>
              <a:ext uri="{FF2B5EF4-FFF2-40B4-BE49-F238E27FC236}">
                <a16:creationId xmlns:a16="http://schemas.microsoft.com/office/drawing/2014/main" id="{378FC156-E2E0-764A-1F82-BF78066FCDE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10688521" y="1579537"/>
            <a:ext cx="262397" cy="249797"/>
          </a:xfrm>
          <a:prstGeom prst="rect">
            <a:avLst/>
          </a:prstGeom>
        </p:spPr>
      </p:pic>
      <p:pic>
        <p:nvPicPr>
          <p:cNvPr id="5" name="Grafik 4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CFD7CCE-A036-0AF4-E76A-21C466D32C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82051" y="1471257"/>
            <a:ext cx="489885" cy="392983"/>
          </a:xfrm>
          <a:prstGeom prst="rect">
            <a:avLst/>
          </a:prstGeom>
        </p:spPr>
      </p:pic>
      <p:pic>
        <p:nvPicPr>
          <p:cNvPr id="9" name="Grafik 8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3387D0A-27EB-DF4A-B7C3-B0E2180C717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2937" y="1406214"/>
            <a:ext cx="2093010" cy="809218"/>
          </a:xfrm>
          <a:prstGeom prst="rect">
            <a:avLst/>
          </a:prstGeom>
        </p:spPr>
      </p:pic>
      <p:pic>
        <p:nvPicPr>
          <p:cNvPr id="11" name="Grafik 1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B22F1FB8-9449-BD00-7559-B53CBDA715B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7355" t="12311" r="75580" b="76048"/>
          <a:stretch/>
        </p:blipFill>
        <p:spPr>
          <a:xfrm>
            <a:off x="3826755" y="1107794"/>
            <a:ext cx="2404654" cy="2121311"/>
          </a:xfrm>
          <a:prstGeom prst="rect">
            <a:avLst/>
          </a:prstGeom>
        </p:spPr>
      </p:pic>
      <p:pic>
        <p:nvPicPr>
          <p:cNvPr id="16" name="Grafik 15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D9E1839E-0B52-10C8-2336-6F4779A8AB99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7867" t="8606" r="49949" b="76234"/>
          <a:stretch/>
        </p:blipFill>
        <p:spPr>
          <a:xfrm>
            <a:off x="510022" y="1076061"/>
            <a:ext cx="2934930" cy="2593324"/>
          </a:xfrm>
          <a:prstGeom prst="rect">
            <a:avLst/>
          </a:prstGeom>
        </p:spPr>
      </p:pic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22" name="Folienzoom 21">
                <a:extLst>
                  <a:ext uri="{FF2B5EF4-FFF2-40B4-BE49-F238E27FC236}">
                    <a16:creationId xmlns:a16="http://schemas.microsoft.com/office/drawing/2014/main" id="{D71731F7-570B-B3FE-BFBA-5DA01D14D35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6434872"/>
                  </p:ext>
                </p:extLst>
              </p:nvPr>
            </p:nvGraphicFramePr>
            <p:xfrm>
              <a:off x="2811437" y="3029856"/>
              <a:ext cx="600834" cy="600834"/>
            </p:xfrm>
            <a:graphic>
              <a:graphicData uri="http://schemas.microsoft.com/office/powerpoint/2016/slidezoom">
                <pslz:sldZm>
                  <pslz:sldZmObj sldId="270" cId="2390632873">
                    <pslz:zmPr id="{B7BDA216-36A5-43F0-B6D3-38A444A9191E}" imageType="cover" transitionDur="1000">
                      <p166:blipFill xmlns:p166="http://schemas.microsoft.com/office/powerpoint/2016/6/main">
                        <a:blip r:embed="rId13">
                          <a:extLst>
                            <a:ext uri="{96DAC541-7B7A-43D3-8B79-37D633B846F1}">
                              <asvg:svgBlip xmlns:asvg="http://schemas.microsoft.com/office/drawing/2016/SVG/main" r:embed="rId1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600834" cy="60083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22" name="Folienzoom 2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D71731F7-570B-B3FE-BFBA-5DA01D14D35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p:blipFill>
            <p:spPr>
              <a:xfrm>
                <a:off x="2811437" y="3029856"/>
                <a:ext cx="600834" cy="60083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4028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CF2A6-050A-8228-1871-D8DE9CF32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C4C72D88-A26D-4022-6D1F-E87B81E0D1C5}"/>
              </a:ext>
            </a:extLst>
          </p:cNvPr>
          <p:cNvSpPr/>
          <p:nvPr/>
        </p:nvSpPr>
        <p:spPr>
          <a:xfrm>
            <a:off x="0" y="876370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5E86678-FC44-29A9-A355-B069C959D3BB}"/>
              </a:ext>
            </a:extLst>
          </p:cNvPr>
          <p:cNvSpPr txBox="1">
            <a:spLocks/>
          </p:cNvSpPr>
          <p:nvPr/>
        </p:nvSpPr>
        <p:spPr>
          <a:xfrm>
            <a:off x="12700" y="-1"/>
            <a:ext cx="7462520" cy="87098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200" b="1" dirty="0">
                <a:latin typeface="+mn-lt"/>
              </a:rPr>
              <a:t>Das wissen wir jetzt…</a:t>
            </a:r>
          </a:p>
        </p:txBody>
      </p:sp>
      <p:sp>
        <p:nvSpPr>
          <p:cNvPr id="13" name="Wolkenförmige Legende 7">
            <a:extLst>
              <a:ext uri="{FF2B5EF4-FFF2-40B4-BE49-F238E27FC236}">
                <a16:creationId xmlns:a16="http://schemas.microsoft.com/office/drawing/2014/main" id="{83AAE2EB-335B-2FCD-4AA3-C9EFD11A0FF1}"/>
              </a:ext>
            </a:extLst>
          </p:cNvPr>
          <p:cNvSpPr/>
          <p:nvPr/>
        </p:nvSpPr>
        <p:spPr>
          <a:xfrm>
            <a:off x="159936" y="1349149"/>
            <a:ext cx="2895254" cy="2223941"/>
          </a:xfrm>
          <a:prstGeom prst="cloudCallout">
            <a:avLst>
              <a:gd name="adj1" fmla="val 42738"/>
              <a:gd name="adj2" fmla="val 79214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CF207DFE-17B2-4D1F-8B25-8CED1FAC58C0}"/>
              </a:ext>
            </a:extLst>
          </p:cNvPr>
          <p:cNvSpPr txBox="1"/>
          <p:nvPr/>
        </p:nvSpPr>
        <p:spPr>
          <a:xfrm>
            <a:off x="784067" y="1860954"/>
            <a:ext cx="2120263" cy="12003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dirty="0"/>
              <a:t>3000, 300, 30, 3</a:t>
            </a:r>
            <a:r>
              <a:rPr lang="de-DE" dirty="0"/>
              <a:t>… </a:t>
            </a:r>
          </a:p>
          <a:p>
            <a:r>
              <a:rPr lang="de-DE" dirty="0"/>
              <a:t>Das sind ganz unterschiedliche Zahlen.</a:t>
            </a:r>
          </a:p>
        </p:txBody>
      </p:sp>
      <p:pic>
        <p:nvPicPr>
          <p:cNvPr id="15" name="Grafik 14" descr="Ein Bild, das Zeichnung, Entwurf, Darstellung, Clipart enthält.&#10;&#10;Automatisch generierte Beschreibung">
            <a:extLst>
              <a:ext uri="{FF2B5EF4-FFF2-40B4-BE49-F238E27FC236}">
                <a16:creationId xmlns:a16="http://schemas.microsoft.com/office/drawing/2014/main" id="{904BACF5-985E-83E2-E609-5FF2B0274D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89" b="95822" l="9353" r="90588">
                        <a14:foregroundMark x1="17806" y1="90158" x2="17386" y2="93500"/>
                        <a14:foregroundMark x1="52878" y1="95868" x2="60671" y2="95868"/>
                        <a14:foregroundMark x1="90588" y1="91736" x2="90588" y2="94290"/>
                        <a14:foregroundMark x1="9592" y1="94940" x2="9592" y2="92201"/>
                        <a14:foregroundMark x1="50839" y1="6035" x2="57614" y2="7614"/>
                        <a14:foregroundMark x1="38549" y1="28552" x2="39568" y2="27437"/>
                        <a14:foregroundMark x1="54736" y1="26370" x2="54736" y2="28412"/>
                        <a14:foregroundMark x1="9772" y1="85237" x2="9353" y2="88347"/>
                        <a14:foregroundMark x1="52038" y1="26137" x2="54916" y2="27669"/>
                        <a14:foregroundMark x1="43885" y1="6407" x2="44544" y2="6128"/>
                      </a14:backgroundRemoval>
                    </a14:imgEffect>
                  </a14:imgLayer>
                </a14:imgProps>
              </a:ext>
            </a:extLst>
          </a:blip>
          <a:srcRect b="17678"/>
          <a:stretch/>
        </p:blipFill>
        <p:spPr>
          <a:xfrm>
            <a:off x="2166756" y="4166741"/>
            <a:ext cx="2655326" cy="2822807"/>
          </a:xfrm>
          <a:prstGeom prst="rect">
            <a:avLst/>
          </a:prstGeom>
        </p:spPr>
      </p:pic>
      <p:sp>
        <p:nvSpPr>
          <p:cNvPr id="18" name="Sprechblase: rechteckig mit abgerundeten Ecken 17">
            <a:extLst>
              <a:ext uri="{FF2B5EF4-FFF2-40B4-BE49-F238E27FC236}">
                <a16:creationId xmlns:a16="http://schemas.microsoft.com/office/drawing/2014/main" id="{E31D0705-499E-86C4-F193-74BB47FB59E8}"/>
              </a:ext>
            </a:extLst>
          </p:cNvPr>
          <p:cNvSpPr/>
          <p:nvPr/>
        </p:nvSpPr>
        <p:spPr>
          <a:xfrm>
            <a:off x="5139916" y="1611086"/>
            <a:ext cx="6734250" cy="3236685"/>
          </a:xfrm>
          <a:prstGeom prst="wedgeRoundRectCallout">
            <a:avLst>
              <a:gd name="adj1" fmla="val -61353"/>
              <a:gd name="adj2" fmla="val 3673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EFA8203-BE32-57CE-1B17-9F3BCA382A8F}"/>
              </a:ext>
            </a:extLst>
          </p:cNvPr>
          <p:cNvSpPr txBox="1"/>
          <p:nvPr/>
        </p:nvSpPr>
        <p:spPr>
          <a:xfrm>
            <a:off x="8298332" y="2116257"/>
            <a:ext cx="1099156" cy="584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3 0 0 0</a:t>
            </a:r>
            <a:endParaRPr lang="de-DE" dirty="0"/>
          </a:p>
        </p:txBody>
      </p:sp>
      <p:pic>
        <p:nvPicPr>
          <p:cNvPr id="21" name="Grafik 2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FA3C6301-1530-F658-11E5-5BCAA28000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4907" y="1929478"/>
            <a:ext cx="935688" cy="985754"/>
          </a:xfrm>
          <a:prstGeom prst="rect">
            <a:avLst/>
          </a:prstGeom>
        </p:spPr>
      </p:pic>
      <p:pic>
        <p:nvPicPr>
          <p:cNvPr id="22" name="Grafik 21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8127F170-1694-024D-480D-315AFFB15F7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5448" y="1929478"/>
            <a:ext cx="935688" cy="985754"/>
          </a:xfrm>
          <a:prstGeom prst="rect">
            <a:avLst/>
          </a:prstGeom>
        </p:spPr>
      </p:pic>
      <p:pic>
        <p:nvPicPr>
          <p:cNvPr id="23" name="Grafik 22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BD7CBB69-F0C1-36AF-886F-10C178051DA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2593" y="1929478"/>
            <a:ext cx="935688" cy="985754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5AA4F4A0-5CAE-8DA1-290A-A387596A11FB}"/>
              </a:ext>
            </a:extLst>
          </p:cNvPr>
          <p:cNvSpPr txBox="1"/>
          <p:nvPr/>
        </p:nvSpPr>
        <p:spPr>
          <a:xfrm>
            <a:off x="5392532" y="2920621"/>
            <a:ext cx="6096000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3000 sind drei Tausenderwürfel.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2914F5A2-1D7C-F43D-B901-0C1ABA8D8E51}"/>
              </a:ext>
            </a:extLst>
          </p:cNvPr>
          <p:cNvSpPr txBox="1"/>
          <p:nvPr/>
        </p:nvSpPr>
        <p:spPr>
          <a:xfrm>
            <a:off x="5392532" y="3285987"/>
            <a:ext cx="6096000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In der Zahl erkenne ich die Tausender</a:t>
            </a:r>
            <a:r>
              <a:rPr lang="de-DE" dirty="0"/>
              <a:t> </a:t>
            </a:r>
            <a:r>
              <a:rPr lang="de-DE" b="1" dirty="0"/>
              <a:t>an der Position.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7F5A694-0435-9D2B-E6E5-AB1D2780B84E}"/>
              </a:ext>
            </a:extLst>
          </p:cNvPr>
          <p:cNvSpPr txBox="1"/>
          <p:nvPr/>
        </p:nvSpPr>
        <p:spPr>
          <a:xfrm>
            <a:off x="5399681" y="3685304"/>
            <a:ext cx="6213753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/>
              <a:t>Ich</a:t>
            </a:r>
            <a:r>
              <a:rPr lang="de-DE" dirty="0">
                <a:solidFill>
                  <a:schemeClr val="tx1"/>
                </a:solidFill>
              </a:rPr>
              <a:t> brauche die Nullen, um</a:t>
            </a:r>
            <a:r>
              <a:rPr lang="de-DE" dirty="0"/>
              <a:t> zu zeigen, </a:t>
            </a:r>
            <a:r>
              <a:rPr lang="de-DE" b="1" dirty="0"/>
              <a:t>dass ich keine Hunderter, Zehner und Einer habe.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92D55536-EABE-E79B-2331-2EB58AE73E4C}"/>
              </a:ext>
            </a:extLst>
          </p:cNvPr>
          <p:cNvSpPr/>
          <p:nvPr/>
        </p:nvSpPr>
        <p:spPr>
          <a:xfrm>
            <a:off x="-42227" y="-37327"/>
            <a:ext cx="12290373" cy="71359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953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B88466-CAA8-D3A5-B391-C2010F2D08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93B200-72B9-B1DA-F0A5-DECC92AC0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Das wissen wir jetzt…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E853771-06FD-BA0E-0543-B7472C0F6101}"/>
              </a:ext>
            </a:extLst>
          </p:cNvPr>
          <p:cNvSpPr txBox="1"/>
          <p:nvPr/>
        </p:nvSpPr>
        <p:spPr>
          <a:xfrm>
            <a:off x="1188524" y="432501"/>
            <a:ext cx="405252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Passt alles zusammen?</a:t>
            </a:r>
          </a:p>
          <a:p>
            <a:endParaRPr lang="de-DE" dirty="0"/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C0ADEFB9-E805-7932-5DB2-90786CBF1154}"/>
              </a:ext>
            </a:extLst>
          </p:cNvPr>
          <p:cNvGrpSpPr/>
          <p:nvPr/>
        </p:nvGrpSpPr>
        <p:grpSpPr>
          <a:xfrm>
            <a:off x="507932" y="1626710"/>
            <a:ext cx="3245846" cy="1272138"/>
            <a:chOff x="507932" y="1626710"/>
            <a:chExt cx="3245846" cy="1272138"/>
          </a:xfrm>
        </p:grpSpPr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9F436E2A-91D7-6D51-7673-44A6D876B914}"/>
                </a:ext>
              </a:extLst>
            </p:cNvPr>
            <p:cNvSpPr txBox="1"/>
            <p:nvPr/>
          </p:nvSpPr>
          <p:spPr>
            <a:xfrm>
              <a:off x="507932" y="1626710"/>
              <a:ext cx="3245846" cy="369332"/>
            </a:xfrm>
            <a:prstGeom prst="rect">
              <a:avLst/>
            </a:prstGeom>
            <a:solidFill>
              <a:srgbClr val="327A86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solidFill>
                    <a:schemeClr val="bg1"/>
                  </a:solidFill>
                </a:rPr>
                <a:t>Bild</a:t>
              </a:r>
            </a:p>
          </p:txBody>
        </p:sp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607D7AE8-DF5C-A787-D770-5C8DFC198ABA}"/>
                </a:ext>
              </a:extLst>
            </p:cNvPr>
            <p:cNvGrpSpPr/>
            <p:nvPr/>
          </p:nvGrpSpPr>
          <p:grpSpPr>
            <a:xfrm>
              <a:off x="508576" y="2170525"/>
              <a:ext cx="2712469" cy="728323"/>
              <a:chOff x="508576" y="2170525"/>
              <a:chExt cx="2712469" cy="728323"/>
            </a:xfrm>
          </p:grpSpPr>
          <p:sp>
            <p:nvSpPr>
              <p:cNvPr id="6" name="Rechteck 5">
                <a:extLst>
                  <a:ext uri="{FF2B5EF4-FFF2-40B4-BE49-F238E27FC236}">
                    <a16:creationId xmlns:a16="http://schemas.microsoft.com/office/drawing/2014/main" id="{11908F33-8C43-0995-9425-DBC5F38B7E06}"/>
                  </a:ext>
                </a:extLst>
              </p:cNvPr>
              <p:cNvSpPr/>
              <p:nvPr/>
            </p:nvSpPr>
            <p:spPr>
              <a:xfrm>
                <a:off x="2198511" y="2178848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535C1BF8-B46A-B894-04B0-1C4AE51ED373}"/>
                  </a:ext>
                </a:extLst>
              </p:cNvPr>
              <p:cNvSpPr/>
              <p:nvPr/>
            </p:nvSpPr>
            <p:spPr>
              <a:xfrm>
                <a:off x="1360579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8" name="Rechteck 7">
                <a:extLst>
                  <a:ext uri="{FF2B5EF4-FFF2-40B4-BE49-F238E27FC236}">
                    <a16:creationId xmlns:a16="http://schemas.microsoft.com/office/drawing/2014/main" id="{23216ED3-B1CB-BD6E-A41A-8C5669E05AC4}"/>
                  </a:ext>
                </a:extLst>
              </p:cNvPr>
              <p:cNvSpPr/>
              <p:nvPr/>
            </p:nvSpPr>
            <p:spPr>
              <a:xfrm>
                <a:off x="508576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Flussdiagramm: Verbinder 11">
                <a:extLst>
                  <a:ext uri="{FF2B5EF4-FFF2-40B4-BE49-F238E27FC236}">
                    <a16:creationId xmlns:a16="http://schemas.microsoft.com/office/drawing/2014/main" id="{09C7F022-922D-E5D2-A5DD-D8AD7BEA765C}"/>
                  </a:ext>
                </a:extLst>
              </p:cNvPr>
              <p:cNvSpPr/>
              <p:nvPr/>
            </p:nvSpPr>
            <p:spPr>
              <a:xfrm>
                <a:off x="3033778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3" name="Flussdiagramm: Verbinder 12">
                <a:extLst>
                  <a:ext uri="{FF2B5EF4-FFF2-40B4-BE49-F238E27FC236}">
                    <a16:creationId xmlns:a16="http://schemas.microsoft.com/office/drawing/2014/main" id="{511261EA-39FC-D079-90B4-5E79C4242AEA}"/>
                  </a:ext>
                </a:extLst>
              </p:cNvPr>
              <p:cNvSpPr/>
              <p:nvPr/>
            </p:nvSpPr>
            <p:spPr>
              <a:xfrm>
                <a:off x="3149045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10" name="Textfeld 9">
            <a:extLst>
              <a:ext uri="{FF2B5EF4-FFF2-40B4-BE49-F238E27FC236}">
                <a16:creationId xmlns:a16="http://schemas.microsoft.com/office/drawing/2014/main" id="{13A5F620-56B3-D77E-78F0-E9EDC8AEC8ED}"/>
              </a:ext>
            </a:extLst>
          </p:cNvPr>
          <p:cNvSpPr txBox="1"/>
          <p:nvPr/>
        </p:nvSpPr>
        <p:spPr>
          <a:xfrm>
            <a:off x="3985702" y="1626710"/>
            <a:ext cx="1872000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Stellentafel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D0E62B43-0BBA-3E6F-BA38-6005B3F60285}"/>
              </a:ext>
            </a:extLst>
          </p:cNvPr>
          <p:cNvGrpSpPr/>
          <p:nvPr/>
        </p:nvGrpSpPr>
        <p:grpSpPr>
          <a:xfrm>
            <a:off x="507932" y="389138"/>
            <a:ext cx="576000" cy="576000"/>
            <a:chOff x="5565243" y="2908186"/>
            <a:chExt cx="864000" cy="864000"/>
          </a:xfrm>
        </p:grpSpPr>
        <p:pic>
          <p:nvPicPr>
            <p:cNvPr id="9" name="Grafik 8" descr="Fragezeichen mit einfarbiger Füllung">
              <a:extLst>
                <a:ext uri="{FF2B5EF4-FFF2-40B4-BE49-F238E27FC236}">
                  <a16:creationId xmlns:a16="http://schemas.microsoft.com/office/drawing/2014/main" id="{75CB1AB4-1631-C8CE-33D7-EABA1E97D0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35C6CFC-B137-E6D4-F635-7B242F68BD1D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aphicFrame>
        <p:nvGraphicFramePr>
          <p:cNvPr id="28" name="Tabelle 27">
            <a:extLst>
              <a:ext uri="{FF2B5EF4-FFF2-40B4-BE49-F238E27FC236}">
                <a16:creationId xmlns:a16="http://schemas.microsoft.com/office/drawing/2014/main" id="{B2CDF2CC-64AB-BECD-D279-6D0E73A9AA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427190"/>
              </p:ext>
            </p:extLst>
          </p:nvPr>
        </p:nvGraphicFramePr>
        <p:xfrm>
          <a:off x="3978775" y="2195488"/>
          <a:ext cx="1872000" cy="731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0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20" name="Rechteck Tausender">
            <a:extLst>
              <a:ext uri="{FF2B5EF4-FFF2-40B4-BE49-F238E27FC236}">
                <a16:creationId xmlns:a16="http://schemas.microsoft.com/office/drawing/2014/main" id="{E9C800FC-D619-FC22-1544-92EE548EAD69}"/>
              </a:ext>
            </a:extLst>
          </p:cNvPr>
          <p:cNvSpPr/>
          <p:nvPr/>
        </p:nvSpPr>
        <p:spPr>
          <a:xfrm>
            <a:off x="3978775" y="2555860"/>
            <a:ext cx="468000" cy="372133"/>
          </a:xfrm>
          <a:prstGeom prst="rect">
            <a:avLst/>
          </a:prstGeom>
          <a:solidFill>
            <a:srgbClr val="E1E2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1" name="Rechteck Hunderter">
            <a:extLst>
              <a:ext uri="{FF2B5EF4-FFF2-40B4-BE49-F238E27FC236}">
                <a16:creationId xmlns:a16="http://schemas.microsoft.com/office/drawing/2014/main" id="{4F698874-8AF6-BA8E-2267-B9E01F707744}"/>
              </a:ext>
            </a:extLst>
          </p:cNvPr>
          <p:cNvSpPr/>
          <p:nvPr/>
        </p:nvSpPr>
        <p:spPr>
          <a:xfrm>
            <a:off x="4446775" y="2556208"/>
            <a:ext cx="468000" cy="370800"/>
          </a:xfrm>
          <a:prstGeom prst="rect">
            <a:avLst/>
          </a:prstGeom>
          <a:solidFill>
            <a:srgbClr val="E1E2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Zehner">
            <a:extLst>
              <a:ext uri="{FF2B5EF4-FFF2-40B4-BE49-F238E27FC236}">
                <a16:creationId xmlns:a16="http://schemas.microsoft.com/office/drawing/2014/main" id="{CE68BDE8-2A20-B667-9E60-19312F4658A1}"/>
              </a:ext>
            </a:extLst>
          </p:cNvPr>
          <p:cNvSpPr/>
          <p:nvPr/>
        </p:nvSpPr>
        <p:spPr>
          <a:xfrm>
            <a:off x="4914775" y="2556208"/>
            <a:ext cx="468000" cy="370800"/>
          </a:xfrm>
          <a:prstGeom prst="rect">
            <a:avLst/>
          </a:prstGeom>
          <a:solidFill>
            <a:srgbClr val="E1E2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27" name="Rechteck Einer">
            <a:extLst>
              <a:ext uri="{FF2B5EF4-FFF2-40B4-BE49-F238E27FC236}">
                <a16:creationId xmlns:a16="http://schemas.microsoft.com/office/drawing/2014/main" id="{98679E23-100D-8AF6-C7AC-54B488DDC435}"/>
              </a:ext>
            </a:extLst>
          </p:cNvPr>
          <p:cNvSpPr/>
          <p:nvPr/>
        </p:nvSpPr>
        <p:spPr>
          <a:xfrm>
            <a:off x="5387109" y="2556208"/>
            <a:ext cx="463666" cy="370800"/>
          </a:xfrm>
          <a:prstGeom prst="rect">
            <a:avLst/>
          </a:prstGeom>
          <a:solidFill>
            <a:srgbClr val="E1E2E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C8CB4BAD-0B79-DAD1-D21F-BC1D933B6C08}"/>
              </a:ext>
            </a:extLst>
          </p:cNvPr>
          <p:cNvSpPr txBox="1"/>
          <p:nvPr/>
        </p:nvSpPr>
        <p:spPr>
          <a:xfrm>
            <a:off x="9494740" y="5318399"/>
            <a:ext cx="2214731" cy="1328023"/>
          </a:xfrm>
          <a:prstGeom prst="roundRect">
            <a:avLst/>
          </a:prstGeom>
          <a:solidFill>
            <a:srgbClr val="FDECD3"/>
          </a:solidFill>
        </p:spPr>
        <p:txBody>
          <a:bodyPr wrap="none" rtlCol="0">
            <a:spAutoFit/>
          </a:bodyPr>
          <a:lstStyle/>
          <a:p>
            <a:r>
              <a:rPr lang="de-DE" b="1" dirty="0"/>
              <a:t>Arbeitsauftrag:</a:t>
            </a:r>
          </a:p>
          <a:p>
            <a:r>
              <a:rPr lang="de-DE" dirty="0"/>
              <a:t>1. Findet den Fehler.</a:t>
            </a:r>
          </a:p>
          <a:p>
            <a:r>
              <a:rPr lang="de-DE" dirty="0"/>
              <a:t>2. Korrigiert.</a:t>
            </a:r>
          </a:p>
          <a:p>
            <a:r>
              <a:rPr lang="de-DE" dirty="0"/>
              <a:t>3. Erklärt.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E6137685-76A0-F7CF-69B2-181A16E7AA32}"/>
              </a:ext>
            </a:extLst>
          </p:cNvPr>
          <p:cNvGrpSpPr/>
          <p:nvPr/>
        </p:nvGrpSpPr>
        <p:grpSpPr>
          <a:xfrm>
            <a:off x="2611120" y="3698201"/>
            <a:ext cx="5487132" cy="2584249"/>
            <a:chOff x="1365115" y="3290094"/>
            <a:chExt cx="4053910" cy="1810843"/>
          </a:xfrm>
        </p:grpSpPr>
        <p:sp>
          <p:nvSpPr>
            <p:cNvPr id="17" name="Abgerundete rechteckige Legende 16">
              <a:extLst>
                <a:ext uri="{FF2B5EF4-FFF2-40B4-BE49-F238E27FC236}">
                  <a16:creationId xmlns:a16="http://schemas.microsoft.com/office/drawing/2014/main" id="{4D26930E-C160-4026-3C82-6177553D51B8}"/>
                </a:ext>
              </a:extLst>
            </p:cNvPr>
            <p:cNvSpPr/>
            <p:nvPr/>
          </p:nvSpPr>
          <p:spPr>
            <a:xfrm>
              <a:off x="1365115" y="3290094"/>
              <a:ext cx="4053910" cy="1810843"/>
            </a:xfrm>
            <a:prstGeom prst="wedgeRoundRectCallout">
              <a:avLst>
                <a:gd name="adj1" fmla="val 5474"/>
                <a:gd name="adj2" fmla="val -48023"/>
                <a:gd name="adj3" fmla="val 16667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A89C8AAC-C446-4519-C211-AE107B442DB2}"/>
                </a:ext>
              </a:extLst>
            </p:cNvPr>
            <p:cNvSpPr txBox="1"/>
            <p:nvPr/>
          </p:nvSpPr>
          <p:spPr>
            <a:xfrm>
              <a:off x="1642299" y="3484190"/>
              <a:ext cx="3596131" cy="2587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dirty="0"/>
                <a:t>Das Bild passt nicht zur Zahl, weil…</a:t>
              </a:r>
            </a:p>
          </p:txBody>
        </p:sp>
      </p:grpSp>
      <p:pic>
        <p:nvPicPr>
          <p:cNvPr id="24" name="Grafik 23">
            <a:extLst>
              <a:ext uri="{FF2B5EF4-FFF2-40B4-BE49-F238E27FC236}">
                <a16:creationId xmlns:a16="http://schemas.microsoft.com/office/drawing/2014/main" id="{F652CBF2-65BE-3FA6-CC29-7F4A2CA386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9403" y="4382684"/>
            <a:ext cx="4743052" cy="927100"/>
          </a:xfrm>
          <a:prstGeom prst="rect">
            <a:avLst/>
          </a:prstGeom>
        </p:spPr>
      </p:pic>
      <p:sp>
        <p:nvSpPr>
          <p:cNvPr id="19" name="Erklärung Bild und Stellenwerttafel">
            <a:extLst>
              <a:ext uri="{FF2B5EF4-FFF2-40B4-BE49-F238E27FC236}">
                <a16:creationId xmlns:a16="http://schemas.microsoft.com/office/drawing/2014/main" id="{487EA806-75B0-3160-B1EF-2F19D6EEF7B4}"/>
              </a:ext>
            </a:extLst>
          </p:cNvPr>
          <p:cNvSpPr txBox="1"/>
          <p:nvPr/>
        </p:nvSpPr>
        <p:spPr>
          <a:xfrm>
            <a:off x="3021252" y="4653069"/>
            <a:ext cx="4743052" cy="923330"/>
          </a:xfrm>
          <a:prstGeom prst="rect">
            <a:avLst/>
          </a:prstGeom>
          <a:solidFill>
            <a:srgbClr val="E1E2E2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…ich habe 2 Einerwürfel, also 2 Einer. </a:t>
            </a:r>
          </a:p>
          <a:p>
            <a:r>
              <a:rPr lang="de-DE" dirty="0"/>
              <a:t>Ich habe keine Zehnerstangen.</a:t>
            </a:r>
            <a:br>
              <a:rPr lang="de-DE" dirty="0"/>
            </a:br>
            <a:r>
              <a:rPr lang="de-DE" dirty="0"/>
              <a:t>Ich habe 3 Hunderterplatten, also 3 Hunderter.</a:t>
            </a:r>
          </a:p>
        </p:txBody>
      </p:sp>
    </p:spTree>
    <p:extLst>
      <p:ext uri="{BB962C8B-B14F-4D97-AF65-F5344CB8AC3E}">
        <p14:creationId xmlns:p14="http://schemas.microsoft.com/office/powerpoint/2010/main" val="330167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2E76C2-741B-AA2A-F84F-BBCA720AB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2249E1-D175-8906-5DC7-D01D186122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Das wissen wir jetzt…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E530AB1F-86E3-7914-768E-1696DC2AE62B}"/>
              </a:ext>
            </a:extLst>
          </p:cNvPr>
          <p:cNvSpPr txBox="1"/>
          <p:nvPr/>
        </p:nvSpPr>
        <p:spPr>
          <a:xfrm>
            <a:off x="1188524" y="432501"/>
            <a:ext cx="405252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Passt alles zusammen?</a:t>
            </a:r>
          </a:p>
          <a:p>
            <a:endParaRPr lang="de-DE" dirty="0"/>
          </a:p>
        </p:txBody>
      </p:sp>
      <p:grpSp>
        <p:nvGrpSpPr>
          <p:cNvPr id="50" name="Gruppieren 49">
            <a:extLst>
              <a:ext uri="{FF2B5EF4-FFF2-40B4-BE49-F238E27FC236}">
                <a16:creationId xmlns:a16="http://schemas.microsoft.com/office/drawing/2014/main" id="{6212E0BC-8847-0C5A-08BC-AA3AD7C1573A}"/>
              </a:ext>
            </a:extLst>
          </p:cNvPr>
          <p:cNvGrpSpPr/>
          <p:nvPr/>
        </p:nvGrpSpPr>
        <p:grpSpPr>
          <a:xfrm>
            <a:off x="2611120" y="3698201"/>
            <a:ext cx="5487132" cy="2584249"/>
            <a:chOff x="1365115" y="3290094"/>
            <a:chExt cx="4053910" cy="1810843"/>
          </a:xfrm>
        </p:grpSpPr>
        <p:sp>
          <p:nvSpPr>
            <p:cNvPr id="41" name="Abgerundete rechteckige Legende 40">
              <a:extLst>
                <a:ext uri="{FF2B5EF4-FFF2-40B4-BE49-F238E27FC236}">
                  <a16:creationId xmlns:a16="http://schemas.microsoft.com/office/drawing/2014/main" id="{2560253D-0144-D9C9-DD40-CA730E9AACC7}"/>
                </a:ext>
              </a:extLst>
            </p:cNvPr>
            <p:cNvSpPr/>
            <p:nvPr/>
          </p:nvSpPr>
          <p:spPr>
            <a:xfrm>
              <a:off x="1365115" y="3290094"/>
              <a:ext cx="4053910" cy="1810843"/>
            </a:xfrm>
            <a:prstGeom prst="wedgeRoundRectCallout">
              <a:avLst>
                <a:gd name="adj1" fmla="val 5474"/>
                <a:gd name="adj2" fmla="val -48023"/>
                <a:gd name="adj3" fmla="val 16667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C4EF035E-FC8C-6428-31DF-C273FEAD46AF}"/>
                </a:ext>
              </a:extLst>
            </p:cNvPr>
            <p:cNvSpPr txBox="1"/>
            <p:nvPr/>
          </p:nvSpPr>
          <p:spPr>
            <a:xfrm>
              <a:off x="1642299" y="3484190"/>
              <a:ext cx="3596131" cy="2587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dirty="0"/>
                <a:t>Das Bild passt nicht zur _____, weil…</a:t>
              </a:r>
            </a:p>
          </p:txBody>
        </p:sp>
      </p:grp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992E7257-0541-1D81-70C5-A19EF20E094E}"/>
              </a:ext>
            </a:extLst>
          </p:cNvPr>
          <p:cNvGrpSpPr/>
          <p:nvPr/>
        </p:nvGrpSpPr>
        <p:grpSpPr>
          <a:xfrm>
            <a:off x="507932" y="1626710"/>
            <a:ext cx="3245846" cy="1272138"/>
            <a:chOff x="507932" y="1626710"/>
            <a:chExt cx="3245846" cy="1272138"/>
          </a:xfrm>
        </p:grpSpPr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1D31B559-E79C-E324-ED9D-943F83ACBEB1}"/>
                </a:ext>
              </a:extLst>
            </p:cNvPr>
            <p:cNvSpPr txBox="1"/>
            <p:nvPr/>
          </p:nvSpPr>
          <p:spPr>
            <a:xfrm>
              <a:off x="507932" y="1626710"/>
              <a:ext cx="3245846" cy="369332"/>
            </a:xfrm>
            <a:prstGeom prst="rect">
              <a:avLst/>
            </a:prstGeom>
            <a:solidFill>
              <a:srgbClr val="327A86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solidFill>
                    <a:schemeClr val="bg1"/>
                  </a:solidFill>
                </a:rPr>
                <a:t>Bild</a:t>
              </a:r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21515E4F-3E42-5C10-C8D8-307D00FD8BAC}"/>
                </a:ext>
              </a:extLst>
            </p:cNvPr>
            <p:cNvGrpSpPr/>
            <p:nvPr/>
          </p:nvGrpSpPr>
          <p:grpSpPr>
            <a:xfrm>
              <a:off x="508576" y="2170525"/>
              <a:ext cx="2712469" cy="728323"/>
              <a:chOff x="508576" y="2170525"/>
              <a:chExt cx="2712469" cy="728323"/>
            </a:xfrm>
          </p:grpSpPr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56FF2EB5-5F16-4341-96F3-6E93183079B7}"/>
                  </a:ext>
                </a:extLst>
              </p:cNvPr>
              <p:cNvSpPr/>
              <p:nvPr/>
            </p:nvSpPr>
            <p:spPr>
              <a:xfrm>
                <a:off x="2198511" y="2178848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7884EF89-779B-2BB4-1531-162434774DEE}"/>
                  </a:ext>
                </a:extLst>
              </p:cNvPr>
              <p:cNvSpPr/>
              <p:nvPr/>
            </p:nvSpPr>
            <p:spPr>
              <a:xfrm>
                <a:off x="1360579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16D83C2B-77D6-CA76-BB5D-8373983CA7EC}"/>
                  </a:ext>
                </a:extLst>
              </p:cNvPr>
              <p:cNvSpPr/>
              <p:nvPr/>
            </p:nvSpPr>
            <p:spPr>
              <a:xfrm>
                <a:off x="508576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Flussdiagramm: Verbinder 18">
                <a:extLst>
                  <a:ext uri="{FF2B5EF4-FFF2-40B4-BE49-F238E27FC236}">
                    <a16:creationId xmlns:a16="http://schemas.microsoft.com/office/drawing/2014/main" id="{1F75BBF6-EA93-B259-AF1B-5D93CE770B18}"/>
                  </a:ext>
                </a:extLst>
              </p:cNvPr>
              <p:cNvSpPr/>
              <p:nvPr/>
            </p:nvSpPr>
            <p:spPr>
              <a:xfrm>
                <a:off x="3033778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Flussdiagramm: Verbinder 19">
                <a:extLst>
                  <a:ext uri="{FF2B5EF4-FFF2-40B4-BE49-F238E27FC236}">
                    <a16:creationId xmlns:a16="http://schemas.microsoft.com/office/drawing/2014/main" id="{11E074CF-A77D-1309-5675-665C0E18CD63}"/>
                  </a:ext>
                </a:extLst>
              </p:cNvPr>
              <p:cNvSpPr/>
              <p:nvPr/>
            </p:nvSpPr>
            <p:spPr>
              <a:xfrm>
                <a:off x="3149045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CCD01355-9D16-7E43-704C-25BA61CEBA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332009"/>
              </p:ext>
            </p:extLst>
          </p:nvPr>
        </p:nvGraphicFramePr>
        <p:xfrm>
          <a:off x="3981047" y="2195488"/>
          <a:ext cx="1872000" cy="731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22" name="Textfeld 21">
            <a:extLst>
              <a:ext uri="{FF2B5EF4-FFF2-40B4-BE49-F238E27FC236}">
                <a16:creationId xmlns:a16="http://schemas.microsoft.com/office/drawing/2014/main" id="{13A8FDFC-C698-7A68-E65C-7C1A708829D9}"/>
              </a:ext>
            </a:extLst>
          </p:cNvPr>
          <p:cNvSpPr txBox="1"/>
          <p:nvPr/>
        </p:nvSpPr>
        <p:spPr>
          <a:xfrm>
            <a:off x="3981047" y="1626710"/>
            <a:ext cx="1872000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Stellentafel</a:t>
            </a:r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04EA27EE-1182-D4A2-1C4C-6DD7507E08F0}"/>
              </a:ext>
            </a:extLst>
          </p:cNvPr>
          <p:cNvGrpSpPr/>
          <p:nvPr/>
        </p:nvGrpSpPr>
        <p:grpSpPr>
          <a:xfrm>
            <a:off x="507932" y="389138"/>
            <a:ext cx="576000" cy="576000"/>
            <a:chOff x="5565243" y="2908186"/>
            <a:chExt cx="864000" cy="864000"/>
          </a:xfrm>
        </p:grpSpPr>
        <p:pic>
          <p:nvPicPr>
            <p:cNvPr id="6" name="Grafik 5" descr="Fragezeichen mit einfarbiger Füllung">
              <a:extLst>
                <a:ext uri="{FF2B5EF4-FFF2-40B4-BE49-F238E27FC236}">
                  <a16:creationId xmlns:a16="http://schemas.microsoft.com/office/drawing/2014/main" id="{84082450-793D-73F6-A072-B1A8BC707B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A3EA844C-487E-A40E-6BA6-AB2EB9CC45DC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" name="Textfeld 7">
            <a:extLst>
              <a:ext uri="{FF2B5EF4-FFF2-40B4-BE49-F238E27FC236}">
                <a16:creationId xmlns:a16="http://schemas.microsoft.com/office/drawing/2014/main" id="{2A7344AB-9830-5B4B-2B16-B8345AE03B6A}"/>
              </a:ext>
            </a:extLst>
          </p:cNvPr>
          <p:cNvSpPr txBox="1"/>
          <p:nvPr/>
        </p:nvSpPr>
        <p:spPr>
          <a:xfrm>
            <a:off x="9494740" y="5318399"/>
            <a:ext cx="2214731" cy="1328023"/>
          </a:xfrm>
          <a:prstGeom prst="roundRect">
            <a:avLst/>
          </a:prstGeom>
          <a:solidFill>
            <a:srgbClr val="FDECD3"/>
          </a:solidFill>
        </p:spPr>
        <p:txBody>
          <a:bodyPr wrap="none" rtlCol="0">
            <a:spAutoFit/>
          </a:bodyPr>
          <a:lstStyle/>
          <a:p>
            <a:r>
              <a:rPr lang="de-DE" b="1" dirty="0"/>
              <a:t>Arbeitsauftrag:</a:t>
            </a:r>
          </a:p>
          <a:p>
            <a:r>
              <a:rPr lang="de-DE" dirty="0"/>
              <a:t>1. Findet den Fehler.</a:t>
            </a:r>
          </a:p>
          <a:p>
            <a:r>
              <a:rPr lang="de-DE" dirty="0"/>
              <a:t>2. Korrigiert.</a:t>
            </a:r>
          </a:p>
          <a:p>
            <a:r>
              <a:rPr lang="de-DE" dirty="0"/>
              <a:t>3. Erklärt.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8865408-92D6-0C0C-3EB3-DABC5A3A429D}"/>
              </a:ext>
            </a:extLst>
          </p:cNvPr>
          <p:cNvSpPr txBox="1"/>
          <p:nvPr/>
        </p:nvSpPr>
        <p:spPr>
          <a:xfrm>
            <a:off x="8179585" y="1626710"/>
            <a:ext cx="1099169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Zahl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459ECF7-3FD4-63D3-5F92-4D8E44EF2E80}"/>
              </a:ext>
            </a:extLst>
          </p:cNvPr>
          <p:cNvSpPr txBox="1"/>
          <p:nvPr/>
        </p:nvSpPr>
        <p:spPr>
          <a:xfrm>
            <a:off x="8179585" y="2350885"/>
            <a:ext cx="1099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32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2BAB7F38-BDB6-FB87-5365-7067E4FDB8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6408" y="4470971"/>
            <a:ext cx="4817402" cy="927100"/>
          </a:xfrm>
          <a:prstGeom prst="rect">
            <a:avLst/>
          </a:prstGeom>
        </p:spPr>
      </p:pic>
      <p:sp>
        <p:nvSpPr>
          <p:cNvPr id="11" name="Erklärung Bild und Stellenwerttafel">
            <a:extLst>
              <a:ext uri="{FF2B5EF4-FFF2-40B4-BE49-F238E27FC236}">
                <a16:creationId xmlns:a16="http://schemas.microsoft.com/office/drawing/2014/main" id="{9868B8DD-C3BC-41DA-AB08-8C22B6E66662}"/>
              </a:ext>
            </a:extLst>
          </p:cNvPr>
          <p:cNvSpPr txBox="1"/>
          <p:nvPr/>
        </p:nvSpPr>
        <p:spPr>
          <a:xfrm>
            <a:off x="3046304" y="4604417"/>
            <a:ext cx="4790530" cy="1477328"/>
          </a:xfrm>
          <a:prstGeom prst="rect">
            <a:avLst/>
          </a:prstGeom>
          <a:solidFill>
            <a:srgbClr val="E1E2E2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…ich habe 2 Einerwürfel, also 2 Einer. </a:t>
            </a:r>
          </a:p>
          <a:p>
            <a:r>
              <a:rPr lang="de-DE" dirty="0"/>
              <a:t>Ich habe keine Zehnerstangen. Also 0 Zehner. Die Zahl hat aber nicht 0 Zehner. </a:t>
            </a:r>
            <a:br>
              <a:rPr lang="de-DE" dirty="0"/>
            </a:br>
            <a:r>
              <a:rPr lang="de-DE" dirty="0"/>
              <a:t>Ich habe 3 Hunderterplatten, also 3 Hunderter. Die Zahl hat aber nicht 3 Hunderter.</a:t>
            </a:r>
          </a:p>
        </p:txBody>
      </p:sp>
      <p:pic>
        <p:nvPicPr>
          <p:cNvPr id="24" name="Grafik 23">
            <a:extLst>
              <a:ext uri="{FF2B5EF4-FFF2-40B4-BE49-F238E27FC236}">
                <a16:creationId xmlns:a16="http://schemas.microsoft.com/office/drawing/2014/main" id="{1C397702-BD45-F4F7-C56C-A74DE6365F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3515" y="2691630"/>
            <a:ext cx="1901260" cy="427397"/>
          </a:xfrm>
          <a:prstGeom prst="rect">
            <a:avLst/>
          </a:prstGeom>
        </p:spPr>
      </p:pic>
      <p:sp>
        <p:nvSpPr>
          <p:cNvPr id="25" name="Textfeld 24">
            <a:extLst>
              <a:ext uri="{FF2B5EF4-FFF2-40B4-BE49-F238E27FC236}">
                <a16:creationId xmlns:a16="http://schemas.microsoft.com/office/drawing/2014/main" id="{2A39B923-0A2D-269A-3C01-6BA41B55A2B2}"/>
              </a:ext>
            </a:extLst>
          </p:cNvPr>
          <p:cNvSpPr txBox="1"/>
          <p:nvPr/>
        </p:nvSpPr>
        <p:spPr>
          <a:xfrm>
            <a:off x="8461307" y="272021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302</a:t>
            </a:r>
          </a:p>
        </p:txBody>
      </p:sp>
    </p:spTree>
    <p:extLst>
      <p:ext uri="{BB962C8B-B14F-4D97-AF65-F5344CB8AC3E}">
        <p14:creationId xmlns:p14="http://schemas.microsoft.com/office/powerpoint/2010/main" val="113086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1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DF56EE1-2AD6-CAA4-51EE-B49942859B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E31478-47D4-502C-5DBC-F96B4AAA15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Das wissen wir jetzt…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81E9FC8D-7C22-9576-E283-86A81B4FF0E5}"/>
              </a:ext>
            </a:extLst>
          </p:cNvPr>
          <p:cNvSpPr txBox="1"/>
          <p:nvPr/>
        </p:nvSpPr>
        <p:spPr>
          <a:xfrm>
            <a:off x="1188524" y="432501"/>
            <a:ext cx="405252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Passt alles zusammen?</a:t>
            </a:r>
          </a:p>
          <a:p>
            <a:endParaRPr lang="de-DE" dirty="0"/>
          </a:p>
        </p:txBody>
      </p: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0B8E7865-EA8A-6BA5-CEA7-C435DCBD93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779872"/>
              </p:ext>
            </p:extLst>
          </p:nvPr>
        </p:nvGraphicFramePr>
        <p:xfrm>
          <a:off x="3981047" y="2195488"/>
          <a:ext cx="1872000" cy="731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22" name="Textfeld 21">
            <a:extLst>
              <a:ext uri="{FF2B5EF4-FFF2-40B4-BE49-F238E27FC236}">
                <a16:creationId xmlns:a16="http://schemas.microsoft.com/office/drawing/2014/main" id="{9FBED384-32F3-35EA-C200-78CD9E93D0F9}"/>
              </a:ext>
            </a:extLst>
          </p:cNvPr>
          <p:cNvSpPr txBox="1"/>
          <p:nvPr/>
        </p:nvSpPr>
        <p:spPr>
          <a:xfrm>
            <a:off x="3981047" y="1626710"/>
            <a:ext cx="1872000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Stellentafel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F656B8A-5EBF-23CD-46C6-EC3F30161A5C}"/>
              </a:ext>
            </a:extLst>
          </p:cNvPr>
          <p:cNvSpPr txBox="1"/>
          <p:nvPr/>
        </p:nvSpPr>
        <p:spPr>
          <a:xfrm>
            <a:off x="6080316" y="1626710"/>
            <a:ext cx="1872000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Zerlegte Zahl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4776689-8AA9-211C-D6F7-A30786B6505E}"/>
              </a:ext>
            </a:extLst>
          </p:cNvPr>
          <p:cNvSpPr txBox="1"/>
          <p:nvPr/>
        </p:nvSpPr>
        <p:spPr>
          <a:xfrm>
            <a:off x="6080316" y="2354679"/>
            <a:ext cx="1856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30 + 2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8B096769-C723-993A-BAC8-883EF2C12C3A}"/>
              </a:ext>
            </a:extLst>
          </p:cNvPr>
          <p:cNvGrpSpPr/>
          <p:nvPr/>
        </p:nvGrpSpPr>
        <p:grpSpPr>
          <a:xfrm>
            <a:off x="2442351" y="3930993"/>
            <a:ext cx="5985723" cy="2256976"/>
            <a:chOff x="1365115" y="3290094"/>
            <a:chExt cx="4053910" cy="1810843"/>
          </a:xfrm>
        </p:grpSpPr>
        <p:sp>
          <p:nvSpPr>
            <p:cNvPr id="8" name="Abgerundete rechteckige Legende 40">
              <a:extLst>
                <a:ext uri="{FF2B5EF4-FFF2-40B4-BE49-F238E27FC236}">
                  <a16:creationId xmlns:a16="http://schemas.microsoft.com/office/drawing/2014/main" id="{C01D0EBE-E541-E91C-B9A5-738AAD47E4C3}"/>
                </a:ext>
              </a:extLst>
            </p:cNvPr>
            <p:cNvSpPr/>
            <p:nvPr/>
          </p:nvSpPr>
          <p:spPr>
            <a:xfrm>
              <a:off x="1365115" y="3290094"/>
              <a:ext cx="4053910" cy="1810843"/>
            </a:xfrm>
            <a:prstGeom prst="wedgeRoundRectCallout">
              <a:avLst>
                <a:gd name="adj1" fmla="val 19559"/>
                <a:gd name="adj2" fmla="val -43020"/>
                <a:gd name="adj3" fmla="val 16667"/>
              </a:avLst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FB91CD5A-4324-4DE6-D8A1-9566605C43F3}"/>
                </a:ext>
              </a:extLst>
            </p:cNvPr>
            <p:cNvSpPr txBox="1"/>
            <p:nvPr/>
          </p:nvSpPr>
          <p:spPr>
            <a:xfrm>
              <a:off x="1540182" y="3484190"/>
              <a:ext cx="3878843" cy="2963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DE" dirty="0"/>
                <a:t>Die zerlegte Zahl passt nicht zur Stellentafel, weil…</a:t>
              </a: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CF516FC4-36B9-5691-745A-BF61FC4CA770}"/>
              </a:ext>
            </a:extLst>
          </p:cNvPr>
          <p:cNvGrpSpPr/>
          <p:nvPr/>
        </p:nvGrpSpPr>
        <p:grpSpPr>
          <a:xfrm>
            <a:off x="507932" y="389138"/>
            <a:ext cx="576000" cy="576000"/>
            <a:chOff x="5565243" y="2908186"/>
            <a:chExt cx="864000" cy="864000"/>
          </a:xfrm>
        </p:grpSpPr>
        <p:pic>
          <p:nvPicPr>
            <p:cNvPr id="14" name="Grafik 13" descr="Fragezeichen mit einfarbiger Füllung">
              <a:extLst>
                <a:ext uri="{FF2B5EF4-FFF2-40B4-BE49-F238E27FC236}">
                  <a16:creationId xmlns:a16="http://schemas.microsoft.com/office/drawing/2014/main" id="{2838C03D-BD19-418B-7626-78574F4FCA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6DB13D5-85A3-7C1A-2B18-E9102DEBAF3B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B1C5C6B3-8734-6F6C-7039-1EBBA16568CF}"/>
              </a:ext>
            </a:extLst>
          </p:cNvPr>
          <p:cNvSpPr txBox="1"/>
          <p:nvPr/>
        </p:nvSpPr>
        <p:spPr>
          <a:xfrm>
            <a:off x="9494740" y="5318399"/>
            <a:ext cx="2214731" cy="1328023"/>
          </a:xfrm>
          <a:prstGeom prst="roundRect">
            <a:avLst/>
          </a:prstGeom>
          <a:solidFill>
            <a:srgbClr val="FDECD3"/>
          </a:solidFill>
        </p:spPr>
        <p:txBody>
          <a:bodyPr wrap="none" rtlCol="0">
            <a:spAutoFit/>
          </a:bodyPr>
          <a:lstStyle/>
          <a:p>
            <a:r>
              <a:rPr lang="de-DE" b="1" dirty="0"/>
              <a:t>Arbeitsauftrag:</a:t>
            </a:r>
          </a:p>
          <a:p>
            <a:r>
              <a:rPr lang="de-DE" dirty="0"/>
              <a:t>1. Findet den Fehler.</a:t>
            </a:r>
          </a:p>
          <a:p>
            <a:r>
              <a:rPr lang="de-DE" dirty="0"/>
              <a:t>2. Korrigiert.</a:t>
            </a:r>
          </a:p>
          <a:p>
            <a:r>
              <a:rPr lang="de-DE" dirty="0"/>
              <a:t>3. Erklärt.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B9C072F-2393-7BDB-B2D7-2766231F31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1262" y="4703763"/>
            <a:ext cx="4816344" cy="927100"/>
          </a:xfrm>
          <a:prstGeom prst="rect">
            <a:avLst/>
          </a:prstGeom>
        </p:spPr>
      </p:pic>
      <p:sp>
        <p:nvSpPr>
          <p:cNvPr id="12" name="Erklärung Stellenwerttafel und Aufgabe">
            <a:extLst>
              <a:ext uri="{FF2B5EF4-FFF2-40B4-BE49-F238E27FC236}">
                <a16:creationId xmlns:a16="http://schemas.microsoft.com/office/drawing/2014/main" id="{7DC23AC6-FE15-4C82-E0C6-8D19F94579BD}"/>
              </a:ext>
            </a:extLst>
          </p:cNvPr>
          <p:cNvSpPr txBox="1"/>
          <p:nvPr/>
        </p:nvSpPr>
        <p:spPr>
          <a:xfrm>
            <a:off x="3050146" y="4804690"/>
            <a:ext cx="4807460" cy="1200329"/>
          </a:xfrm>
          <a:prstGeom prst="rect">
            <a:avLst/>
          </a:prstGeom>
          <a:solidFill>
            <a:srgbClr val="E1E2E2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… ich in der Stellentafel sehe, dass ich 3 Hunderter habe. Deshalb schreibe ich 300. </a:t>
            </a:r>
          </a:p>
          <a:p>
            <a:r>
              <a:rPr lang="de-DE" dirty="0"/>
              <a:t>Ich habe auch 2 Einer. Also + 2.</a:t>
            </a:r>
          </a:p>
          <a:p>
            <a:r>
              <a:rPr lang="de-DE" dirty="0"/>
              <a:t>Die Zahl ist 302.</a:t>
            </a:r>
          </a:p>
        </p:txBody>
      </p:sp>
    </p:spTree>
    <p:extLst>
      <p:ext uri="{BB962C8B-B14F-4D97-AF65-F5344CB8AC3E}">
        <p14:creationId xmlns:p14="http://schemas.microsoft.com/office/powerpoint/2010/main" val="455282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C20363-FB5E-F5DE-BF71-CF92B55A80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A74B79-AC28-83B9-E714-060D681E3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800" b="1" dirty="0">
                <a:solidFill>
                  <a:schemeClr val="bg1"/>
                </a:solidFill>
              </a:rPr>
              <a:t>Das wissen wir jetzt…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6586BD07-5D2B-8DCE-B047-98B522C1A42C}"/>
              </a:ext>
            </a:extLst>
          </p:cNvPr>
          <p:cNvSpPr txBox="1"/>
          <p:nvPr/>
        </p:nvSpPr>
        <p:spPr>
          <a:xfrm>
            <a:off x="1188524" y="432501"/>
            <a:ext cx="405252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Passt alles zusammen?</a:t>
            </a:r>
          </a:p>
          <a:p>
            <a:endParaRPr lang="de-DE" dirty="0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7546CB37-BD11-2373-7256-53913763FA2C}"/>
              </a:ext>
            </a:extLst>
          </p:cNvPr>
          <p:cNvGrpSpPr/>
          <p:nvPr/>
        </p:nvGrpSpPr>
        <p:grpSpPr>
          <a:xfrm>
            <a:off x="507932" y="1626710"/>
            <a:ext cx="3245846" cy="1272138"/>
            <a:chOff x="507932" y="1626710"/>
            <a:chExt cx="3245846" cy="1272138"/>
          </a:xfrm>
        </p:grpSpPr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028C11D7-3D96-AD8A-A23B-4B780385A6E2}"/>
                </a:ext>
              </a:extLst>
            </p:cNvPr>
            <p:cNvSpPr txBox="1"/>
            <p:nvPr/>
          </p:nvSpPr>
          <p:spPr>
            <a:xfrm>
              <a:off x="507932" y="1626710"/>
              <a:ext cx="3245846" cy="369332"/>
            </a:xfrm>
            <a:prstGeom prst="rect">
              <a:avLst/>
            </a:prstGeom>
            <a:solidFill>
              <a:srgbClr val="327A86"/>
            </a:solidFill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>
                  <a:solidFill>
                    <a:schemeClr val="bg1"/>
                  </a:solidFill>
                </a:rPr>
                <a:t>Bild</a:t>
              </a:r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0FF6923C-72D8-5A6D-3AE9-728180FC803C}"/>
                </a:ext>
              </a:extLst>
            </p:cNvPr>
            <p:cNvGrpSpPr/>
            <p:nvPr/>
          </p:nvGrpSpPr>
          <p:grpSpPr>
            <a:xfrm>
              <a:off x="508576" y="2170525"/>
              <a:ext cx="2712469" cy="728323"/>
              <a:chOff x="508576" y="2170525"/>
              <a:chExt cx="2712469" cy="728323"/>
            </a:xfrm>
          </p:grpSpPr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EDF1E87C-3204-7EE7-CEC4-A3BD99724433}"/>
                  </a:ext>
                </a:extLst>
              </p:cNvPr>
              <p:cNvSpPr/>
              <p:nvPr/>
            </p:nvSpPr>
            <p:spPr>
              <a:xfrm>
                <a:off x="2198511" y="2178848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0F25FE51-CD43-B4A0-A126-54C1930F820B}"/>
                  </a:ext>
                </a:extLst>
              </p:cNvPr>
              <p:cNvSpPr/>
              <p:nvPr/>
            </p:nvSpPr>
            <p:spPr>
              <a:xfrm>
                <a:off x="1360579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E62749C3-1E9A-A465-D35F-23331EA5DB91}"/>
                  </a:ext>
                </a:extLst>
              </p:cNvPr>
              <p:cNvSpPr/>
              <p:nvPr/>
            </p:nvSpPr>
            <p:spPr>
              <a:xfrm>
                <a:off x="508576" y="2175262"/>
                <a:ext cx="720000" cy="7200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Flussdiagramm: Verbinder 18">
                <a:extLst>
                  <a:ext uri="{FF2B5EF4-FFF2-40B4-BE49-F238E27FC236}">
                    <a16:creationId xmlns:a16="http://schemas.microsoft.com/office/drawing/2014/main" id="{8E4A1223-3466-D3A7-31C6-E85277EAC50B}"/>
                  </a:ext>
                </a:extLst>
              </p:cNvPr>
              <p:cNvSpPr/>
              <p:nvPr/>
            </p:nvSpPr>
            <p:spPr>
              <a:xfrm>
                <a:off x="3033778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Flussdiagramm: Verbinder 19">
                <a:extLst>
                  <a:ext uri="{FF2B5EF4-FFF2-40B4-BE49-F238E27FC236}">
                    <a16:creationId xmlns:a16="http://schemas.microsoft.com/office/drawing/2014/main" id="{342A4CD9-781E-5112-3BC3-AA6A35083640}"/>
                  </a:ext>
                </a:extLst>
              </p:cNvPr>
              <p:cNvSpPr/>
              <p:nvPr/>
            </p:nvSpPr>
            <p:spPr>
              <a:xfrm>
                <a:off x="3149045" y="2170525"/>
                <a:ext cx="72000" cy="72000"/>
              </a:xfrm>
              <a:prstGeom prst="flowChartConnector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aphicFrame>
        <p:nvGraphicFramePr>
          <p:cNvPr id="21" name="Tabelle 20">
            <a:extLst>
              <a:ext uri="{FF2B5EF4-FFF2-40B4-BE49-F238E27FC236}">
                <a16:creationId xmlns:a16="http://schemas.microsoft.com/office/drawing/2014/main" id="{D8C417D5-60D6-C9AF-40EC-B5C999F91E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190"/>
              </p:ext>
            </p:extLst>
          </p:nvPr>
        </p:nvGraphicFramePr>
        <p:xfrm>
          <a:off x="3981047" y="2195488"/>
          <a:ext cx="1872000" cy="7315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68000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468000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endParaRPr lang="de-DE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22" name="Textfeld 21">
            <a:extLst>
              <a:ext uri="{FF2B5EF4-FFF2-40B4-BE49-F238E27FC236}">
                <a16:creationId xmlns:a16="http://schemas.microsoft.com/office/drawing/2014/main" id="{D1B6861A-F586-EC2B-8FCA-C1826F878AB8}"/>
              </a:ext>
            </a:extLst>
          </p:cNvPr>
          <p:cNvSpPr txBox="1"/>
          <p:nvPr/>
        </p:nvSpPr>
        <p:spPr>
          <a:xfrm>
            <a:off x="3981047" y="1626710"/>
            <a:ext cx="1872000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Stellentafel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1A3AD4C-0A66-6AAA-C639-037F1CD53282}"/>
              </a:ext>
            </a:extLst>
          </p:cNvPr>
          <p:cNvSpPr txBox="1"/>
          <p:nvPr/>
        </p:nvSpPr>
        <p:spPr>
          <a:xfrm>
            <a:off x="6080316" y="1626710"/>
            <a:ext cx="1872000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Zerlegte Zahl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5A08AF8-647E-45B6-6993-4E2A57B041C8}"/>
              </a:ext>
            </a:extLst>
          </p:cNvPr>
          <p:cNvSpPr txBox="1"/>
          <p:nvPr/>
        </p:nvSpPr>
        <p:spPr>
          <a:xfrm>
            <a:off x="6080316" y="2354679"/>
            <a:ext cx="1856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300 + 2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617DEB0-9109-9FA4-137D-B2AD41D01E04}"/>
              </a:ext>
            </a:extLst>
          </p:cNvPr>
          <p:cNvSpPr txBox="1"/>
          <p:nvPr/>
        </p:nvSpPr>
        <p:spPr>
          <a:xfrm>
            <a:off x="8179585" y="1626710"/>
            <a:ext cx="1099169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1"/>
                </a:solidFill>
              </a:rPr>
              <a:t>Zahl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28E2445C-C8D3-34B3-89CC-3177407BE6EC}"/>
              </a:ext>
            </a:extLst>
          </p:cNvPr>
          <p:cNvSpPr txBox="1"/>
          <p:nvPr/>
        </p:nvSpPr>
        <p:spPr>
          <a:xfrm>
            <a:off x="8179585" y="2350885"/>
            <a:ext cx="10991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302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2CB88DD-A1FA-DBE8-73C0-DD4EDD6DF216}"/>
              </a:ext>
            </a:extLst>
          </p:cNvPr>
          <p:cNvSpPr txBox="1"/>
          <p:nvPr/>
        </p:nvSpPr>
        <p:spPr>
          <a:xfrm>
            <a:off x="507933" y="1109609"/>
            <a:ext cx="10845868" cy="369332"/>
          </a:xfrm>
          <a:prstGeom prst="rect">
            <a:avLst/>
          </a:prstGeom>
          <a:solidFill>
            <a:srgbClr val="327A86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de-DE" b="1" dirty="0">
                <a:solidFill>
                  <a:schemeClr val="bg1"/>
                </a:solidFill>
              </a:rPr>
              <a:t>Beschreibung     </a:t>
            </a:r>
          </a:p>
        </p:txBody>
      </p:sp>
      <p:sp>
        <p:nvSpPr>
          <p:cNvPr id="8" name="Sprechblase: rechteckig mit abgerundeten Ecken 7">
            <a:extLst>
              <a:ext uri="{FF2B5EF4-FFF2-40B4-BE49-F238E27FC236}">
                <a16:creationId xmlns:a16="http://schemas.microsoft.com/office/drawing/2014/main" id="{28B13582-07B7-3407-A3E1-4B88895CB56F}"/>
              </a:ext>
            </a:extLst>
          </p:cNvPr>
          <p:cNvSpPr/>
          <p:nvPr/>
        </p:nvSpPr>
        <p:spPr>
          <a:xfrm>
            <a:off x="9598536" y="2895262"/>
            <a:ext cx="1717034" cy="1074151"/>
          </a:xfrm>
          <a:prstGeom prst="wedgeRoundRectCallout">
            <a:avLst>
              <a:gd name="adj1" fmla="val -288622"/>
              <a:gd name="adj2" fmla="val -10623"/>
              <a:gd name="adj3" fmla="val 16667"/>
            </a:avLst>
          </a:prstGeom>
          <a:ln w="28575">
            <a:solidFill>
              <a:srgbClr val="E2E2E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/>
              <a:t>Es sind</a:t>
            </a:r>
            <a:br>
              <a:rPr lang="de-DE" dirty="0"/>
            </a:br>
            <a:r>
              <a:rPr lang="de-DE" dirty="0"/>
              <a:t>3 Hunderter,</a:t>
            </a:r>
            <a:br>
              <a:rPr lang="de-DE" dirty="0"/>
            </a:br>
            <a:r>
              <a:rPr lang="de-DE" dirty="0"/>
              <a:t>0 Zehner und</a:t>
            </a:r>
            <a:br>
              <a:rPr lang="de-DE" dirty="0"/>
            </a:br>
            <a:r>
              <a:rPr lang="de-DE" dirty="0"/>
              <a:t>2 Einer</a:t>
            </a:r>
          </a:p>
        </p:txBody>
      </p:sp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4563DED6-8978-B22F-2332-5FA09CB5A1C6}"/>
              </a:ext>
            </a:extLst>
          </p:cNvPr>
          <p:cNvGrpSpPr/>
          <p:nvPr/>
        </p:nvGrpSpPr>
        <p:grpSpPr>
          <a:xfrm>
            <a:off x="507932" y="389138"/>
            <a:ext cx="576000" cy="576000"/>
            <a:chOff x="5565243" y="2908186"/>
            <a:chExt cx="864000" cy="864000"/>
          </a:xfrm>
        </p:grpSpPr>
        <p:pic>
          <p:nvPicPr>
            <p:cNvPr id="36" name="Grafik 35" descr="Fragezeichen mit einfarbiger Füllung">
              <a:extLst>
                <a:ext uri="{FF2B5EF4-FFF2-40B4-BE49-F238E27FC236}">
                  <a16:creationId xmlns:a16="http://schemas.microsoft.com/office/drawing/2014/main" id="{766C8D78-A1FA-4D64-0999-7DC723CC27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A8E9BD31-886D-37A4-4ED6-2C54557BEC59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1" name="Textfeld 10">
            <a:extLst>
              <a:ext uri="{FF2B5EF4-FFF2-40B4-BE49-F238E27FC236}">
                <a16:creationId xmlns:a16="http://schemas.microsoft.com/office/drawing/2014/main" id="{E0DBAC68-ABBC-0398-17B4-70528402ECEE}"/>
              </a:ext>
            </a:extLst>
          </p:cNvPr>
          <p:cNvSpPr txBox="1"/>
          <p:nvPr/>
        </p:nvSpPr>
        <p:spPr>
          <a:xfrm>
            <a:off x="1271208" y="5936561"/>
            <a:ext cx="238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Und nun seid ihr dran!</a:t>
            </a:r>
          </a:p>
        </p:txBody>
      </p: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84A4AC4D-A048-5461-AD30-68FA9912F2D9}"/>
              </a:ext>
            </a:extLst>
          </p:cNvPr>
          <p:cNvGrpSpPr/>
          <p:nvPr/>
        </p:nvGrpSpPr>
        <p:grpSpPr>
          <a:xfrm>
            <a:off x="334410" y="5689227"/>
            <a:ext cx="864000" cy="864000"/>
            <a:chOff x="7743135" y="3909742"/>
            <a:chExt cx="864000" cy="864000"/>
          </a:xfrm>
        </p:grpSpPr>
        <p:grpSp>
          <p:nvGrpSpPr>
            <p:cNvPr id="28" name="Gruppieren 27">
              <a:extLst>
                <a:ext uri="{FF2B5EF4-FFF2-40B4-BE49-F238E27FC236}">
                  <a16:creationId xmlns:a16="http://schemas.microsoft.com/office/drawing/2014/main" id="{72C1C66A-215C-17DD-6EDF-FD724710A2E1}"/>
                </a:ext>
              </a:extLst>
            </p:cNvPr>
            <p:cNvGrpSpPr/>
            <p:nvPr/>
          </p:nvGrpSpPr>
          <p:grpSpPr>
            <a:xfrm>
              <a:off x="7998651" y="4117289"/>
              <a:ext cx="352968" cy="448907"/>
              <a:chOff x="6672873" y="3878028"/>
              <a:chExt cx="468000" cy="576901"/>
            </a:xfrm>
          </p:grpSpPr>
          <p:sp>
            <p:nvSpPr>
              <p:cNvPr id="31" name="Freihandform: Form 30">
                <a:extLst>
                  <a:ext uri="{FF2B5EF4-FFF2-40B4-BE49-F238E27FC236}">
                    <a16:creationId xmlns:a16="http://schemas.microsoft.com/office/drawing/2014/main" id="{9748BF60-0C03-3234-0EB1-2F2D8402DD4C}"/>
                  </a:ext>
                </a:extLst>
              </p:cNvPr>
              <p:cNvSpPr/>
              <p:nvPr/>
            </p:nvSpPr>
            <p:spPr>
              <a:xfrm>
                <a:off x="6681788" y="4101306"/>
                <a:ext cx="451441" cy="353623"/>
              </a:xfrm>
              <a:custGeom>
                <a:avLst/>
                <a:gdLst>
                  <a:gd name="connsiteX0" fmla="*/ 0 w 450828"/>
                  <a:gd name="connsiteY0" fmla="*/ 351587 h 353623"/>
                  <a:gd name="connsiteX1" fmla="*/ 18329 w 450828"/>
                  <a:gd name="connsiteY1" fmla="*/ 211066 h 353623"/>
                  <a:gd name="connsiteX2" fmla="*/ 95717 w 450828"/>
                  <a:gd name="connsiteY2" fmla="*/ 70546 h 353623"/>
                  <a:gd name="connsiteX3" fmla="*/ 203653 w 450828"/>
                  <a:gd name="connsiteY3" fmla="*/ 3341 h 353623"/>
                  <a:gd name="connsiteX4" fmla="*/ 291223 w 450828"/>
                  <a:gd name="connsiteY4" fmla="*/ 19633 h 353623"/>
                  <a:gd name="connsiteX5" fmla="*/ 386940 w 450828"/>
                  <a:gd name="connsiteY5" fmla="*/ 101094 h 353623"/>
                  <a:gd name="connsiteX6" fmla="*/ 441926 w 450828"/>
                  <a:gd name="connsiteY6" fmla="*/ 245687 h 353623"/>
                  <a:gd name="connsiteX7" fmla="*/ 450072 w 450828"/>
                  <a:gd name="connsiteY7" fmla="*/ 353623 h 35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0828" h="353623">
                    <a:moveTo>
                      <a:pt x="0" y="351587"/>
                    </a:moveTo>
                    <a:cubicBezTo>
                      <a:pt x="1188" y="304746"/>
                      <a:pt x="2376" y="257906"/>
                      <a:pt x="18329" y="211066"/>
                    </a:cubicBezTo>
                    <a:cubicBezTo>
                      <a:pt x="34282" y="164226"/>
                      <a:pt x="64830" y="105167"/>
                      <a:pt x="95717" y="70546"/>
                    </a:cubicBezTo>
                    <a:cubicBezTo>
                      <a:pt x="126604" y="35925"/>
                      <a:pt x="171069" y="11826"/>
                      <a:pt x="203653" y="3341"/>
                    </a:cubicBezTo>
                    <a:cubicBezTo>
                      <a:pt x="236237" y="-5144"/>
                      <a:pt x="260675" y="3341"/>
                      <a:pt x="291223" y="19633"/>
                    </a:cubicBezTo>
                    <a:cubicBezTo>
                      <a:pt x="321771" y="35925"/>
                      <a:pt x="361823" y="63418"/>
                      <a:pt x="386940" y="101094"/>
                    </a:cubicBezTo>
                    <a:cubicBezTo>
                      <a:pt x="412057" y="138770"/>
                      <a:pt x="431404" y="203599"/>
                      <a:pt x="441926" y="245687"/>
                    </a:cubicBezTo>
                    <a:cubicBezTo>
                      <a:pt x="452448" y="287775"/>
                      <a:pt x="451260" y="320699"/>
                      <a:pt x="450072" y="353623"/>
                    </a:cubicBezTo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32" name="Gruppieren 31">
                <a:extLst>
                  <a:ext uri="{FF2B5EF4-FFF2-40B4-BE49-F238E27FC236}">
                    <a16:creationId xmlns:a16="http://schemas.microsoft.com/office/drawing/2014/main" id="{431BE2E0-B41C-29FC-512A-AAF591A79827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4865"/>
                <a:chOff x="6674461" y="3878028"/>
                <a:chExt cx="468000" cy="574865"/>
              </a:xfrm>
            </p:grpSpPr>
            <p:cxnSp>
              <p:nvCxnSpPr>
                <p:cNvPr id="33" name="Gerader Verbinder 32">
                  <a:extLst>
                    <a:ext uri="{FF2B5EF4-FFF2-40B4-BE49-F238E27FC236}">
                      <a16:creationId xmlns:a16="http://schemas.microsoft.com/office/drawing/2014/main" id="{48E2E8C7-BB3F-9487-6EFA-609DF0E89C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74461" y="4452893"/>
                  <a:ext cx="468000" cy="0"/>
                </a:xfrm>
                <a:prstGeom prst="line">
                  <a:avLst/>
                </a:prstGeom>
                <a:ln w="19050">
                  <a:solidFill>
                    <a:srgbClr val="F8B44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9" name="Ellipse 38">
                  <a:extLst>
                    <a:ext uri="{FF2B5EF4-FFF2-40B4-BE49-F238E27FC236}">
                      <a16:creationId xmlns:a16="http://schemas.microsoft.com/office/drawing/2014/main" id="{62C41E08-A7BE-9A45-5257-485B8D5E7A27}"/>
                    </a:ext>
                  </a:extLst>
                </p:cNvPr>
                <p:cNvSpPr/>
                <p:nvPr/>
              </p:nvSpPr>
              <p:spPr>
                <a:xfrm>
                  <a:off x="6763815" y="3878028"/>
                  <a:ext cx="288000" cy="288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533FBB47-D6A8-93DF-BF70-C0D20E7E28E0}"/>
                </a:ext>
              </a:extLst>
            </p:cNvPr>
            <p:cNvSpPr/>
            <p:nvPr/>
          </p:nvSpPr>
          <p:spPr>
            <a:xfrm>
              <a:off x="7743135" y="3909742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5" name="Textfeld 14">
            <a:extLst>
              <a:ext uri="{FF2B5EF4-FFF2-40B4-BE49-F238E27FC236}">
                <a16:creationId xmlns:a16="http://schemas.microsoft.com/office/drawing/2014/main" id="{ED6F1E71-BDA7-ED87-C27E-745426B2BF8E}"/>
              </a:ext>
            </a:extLst>
          </p:cNvPr>
          <p:cNvSpPr txBox="1"/>
          <p:nvPr/>
        </p:nvSpPr>
        <p:spPr>
          <a:xfrm>
            <a:off x="9056515" y="5916565"/>
            <a:ext cx="2801075" cy="408623"/>
          </a:xfrm>
          <a:prstGeom prst="roundRect">
            <a:avLst/>
          </a:prstGeom>
          <a:solidFill>
            <a:srgbClr val="FDECD3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Passt jetzt alles zusammen?</a:t>
            </a:r>
          </a:p>
        </p:txBody>
      </p:sp>
    </p:spTree>
    <p:extLst>
      <p:ext uri="{BB962C8B-B14F-4D97-AF65-F5344CB8AC3E}">
        <p14:creationId xmlns:p14="http://schemas.microsoft.com/office/powerpoint/2010/main" val="308021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75731-8CA9-0920-A2EE-738656F7B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AA48BD-27D7-3CD5-0030-69DC6F53E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850" y="376277"/>
            <a:ext cx="6302300" cy="883812"/>
          </a:xfrm>
        </p:spPr>
        <p:txBody>
          <a:bodyPr>
            <a:normAutofit/>
          </a:bodyPr>
          <a:lstStyle/>
          <a:p>
            <a:r>
              <a:rPr lang="de-DE" dirty="0">
                <a:latin typeface="+mn-lt"/>
              </a:rPr>
              <a:t>Üben mit dem Arbeitsblatt </a:t>
            </a:r>
          </a:p>
        </p:txBody>
      </p:sp>
      <p:sp>
        <p:nvSpPr>
          <p:cNvPr id="10" name="Scaffolding">
            <a:hlinkClick r:id="rId3" action="ppaction://hlinksldjump"/>
            <a:extLst>
              <a:ext uri="{FF2B5EF4-FFF2-40B4-BE49-F238E27FC236}">
                <a16:creationId xmlns:a16="http://schemas.microsoft.com/office/drawing/2014/main" id="{1F950A0E-4C26-962D-D92F-EAC9785D66ED}"/>
              </a:ext>
            </a:extLst>
          </p:cNvPr>
          <p:cNvSpPr/>
          <p:nvPr/>
        </p:nvSpPr>
        <p:spPr>
          <a:xfrm>
            <a:off x="2358674" y="2685450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Zur Übungsaufgabe auf Basisniveau</a:t>
            </a:r>
          </a:p>
        </p:txBody>
      </p:sp>
      <p:sp>
        <p:nvSpPr>
          <p:cNvPr id="11" name="Scaffolding">
            <a:hlinkClick r:id="rId4" action="ppaction://hlinksldjump"/>
            <a:extLst>
              <a:ext uri="{FF2B5EF4-FFF2-40B4-BE49-F238E27FC236}">
                <a16:creationId xmlns:a16="http://schemas.microsoft.com/office/drawing/2014/main" id="{F574B947-875E-53E1-BAF2-85B863331B3E}"/>
              </a:ext>
            </a:extLst>
          </p:cNvPr>
          <p:cNvSpPr/>
          <p:nvPr/>
        </p:nvSpPr>
        <p:spPr>
          <a:xfrm>
            <a:off x="6079463" y="2685450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Zur Übungsaufgabe auf Regelniveau</a:t>
            </a:r>
          </a:p>
        </p:txBody>
      </p:sp>
      <p:sp>
        <p:nvSpPr>
          <p:cNvPr id="12" name="Scaffolding">
            <a:hlinkClick r:id="rId5" action="ppaction://hlinksldjump"/>
            <a:extLst>
              <a:ext uri="{FF2B5EF4-FFF2-40B4-BE49-F238E27FC236}">
                <a16:creationId xmlns:a16="http://schemas.microsoft.com/office/drawing/2014/main" id="{AAB86195-F8FC-A05F-C6E6-C19379A0171C}"/>
              </a:ext>
            </a:extLst>
          </p:cNvPr>
          <p:cNvSpPr/>
          <p:nvPr/>
        </p:nvSpPr>
        <p:spPr>
          <a:xfrm>
            <a:off x="4246945" y="4431206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 beiden Übungsaufgaben</a:t>
            </a:r>
          </a:p>
        </p:txBody>
      </p:sp>
    </p:spTree>
    <p:extLst>
      <p:ext uri="{BB962C8B-B14F-4D97-AF65-F5344CB8AC3E}">
        <p14:creationId xmlns:p14="http://schemas.microsoft.com/office/powerpoint/2010/main" val="76912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ECD17C-80B6-8CA0-8854-A90794FFA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846" y="130321"/>
            <a:ext cx="5029200" cy="1033921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Basisniveau</a:t>
            </a:r>
          </a:p>
        </p:txBody>
      </p:sp>
      <p:sp>
        <p:nvSpPr>
          <p:cNvPr id="3" name="Textfeld 2">
            <a:hlinkClick r:id="rId3" action="ppaction://hlinksldjump"/>
            <a:extLst>
              <a:ext uri="{FF2B5EF4-FFF2-40B4-BE49-F238E27FC236}">
                <a16:creationId xmlns:a16="http://schemas.microsoft.com/office/drawing/2014/main" id="{43486AEB-145D-087E-ED58-EB8577E05A43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  <p:pic>
        <p:nvPicPr>
          <p:cNvPr id="9" name="Grafik 8" descr="Zurück mit einfarbiger Füllung">
            <a:hlinkClick r:id="rId3" action="ppaction://hlinksldjump"/>
            <a:extLst>
              <a:ext uri="{FF2B5EF4-FFF2-40B4-BE49-F238E27FC236}">
                <a16:creationId xmlns:a16="http://schemas.microsoft.com/office/drawing/2014/main" id="{7C648AAD-D74D-4011-EABB-2A65A47476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3CC939A5-33BC-8686-59D3-4AAE4DAB2BD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670" y="1006637"/>
            <a:ext cx="5208588" cy="143538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A99FB72D-B41D-0427-1736-C49558F835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61"/>
          <a:stretch/>
        </p:blipFill>
        <p:spPr>
          <a:xfrm>
            <a:off x="339986" y="1227628"/>
            <a:ext cx="5291381" cy="434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20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hlinkClick r:id="rId3" action="ppaction://hlinksldjump"/>
            <a:extLst>
              <a:ext uri="{FF2B5EF4-FFF2-40B4-BE49-F238E27FC236}">
                <a16:creationId xmlns:a16="http://schemas.microsoft.com/office/drawing/2014/main" id="{43486AEB-145D-087E-ED58-EB8577E05A43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BA95B32E-961F-4C5E-1D0D-C8FBEB825A41}"/>
              </a:ext>
            </a:extLst>
          </p:cNvPr>
          <p:cNvSpPr txBox="1">
            <a:spLocks/>
          </p:cNvSpPr>
          <p:nvPr/>
        </p:nvSpPr>
        <p:spPr>
          <a:xfrm>
            <a:off x="6057688" y="-15501"/>
            <a:ext cx="535158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Regelniveau</a:t>
            </a:r>
          </a:p>
        </p:txBody>
      </p:sp>
      <p:pic>
        <p:nvPicPr>
          <p:cNvPr id="9" name="Grafik 8" descr="Zurück mit einfarbiger Füllung">
            <a:hlinkClick r:id="rId3" action="ppaction://hlinksldjump"/>
            <a:extLst>
              <a:ext uri="{FF2B5EF4-FFF2-40B4-BE49-F238E27FC236}">
                <a16:creationId xmlns:a16="http://schemas.microsoft.com/office/drawing/2014/main" id="{7C648AAD-D74D-4011-EABB-2A65A47476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86674DA1-5155-92BE-13CE-094B6F3DD9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1503" y="1006637"/>
            <a:ext cx="4287922" cy="585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ECD17C-80B6-8CA0-8854-A90794FFA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846" y="130321"/>
            <a:ext cx="5029200" cy="1033921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Basisniveau</a:t>
            </a:r>
          </a:p>
        </p:txBody>
      </p:sp>
      <p:sp>
        <p:nvSpPr>
          <p:cNvPr id="3" name="Textfeld 2">
            <a:hlinkClick r:id="rId3" action="ppaction://hlinksldjump"/>
            <a:extLst>
              <a:ext uri="{FF2B5EF4-FFF2-40B4-BE49-F238E27FC236}">
                <a16:creationId xmlns:a16="http://schemas.microsoft.com/office/drawing/2014/main" id="{43486AEB-145D-087E-ED58-EB8577E05A43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BA95B32E-961F-4C5E-1D0D-C8FBEB825A41}"/>
              </a:ext>
            </a:extLst>
          </p:cNvPr>
          <p:cNvSpPr txBox="1">
            <a:spLocks/>
          </p:cNvSpPr>
          <p:nvPr/>
        </p:nvSpPr>
        <p:spPr>
          <a:xfrm>
            <a:off x="6057688" y="-15501"/>
            <a:ext cx="535158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Regelniveau</a:t>
            </a:r>
          </a:p>
        </p:txBody>
      </p:sp>
      <p:pic>
        <p:nvPicPr>
          <p:cNvPr id="9" name="Grafik 8" descr="Zurück mit einfarbiger Füllung">
            <a:hlinkClick r:id="rId3" action="ppaction://hlinksldjump"/>
            <a:extLst>
              <a:ext uri="{FF2B5EF4-FFF2-40B4-BE49-F238E27FC236}">
                <a16:creationId xmlns:a16="http://schemas.microsoft.com/office/drawing/2014/main" id="{7C648AAD-D74D-4011-EABB-2A65A47476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7C96166-8090-7199-876E-CFE824892D5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1670" y="1006637"/>
            <a:ext cx="5208588" cy="143538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A7F543C4-9856-619C-F5D2-0B5B785BF7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51503" y="1006637"/>
            <a:ext cx="4287922" cy="585136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D3D6D71-F22E-6FCA-3177-27EACA32913D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061"/>
          <a:stretch/>
        </p:blipFill>
        <p:spPr>
          <a:xfrm>
            <a:off x="339986" y="1227628"/>
            <a:ext cx="5291381" cy="434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5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1AA3633-592E-809B-AF8F-0EC76BB68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408" y="378187"/>
            <a:ext cx="10515600" cy="539115"/>
          </a:xfrm>
        </p:spPr>
        <p:txBody>
          <a:bodyPr/>
          <a:lstStyle/>
          <a:p>
            <a:r>
              <a:rPr lang="de-DE" dirty="0"/>
              <a:t>Was sind Gesprächsgerüste für MSK-Klassenstunden?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DF83CB7-BCF1-E971-9690-68121B94FE03}"/>
              </a:ext>
            </a:extLst>
          </p:cNvPr>
          <p:cNvSpPr txBox="1"/>
          <p:nvPr/>
        </p:nvSpPr>
        <p:spPr>
          <a:xfrm>
            <a:off x="309314" y="1182543"/>
            <a:ext cx="699500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de-DE" sz="1600" b="1" dirty="0"/>
              <a:t>Grundidee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Mathe sicher können ist ein Diagnose- und Förderkonzept für die (ggf. unterrichtsergänzende Kleingruppen-)Förderung von Lernenden mit erheblichen Lücken in den Verstehensgrundlagen, die ursprünglichen Fördermaterialien sind für 2-3 Stunden pro Baustein angelegt.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Doch weit mehr Lernende in jeder Klasse brauchen eine kürzere Auffrischung ihres Wissens, dazu wurden diese MSK-Klassenstunden konzipiert</a:t>
            </a:r>
          </a:p>
          <a:p>
            <a:pPr marL="285750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Das Material zur MSK-Klassenstunde besteht aus 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einem Gesprächsgerüst für das Wiedererarbeiten im Plenum (diese </a:t>
            </a:r>
            <a:r>
              <a:rPr lang="de-DE" sz="1600" dirty="0" err="1"/>
              <a:t>Powerpoint</a:t>
            </a:r>
            <a:r>
              <a:rPr lang="de-DE" sz="1600" dirty="0"/>
              <a:t> mit integrierten Videos und Impulsen für Gespräche sowie kurzen didaktischen Kommentaren)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Arbeitsblättern mit differenzierten Übungsaufgaben </a:t>
            </a:r>
            <a:br>
              <a:rPr lang="de-DE" sz="1600" dirty="0"/>
            </a:br>
            <a:r>
              <a:rPr lang="de-DE" sz="1600" dirty="0"/>
              <a:t>auf Basis- und Regelniveau</a:t>
            </a:r>
          </a:p>
          <a:p>
            <a:pPr marL="742950" lvl="1" indent="-285750">
              <a:spcBef>
                <a:spcPts val="300"/>
              </a:spcBef>
              <a:buFont typeface="Arial" panose="020B0604020202020204" pitchFamily="34" charset="0"/>
              <a:buChar char="•"/>
            </a:pPr>
            <a:endParaRPr lang="de-DE" sz="1600" dirty="0"/>
          </a:p>
          <a:p>
            <a:pPr>
              <a:spcBef>
                <a:spcPts val="300"/>
              </a:spcBef>
            </a:pPr>
            <a:r>
              <a:rPr lang="de-DE" sz="1600" b="1" dirty="0"/>
              <a:t>Weitere Materialien unter mathe-sicher-</a:t>
            </a:r>
            <a:r>
              <a:rPr lang="de-DE" sz="1600" b="1" dirty="0" err="1"/>
              <a:t>koennen.dzlm.de</a:t>
            </a:r>
            <a:r>
              <a:rPr lang="de-DE" sz="1600" b="1" dirty="0"/>
              <a:t>/</a:t>
            </a:r>
            <a:r>
              <a:rPr lang="de-DE" sz="1600" b="1" dirty="0" err="1"/>
              <a:t>nz</a:t>
            </a:r>
            <a:endParaRPr lang="de-DE" sz="1600" b="1" dirty="0"/>
          </a:p>
          <a:p>
            <a:pPr marL="717550" indent="-265113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Diagnose- und Förderbaustein als Word und PDF</a:t>
            </a:r>
          </a:p>
          <a:p>
            <a:pPr marL="717550" indent="-265113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Link zum MSK-Online-Check (digitale Diagnose)</a:t>
            </a:r>
          </a:p>
          <a:p>
            <a:pPr marL="717550" indent="-265113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vollständige Erklärvideos ohne Unterbrechung (auch für die Eltern)</a:t>
            </a:r>
          </a:p>
          <a:p>
            <a:pPr marL="717550" indent="-265113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Film zum didaktischen Hintergrund </a:t>
            </a:r>
          </a:p>
          <a:p>
            <a:pPr marL="717550" indent="-265113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de-DE" sz="1600" dirty="0"/>
              <a:t>ausführlicher didaktischer Kommentar zum Diagnose- und Förderbaustein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97B1246-732F-B69D-6373-1E4809A69573}"/>
              </a:ext>
            </a:extLst>
          </p:cNvPr>
          <p:cNvSpPr txBox="1"/>
          <p:nvPr/>
        </p:nvSpPr>
        <p:spPr>
          <a:xfrm>
            <a:off x="7616284" y="1317673"/>
            <a:ext cx="3913016" cy="52322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400" b="1" dirty="0">
                <a:solidFill>
                  <a:schemeClr val="bg1">
                    <a:lumMod val="50000"/>
                  </a:schemeClr>
                </a:solidFill>
              </a:rPr>
              <a:t>Kurz-Diagnose</a:t>
            </a:r>
            <a:r>
              <a:rPr lang="de-DE" sz="1400" dirty="0"/>
              <a:t> für alle (10 min) mit Papier-Standortbestimmung oder MSK-Online-Check</a:t>
            </a:r>
          </a:p>
        </p:txBody>
      </p:sp>
      <p:sp>
        <p:nvSpPr>
          <p:cNvPr id="7" name="Pfeil nach unten 6">
            <a:extLst>
              <a:ext uri="{FF2B5EF4-FFF2-40B4-BE49-F238E27FC236}">
                <a16:creationId xmlns:a16="http://schemas.microsoft.com/office/drawing/2014/main" id="{0CAEB9B3-1282-320C-D5AC-6A06FECA60A4}"/>
              </a:ext>
            </a:extLst>
          </p:cNvPr>
          <p:cNvSpPr/>
          <p:nvPr/>
        </p:nvSpPr>
        <p:spPr>
          <a:xfrm>
            <a:off x="7984276" y="1913673"/>
            <a:ext cx="245327" cy="707992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EFB431E-217B-ED80-749B-B6B35598B9E2}"/>
              </a:ext>
            </a:extLst>
          </p:cNvPr>
          <p:cNvSpPr txBox="1"/>
          <p:nvPr/>
        </p:nvSpPr>
        <p:spPr>
          <a:xfrm>
            <a:off x="7672042" y="2672404"/>
            <a:ext cx="959004" cy="3092775"/>
          </a:xfrm>
          <a:prstGeom prst="rect">
            <a:avLst/>
          </a:prstGeom>
          <a:noFill/>
          <a:ln w="28575">
            <a:solidFill>
              <a:srgbClr val="327A86"/>
            </a:solidFill>
          </a:ln>
        </p:spPr>
        <p:txBody>
          <a:bodyPr wrap="square" rtlCol="0">
            <a:noAutofit/>
          </a:bodyPr>
          <a:lstStyle/>
          <a:p>
            <a:r>
              <a:rPr lang="de-DE" sz="1400" b="1" dirty="0">
                <a:solidFill>
                  <a:srgbClr val="327A86"/>
                </a:solidFill>
              </a:rPr>
              <a:t>Förderung </a:t>
            </a:r>
            <a:r>
              <a:rPr lang="de-DE" sz="1400" dirty="0"/>
              <a:t>für wenige Lernende</a:t>
            </a:r>
          </a:p>
          <a:p>
            <a:r>
              <a:rPr lang="de-DE" sz="1400" dirty="0"/>
              <a:t>(2-3x 45 min)</a:t>
            </a:r>
          </a:p>
          <a:p>
            <a:endParaRPr lang="de-DE" sz="1400" dirty="0"/>
          </a:p>
          <a:p>
            <a:endParaRPr lang="de-DE" sz="1400" dirty="0"/>
          </a:p>
          <a:p>
            <a:endParaRPr lang="de-DE" sz="1400" dirty="0"/>
          </a:p>
          <a:p>
            <a:endParaRPr lang="de-DE" sz="1400" dirty="0"/>
          </a:p>
          <a:p>
            <a:endParaRPr lang="de-DE" sz="1400" dirty="0"/>
          </a:p>
          <a:p>
            <a:endParaRPr lang="de-DE" sz="1400" dirty="0"/>
          </a:p>
          <a:p>
            <a:r>
              <a:rPr lang="de-DE" sz="1400" dirty="0"/>
              <a:t>Weiter-Üben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9D6AC04-8F2D-2C4C-0B2C-6703EC2A47DB}"/>
              </a:ext>
            </a:extLst>
          </p:cNvPr>
          <p:cNvSpPr txBox="1"/>
          <p:nvPr/>
        </p:nvSpPr>
        <p:spPr>
          <a:xfrm>
            <a:off x="9263476" y="3059667"/>
            <a:ext cx="2265823" cy="2705513"/>
          </a:xfrm>
          <a:prstGeom prst="rect">
            <a:avLst/>
          </a:prstGeom>
          <a:noFill/>
          <a:ln w="28575">
            <a:solidFill>
              <a:srgbClr val="F8B44F"/>
            </a:solidFill>
          </a:ln>
        </p:spPr>
        <p:txBody>
          <a:bodyPr wrap="square" lIns="144000" tIns="108000" rtlCol="0">
            <a:noAutofit/>
          </a:bodyPr>
          <a:lstStyle/>
          <a:p>
            <a:pPr>
              <a:spcBef>
                <a:spcPts val="1200"/>
              </a:spcBef>
            </a:pPr>
            <a:r>
              <a:rPr lang="de-DE" sz="1400" b="1" dirty="0">
                <a:solidFill>
                  <a:srgbClr val="F8B44F"/>
                </a:solidFill>
              </a:rPr>
              <a:t>Klassenstunde für alle </a:t>
            </a:r>
            <a:br>
              <a:rPr lang="de-DE" sz="1400" b="1" dirty="0">
                <a:solidFill>
                  <a:srgbClr val="F8B44F"/>
                </a:solidFill>
              </a:rPr>
            </a:br>
            <a:r>
              <a:rPr lang="de-DE" sz="1400" b="1" dirty="0">
                <a:solidFill>
                  <a:srgbClr val="F8B44F"/>
                </a:solidFill>
              </a:rPr>
              <a:t>(45 min)</a:t>
            </a:r>
          </a:p>
          <a:p>
            <a:endParaRPr lang="de-DE" sz="1400" dirty="0"/>
          </a:p>
        </p:txBody>
      </p:sp>
      <p:sp>
        <p:nvSpPr>
          <p:cNvPr id="2" name="Pfeil nach unten 1">
            <a:extLst>
              <a:ext uri="{FF2B5EF4-FFF2-40B4-BE49-F238E27FC236}">
                <a16:creationId xmlns:a16="http://schemas.microsoft.com/office/drawing/2014/main" id="{62493ED0-9325-58DC-CCBE-67C6BC55003B}"/>
              </a:ext>
            </a:extLst>
          </p:cNvPr>
          <p:cNvSpPr/>
          <p:nvPr/>
        </p:nvSpPr>
        <p:spPr>
          <a:xfrm>
            <a:off x="9544913" y="1898560"/>
            <a:ext cx="245326" cy="1078815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Pfeil nach unten 3">
            <a:extLst>
              <a:ext uri="{FF2B5EF4-FFF2-40B4-BE49-F238E27FC236}">
                <a16:creationId xmlns:a16="http://schemas.microsoft.com/office/drawing/2014/main" id="{DE01686F-4100-10A4-5425-903D80D3E33A}"/>
              </a:ext>
            </a:extLst>
          </p:cNvPr>
          <p:cNvSpPr/>
          <p:nvPr/>
        </p:nvSpPr>
        <p:spPr>
          <a:xfrm>
            <a:off x="10927131" y="1895730"/>
            <a:ext cx="245327" cy="1070352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 nach unten 9">
            <a:extLst>
              <a:ext uri="{FF2B5EF4-FFF2-40B4-BE49-F238E27FC236}">
                <a16:creationId xmlns:a16="http://schemas.microsoft.com/office/drawing/2014/main" id="{9C065B6D-E301-0DE1-F1B2-F6034EECD195}"/>
              </a:ext>
            </a:extLst>
          </p:cNvPr>
          <p:cNvSpPr/>
          <p:nvPr/>
        </p:nvSpPr>
        <p:spPr>
          <a:xfrm>
            <a:off x="10247172" y="1887268"/>
            <a:ext cx="245327" cy="1078814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AD56B42-D112-E35F-7850-50173FCE53D1}"/>
              </a:ext>
            </a:extLst>
          </p:cNvPr>
          <p:cNvSpPr txBox="1"/>
          <p:nvPr/>
        </p:nvSpPr>
        <p:spPr>
          <a:xfrm>
            <a:off x="9374458" y="3660145"/>
            <a:ext cx="2043858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r>
              <a:rPr lang="de-DE" sz="1400" dirty="0"/>
              <a:t>Gemeinsames Auffrischen</a:t>
            </a:r>
            <a:br>
              <a:rPr lang="de-DE" sz="1400" dirty="0"/>
            </a:br>
            <a:r>
              <a:rPr lang="de-DE" sz="1400" dirty="0"/>
              <a:t>im Plenum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F8EE837-B3AF-78A5-A2E0-2FBEEC700823}"/>
              </a:ext>
            </a:extLst>
          </p:cNvPr>
          <p:cNvSpPr txBox="1"/>
          <p:nvPr/>
        </p:nvSpPr>
        <p:spPr>
          <a:xfrm>
            <a:off x="9374457" y="4464719"/>
            <a:ext cx="2043859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r>
              <a:rPr lang="de-DE" sz="1400" dirty="0"/>
              <a:t>Differenziertes Üben in Einzelarbeit</a:t>
            </a:r>
          </a:p>
        </p:txBody>
      </p:sp>
      <p:sp>
        <p:nvSpPr>
          <p:cNvPr id="14" name="Pfeil nach unten 13">
            <a:extLst>
              <a:ext uri="{FF2B5EF4-FFF2-40B4-BE49-F238E27FC236}">
                <a16:creationId xmlns:a16="http://schemas.microsoft.com/office/drawing/2014/main" id="{3B5E8750-2C9D-79F8-E04A-05A099030679}"/>
              </a:ext>
            </a:extLst>
          </p:cNvPr>
          <p:cNvSpPr/>
          <p:nvPr/>
        </p:nvSpPr>
        <p:spPr>
          <a:xfrm>
            <a:off x="11172459" y="3940828"/>
            <a:ext cx="245858" cy="642323"/>
          </a:xfrm>
          <a:prstGeom prst="downArrow">
            <a:avLst/>
          </a:prstGeom>
          <a:solidFill>
            <a:srgbClr val="F8B4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Pfeil nach unten 14">
            <a:extLst>
              <a:ext uri="{FF2B5EF4-FFF2-40B4-BE49-F238E27FC236}">
                <a16:creationId xmlns:a16="http://schemas.microsoft.com/office/drawing/2014/main" id="{05A7BBCE-D94C-69AB-F597-3C7160E1ADA8}"/>
              </a:ext>
            </a:extLst>
          </p:cNvPr>
          <p:cNvSpPr/>
          <p:nvPr/>
        </p:nvSpPr>
        <p:spPr>
          <a:xfrm rot="16200000">
            <a:off x="8864451" y="3574468"/>
            <a:ext cx="270316" cy="536396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Pfeil nach unten 15">
            <a:extLst>
              <a:ext uri="{FF2B5EF4-FFF2-40B4-BE49-F238E27FC236}">
                <a16:creationId xmlns:a16="http://schemas.microsoft.com/office/drawing/2014/main" id="{BC9DCDDE-04DD-9C1F-9587-E9808BAF1902}"/>
              </a:ext>
            </a:extLst>
          </p:cNvPr>
          <p:cNvSpPr/>
          <p:nvPr/>
        </p:nvSpPr>
        <p:spPr>
          <a:xfrm rot="16200000" flipV="1">
            <a:off x="8767233" y="5055412"/>
            <a:ext cx="270314" cy="611192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04EACCE-B402-69AC-3CE5-5040842C3A04}"/>
              </a:ext>
            </a:extLst>
          </p:cNvPr>
          <p:cNvSpPr txBox="1"/>
          <p:nvPr/>
        </p:nvSpPr>
        <p:spPr>
          <a:xfrm>
            <a:off x="9374457" y="5099398"/>
            <a:ext cx="2043859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r>
              <a:rPr lang="de-DE" sz="1400" dirty="0"/>
              <a:t>Gemeinsames </a:t>
            </a:r>
            <a:r>
              <a:rPr lang="de-DE" sz="1400" dirty="0" err="1"/>
              <a:t>Systema-tisieren</a:t>
            </a:r>
            <a:r>
              <a:rPr lang="de-DE" sz="1400" dirty="0"/>
              <a:t> im Plenum</a:t>
            </a:r>
          </a:p>
        </p:txBody>
      </p:sp>
      <p:sp>
        <p:nvSpPr>
          <p:cNvPr id="18" name="Pfeil nach unten 17">
            <a:extLst>
              <a:ext uri="{FF2B5EF4-FFF2-40B4-BE49-F238E27FC236}">
                <a16:creationId xmlns:a16="http://schemas.microsoft.com/office/drawing/2014/main" id="{31EC34BD-3C08-35F3-ACF7-34406758DA40}"/>
              </a:ext>
            </a:extLst>
          </p:cNvPr>
          <p:cNvSpPr/>
          <p:nvPr/>
        </p:nvSpPr>
        <p:spPr>
          <a:xfrm>
            <a:off x="11172459" y="4679473"/>
            <a:ext cx="245858" cy="642323"/>
          </a:xfrm>
          <a:prstGeom prst="downArrow">
            <a:avLst/>
          </a:prstGeom>
          <a:solidFill>
            <a:srgbClr val="F8B4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445AF82B-C28A-7C8C-2941-58C58879D8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844" t="-4669" r="-7307" b="-3643"/>
          <a:stretch/>
        </p:blipFill>
        <p:spPr>
          <a:xfrm>
            <a:off x="8637457" y="1913673"/>
            <a:ext cx="876981" cy="876981"/>
          </a:xfrm>
          <a:prstGeom prst="flowChartConnector">
            <a:avLst/>
          </a:prstGeom>
          <a:solidFill>
            <a:schemeClr val="bg1"/>
          </a:solidFill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449C45A4-521A-3A57-9677-288F6AE67C36}"/>
              </a:ext>
            </a:extLst>
          </p:cNvPr>
          <p:cNvSpPr txBox="1"/>
          <p:nvPr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26489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CCF2A6-050A-8228-1871-D8DE9CF32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4" name="Folienzoom 3">
                <a:extLst>
                  <a:ext uri="{FF2B5EF4-FFF2-40B4-BE49-F238E27FC236}">
                    <a16:creationId xmlns:a16="http://schemas.microsoft.com/office/drawing/2014/main" id="{A57CF3BF-D1B3-E359-442C-08BDD96B249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92585487"/>
                  </p:ext>
                </p:extLst>
              </p:nvPr>
            </p:nvGraphicFramePr>
            <p:xfrm>
              <a:off x="452756" y="310160"/>
              <a:ext cx="5544604" cy="3118840"/>
            </p:xfrm>
            <a:graphic>
              <a:graphicData uri="http://schemas.microsoft.com/office/powerpoint/2016/slidezoom">
                <pslz:sldZm>
                  <pslz:sldZmObj sldId="318" cId="837626851">
                    <pslz:zmPr id="{D6A649E0-FCD4-D44A-B0E4-B6179265127F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544604" cy="311884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4" name="Folienzoom 3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A57CF3BF-D1B3-E359-442C-08BDD96B249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52756" y="310160"/>
                <a:ext cx="5544604" cy="311884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2" name="Folienzoom 11">
                <a:extLst>
                  <a:ext uri="{FF2B5EF4-FFF2-40B4-BE49-F238E27FC236}">
                    <a16:creationId xmlns:a16="http://schemas.microsoft.com/office/drawing/2014/main" id="{49C074E2-9EB7-171C-9017-E3E38E82201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75741238"/>
                  </p:ext>
                </p:extLst>
              </p:nvPr>
            </p:nvGraphicFramePr>
            <p:xfrm>
              <a:off x="6216392" y="3429000"/>
              <a:ext cx="5544604" cy="3118840"/>
            </p:xfrm>
            <a:graphic>
              <a:graphicData uri="http://schemas.microsoft.com/office/powerpoint/2016/slidezoom">
                <pslz:sldZm>
                  <pslz:sldZmObj sldId="327" cId="2349530066">
                    <pslz:zmPr id="{7E494053-E968-4FE2-A192-1C93169C549D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544604" cy="311884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2" name="Folienzoom 11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49C074E2-9EB7-171C-9017-E3E38E82201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16392" y="3429000"/>
                <a:ext cx="5544604" cy="311884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p:sp>
        <p:nvSpPr>
          <p:cNvPr id="5" name="Textfeld 4">
            <a:extLst>
              <a:ext uri="{FF2B5EF4-FFF2-40B4-BE49-F238E27FC236}">
                <a16:creationId xmlns:a16="http://schemas.microsoft.com/office/drawing/2014/main" id="{88640639-F498-B2AE-215C-422899488F6F}"/>
              </a:ext>
            </a:extLst>
          </p:cNvPr>
          <p:cNvSpPr txBox="1"/>
          <p:nvPr/>
        </p:nvSpPr>
        <p:spPr>
          <a:xfrm>
            <a:off x="1124202" y="4153419"/>
            <a:ext cx="4220218" cy="783193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Zahlen mit </a:t>
            </a:r>
          </a:p>
          <a:p>
            <a:r>
              <a:rPr lang="de-DE" sz="2000" b="1" dirty="0"/>
              <a:t>Material lesen und darstellen.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3B87ED4-8EBA-B6DA-876B-1EB07A32081B}"/>
              </a:ext>
            </a:extLst>
          </p:cNvPr>
          <p:cNvGrpSpPr/>
          <p:nvPr/>
        </p:nvGrpSpPr>
        <p:grpSpPr>
          <a:xfrm>
            <a:off x="452756" y="4260776"/>
            <a:ext cx="576000" cy="576000"/>
            <a:chOff x="7532914" y="2184281"/>
            <a:chExt cx="864000" cy="864000"/>
          </a:xfrm>
        </p:grpSpPr>
        <p:pic>
          <p:nvPicPr>
            <p:cNvPr id="9" name="Grafik 8" descr="Rennflagge mit einfarbiger Füllung">
              <a:extLst>
                <a:ext uri="{FF2B5EF4-FFF2-40B4-BE49-F238E27FC236}">
                  <a16:creationId xmlns:a16="http://schemas.microsoft.com/office/drawing/2014/main" id="{D5CF1829-F76A-EC3D-1631-979419701E4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555884" y="2217191"/>
              <a:ext cx="828000" cy="828000"/>
            </a:xfrm>
            <a:prstGeom prst="flowChartConnector">
              <a:avLst/>
            </a:prstGeom>
          </p:spPr>
        </p:pic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646D8BF0-3073-E169-915F-20AFEC166971}"/>
                </a:ext>
              </a:extLst>
            </p:cNvPr>
            <p:cNvSpPr/>
            <p:nvPr/>
          </p:nvSpPr>
          <p:spPr>
            <a:xfrm>
              <a:off x="7532914" y="2184281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36A9EF7B-3498-DFAC-D201-D5854FAF4E47}"/>
              </a:ext>
            </a:extLst>
          </p:cNvPr>
          <p:cNvSpPr txBox="1"/>
          <p:nvPr/>
        </p:nvSpPr>
        <p:spPr>
          <a:xfrm>
            <a:off x="1124202" y="5054534"/>
            <a:ext cx="4220218" cy="783193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erklären, warum die Zahlen unterschiedlich sind.</a:t>
            </a:r>
          </a:p>
        </p:txBody>
      </p:sp>
    </p:spTree>
    <p:extLst>
      <p:ext uri="{BB962C8B-B14F-4D97-AF65-F5344CB8AC3E}">
        <p14:creationId xmlns:p14="http://schemas.microsoft.com/office/powerpoint/2010/main" val="1064256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2B0BDE-2836-9703-EE78-455DAA890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b="1" dirty="0">
                <a:latin typeface="+mn-lt"/>
              </a:rPr>
              <a:t>Wie kann ich einen Würfel zeichnen?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D89B286-C38A-D139-98AE-4835B38374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7958"/>
          <a:stretch/>
        </p:blipFill>
        <p:spPr>
          <a:xfrm>
            <a:off x="4964911" y="2422536"/>
            <a:ext cx="5705614" cy="1994941"/>
          </a:xfrm>
          <a:prstGeom prst="rect">
            <a:avLst/>
          </a:prstGeom>
        </p:spPr>
      </p:pic>
      <p:sp>
        <p:nvSpPr>
          <p:cNvPr id="5" name="Textfeld 4">
            <a:hlinkClick r:id="rId4" action="ppaction://hlinksldjump"/>
            <a:extLst>
              <a:ext uri="{FF2B5EF4-FFF2-40B4-BE49-F238E27FC236}">
                <a16:creationId xmlns:a16="http://schemas.microsoft.com/office/drawing/2014/main" id="{E8E364A6-F47F-1EF4-A018-40DDED72C7CA}"/>
              </a:ext>
            </a:extLst>
          </p:cNvPr>
          <p:cNvSpPr txBox="1"/>
          <p:nvPr/>
        </p:nvSpPr>
        <p:spPr>
          <a:xfrm>
            <a:off x="10060358" y="6488668"/>
            <a:ext cx="2128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 zur Sicherung</a:t>
            </a:r>
          </a:p>
        </p:txBody>
      </p:sp>
      <p:pic>
        <p:nvPicPr>
          <p:cNvPr id="9" name="Grafik 8" descr="Ein Bild, das Text, Reihe enthält.&#10;&#10;Automatisch generierte Beschreibung">
            <a:extLst>
              <a:ext uri="{FF2B5EF4-FFF2-40B4-BE49-F238E27FC236}">
                <a16:creationId xmlns:a16="http://schemas.microsoft.com/office/drawing/2014/main" id="{38CD7977-962C-A7FC-8D32-CB553F875CE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3237" y="1994941"/>
            <a:ext cx="2933700" cy="2681333"/>
          </a:xfrm>
          <a:prstGeom prst="rect">
            <a:avLst/>
          </a:prstGeom>
        </p:spPr>
      </p:pic>
      <p:cxnSp>
        <p:nvCxnSpPr>
          <p:cNvPr id="7" name="Gerader Verbinder 6">
            <a:extLst>
              <a:ext uri="{FF2B5EF4-FFF2-40B4-BE49-F238E27FC236}">
                <a16:creationId xmlns:a16="http://schemas.microsoft.com/office/drawing/2014/main" id="{599E6439-1FF7-8C29-ACAC-20D150B75EA9}"/>
              </a:ext>
            </a:extLst>
          </p:cNvPr>
          <p:cNvCxnSpPr>
            <a:cxnSpLocks/>
          </p:cNvCxnSpPr>
          <p:nvPr/>
        </p:nvCxnSpPr>
        <p:spPr>
          <a:xfrm>
            <a:off x="1546234" y="2832928"/>
            <a:ext cx="15228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>
            <a:extLst>
              <a:ext uri="{FF2B5EF4-FFF2-40B4-BE49-F238E27FC236}">
                <a16:creationId xmlns:a16="http://schemas.microsoft.com/office/drawing/2014/main" id="{CE22CFA1-97C4-0BFF-57DF-C5650CCDED7A}"/>
              </a:ext>
            </a:extLst>
          </p:cNvPr>
          <p:cNvCxnSpPr>
            <a:cxnSpLocks/>
          </p:cNvCxnSpPr>
          <p:nvPr/>
        </p:nvCxnSpPr>
        <p:spPr>
          <a:xfrm>
            <a:off x="3055294" y="2825336"/>
            <a:ext cx="0" cy="149122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r Verbinder 10">
            <a:extLst>
              <a:ext uri="{FF2B5EF4-FFF2-40B4-BE49-F238E27FC236}">
                <a16:creationId xmlns:a16="http://schemas.microsoft.com/office/drawing/2014/main" id="{908D6AF2-C3AB-A10F-1E41-76278B628337}"/>
              </a:ext>
            </a:extLst>
          </p:cNvPr>
          <p:cNvCxnSpPr>
            <a:cxnSpLocks/>
          </p:cNvCxnSpPr>
          <p:nvPr/>
        </p:nvCxnSpPr>
        <p:spPr>
          <a:xfrm>
            <a:off x="1562372" y="4298850"/>
            <a:ext cx="149116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13">
            <a:extLst>
              <a:ext uri="{FF2B5EF4-FFF2-40B4-BE49-F238E27FC236}">
                <a16:creationId xmlns:a16="http://schemas.microsoft.com/office/drawing/2014/main" id="{603594C0-F5E4-9BA1-7408-8535C7FD340F}"/>
              </a:ext>
            </a:extLst>
          </p:cNvPr>
          <p:cNvCxnSpPr>
            <a:cxnSpLocks/>
          </p:cNvCxnSpPr>
          <p:nvPr/>
        </p:nvCxnSpPr>
        <p:spPr>
          <a:xfrm>
            <a:off x="1562372" y="2825336"/>
            <a:ext cx="0" cy="149122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885215BB-B99E-A0B3-F7CD-533D503E2802}"/>
              </a:ext>
            </a:extLst>
          </p:cNvPr>
          <p:cNvCxnSpPr>
            <a:cxnSpLocks/>
          </p:cNvCxnSpPr>
          <p:nvPr/>
        </p:nvCxnSpPr>
        <p:spPr>
          <a:xfrm flipH="1">
            <a:off x="3053541" y="3819708"/>
            <a:ext cx="507966" cy="48656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>
            <a:extLst>
              <a:ext uri="{FF2B5EF4-FFF2-40B4-BE49-F238E27FC236}">
                <a16:creationId xmlns:a16="http://schemas.microsoft.com/office/drawing/2014/main" id="{C56A5CCD-3449-9BE6-627B-909F7BBB346A}"/>
              </a:ext>
            </a:extLst>
          </p:cNvPr>
          <p:cNvCxnSpPr>
            <a:cxnSpLocks/>
          </p:cNvCxnSpPr>
          <p:nvPr/>
        </p:nvCxnSpPr>
        <p:spPr>
          <a:xfrm flipH="1">
            <a:off x="3048570" y="2340287"/>
            <a:ext cx="502994" cy="49635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4D1C2C6F-B1F4-418A-A9FA-8CC2A21141CD}"/>
              </a:ext>
            </a:extLst>
          </p:cNvPr>
          <p:cNvCxnSpPr>
            <a:cxnSpLocks/>
          </p:cNvCxnSpPr>
          <p:nvPr/>
        </p:nvCxnSpPr>
        <p:spPr>
          <a:xfrm flipH="1">
            <a:off x="1553368" y="2327944"/>
            <a:ext cx="507660" cy="50394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19">
            <a:extLst>
              <a:ext uri="{FF2B5EF4-FFF2-40B4-BE49-F238E27FC236}">
                <a16:creationId xmlns:a16="http://schemas.microsoft.com/office/drawing/2014/main" id="{64FAD242-20A7-44D3-B1BD-E6F268C21B7A}"/>
              </a:ext>
            </a:extLst>
          </p:cNvPr>
          <p:cNvCxnSpPr>
            <a:cxnSpLocks/>
          </p:cNvCxnSpPr>
          <p:nvPr/>
        </p:nvCxnSpPr>
        <p:spPr>
          <a:xfrm>
            <a:off x="2051539" y="2332893"/>
            <a:ext cx="15228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>
            <a:extLst>
              <a:ext uri="{FF2B5EF4-FFF2-40B4-BE49-F238E27FC236}">
                <a16:creationId xmlns:a16="http://schemas.microsoft.com/office/drawing/2014/main" id="{A7C2FDA5-7ACD-BEDD-47E7-3F1420F5A0B7}"/>
              </a:ext>
            </a:extLst>
          </p:cNvPr>
          <p:cNvCxnSpPr>
            <a:cxnSpLocks/>
          </p:cNvCxnSpPr>
          <p:nvPr/>
        </p:nvCxnSpPr>
        <p:spPr>
          <a:xfrm>
            <a:off x="3556535" y="2328985"/>
            <a:ext cx="0" cy="149837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caffolding">
            <a:extLst>
              <a:ext uri="{FF2B5EF4-FFF2-40B4-BE49-F238E27FC236}">
                <a16:creationId xmlns:a16="http://schemas.microsoft.com/office/drawing/2014/main" id="{51A771E6-D38B-84AD-1C32-A12302CD17C3}"/>
              </a:ext>
            </a:extLst>
          </p:cNvPr>
          <p:cNvSpPr/>
          <p:nvPr/>
        </p:nvSpPr>
        <p:spPr>
          <a:xfrm>
            <a:off x="1114252" y="4935725"/>
            <a:ext cx="2711669" cy="917915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tx1"/>
                </a:solidFill>
              </a:rPr>
              <a:t>Animation abspielen</a:t>
            </a:r>
          </a:p>
        </p:txBody>
      </p:sp>
      <p:pic>
        <p:nvPicPr>
          <p:cNvPr id="27" name="Grafik 26" descr="Zurück mit einfarbiger Füllung">
            <a:hlinkClick r:id="rId4" action="ppaction://hlinksldjump"/>
            <a:extLst>
              <a:ext uri="{FF2B5EF4-FFF2-40B4-BE49-F238E27FC236}">
                <a16:creationId xmlns:a16="http://schemas.microsoft.com/office/drawing/2014/main" id="{90CFD571-3B2D-83D5-2AFA-E24CBCFF9E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70578" y="5896502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063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32D97016-CCA2-F44C-A8F7-33725B9500D2}"/>
              </a:ext>
            </a:extLst>
          </p:cNvPr>
          <p:cNvSpPr txBox="1"/>
          <p:nvPr/>
        </p:nvSpPr>
        <p:spPr>
          <a:xfrm>
            <a:off x="6894988" y="1472709"/>
            <a:ext cx="51371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de-DE" sz="1500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defRPr/>
            </a:pPr>
            <a:br>
              <a:rPr lang="de-DE" sz="15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e-DE" sz="1500" b="1" dirty="0">
                <a:solidFill>
                  <a:prstClr val="black"/>
                </a:solidFill>
                <a:latin typeface="Calibri" panose="020F0502020204030204"/>
              </a:rPr>
              <a:t>Zitierbar als</a:t>
            </a:r>
          </a:p>
          <a:p>
            <a:pPr>
              <a:defRPr/>
            </a:pP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Claudia Ademmer, Anne Tester, Lena Böing, Susanne Prediger, Corinna Mosandl &amp; Marcus Nührenbörger (2025). Mathe sicher können: Gesprächsgerüst zur Klassenstunde N1A: Stellenwerte verstehen. Open Educational Resources unter mathe-sicher-</a:t>
            </a:r>
            <a:r>
              <a:rPr lang="de-DE" sz="1500" dirty="0" err="1">
                <a:solidFill>
                  <a:prstClr val="black"/>
                </a:solidFill>
                <a:latin typeface="Calibri" panose="020F0502020204030204"/>
              </a:rPr>
              <a:t>koennen.dzlm.de</a:t>
            </a: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/nz#n1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3664"/>
          <a:stretch/>
        </p:blipFill>
        <p:spPr>
          <a:xfrm>
            <a:off x="1266727" y="1907125"/>
            <a:ext cx="2727960" cy="627873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168239" y="2774414"/>
            <a:ext cx="375570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1500" b="1" dirty="0">
                <a:solidFill>
                  <a:prstClr val="black"/>
                </a:solidFill>
                <a:latin typeface="Calibri" panose="020F0502020204030204"/>
              </a:rPr>
              <a:t>Herausgebende</a:t>
            </a:r>
          </a:p>
          <a:p>
            <a:pPr>
              <a:defRPr/>
            </a:pP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Susanne Prediger, Christoph Selter, </a:t>
            </a:r>
            <a:br>
              <a:rPr lang="de-DE" sz="15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Marcus Nührenbörger und Stephan Hußmann</a:t>
            </a:r>
            <a:br>
              <a:rPr lang="de-DE" sz="1500" dirty="0">
                <a:solidFill>
                  <a:prstClr val="black"/>
                </a:solidFill>
                <a:latin typeface="Calibri" panose="020F0502020204030204"/>
              </a:rPr>
            </a:br>
            <a:endParaRPr lang="de-DE" sz="1500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Baustein N1A</a:t>
            </a:r>
          </a:p>
          <a:p>
            <a:pPr>
              <a:defRPr/>
            </a:pPr>
            <a:endParaRPr lang="de-DE" sz="15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12FB8AB-C9A8-104F-A648-A623E89921AA}"/>
              </a:ext>
            </a:extLst>
          </p:cNvPr>
          <p:cNvSpPr txBox="1"/>
          <p:nvPr/>
        </p:nvSpPr>
        <p:spPr>
          <a:xfrm>
            <a:off x="1168239" y="1308730"/>
            <a:ext cx="2901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2400" b="1" dirty="0">
                <a:solidFill>
                  <a:srgbClr val="327A86"/>
                </a:solidFill>
                <a:latin typeface="Calibri" panose="020F0502020204030204"/>
              </a:rPr>
              <a:t>Didaktisches Konzept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E2E9B74-4108-954C-8497-AE1DC804201E}"/>
              </a:ext>
            </a:extLst>
          </p:cNvPr>
          <p:cNvSpPr txBox="1"/>
          <p:nvPr/>
        </p:nvSpPr>
        <p:spPr>
          <a:xfrm>
            <a:off x="6894988" y="1336161"/>
            <a:ext cx="4669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2400" b="1" dirty="0">
                <a:solidFill>
                  <a:srgbClr val="327A86"/>
                </a:solidFill>
                <a:latin typeface="Calibri" panose="020F0502020204030204"/>
              </a:rPr>
              <a:t>Gesprächsgerüst zur Klassenstunde</a:t>
            </a:r>
            <a:endParaRPr lang="de-DE" sz="2000" b="1" dirty="0">
              <a:solidFill>
                <a:srgbClr val="327A86"/>
              </a:solidFill>
              <a:latin typeface="Calibri" panose="020F0502020204030204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1885C7C-F61F-B24F-AB35-38DAD694E716}"/>
              </a:ext>
            </a:extLst>
          </p:cNvPr>
          <p:cNvSpPr/>
          <p:nvPr/>
        </p:nvSpPr>
        <p:spPr>
          <a:xfrm>
            <a:off x="6898249" y="3603907"/>
            <a:ext cx="4411785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500" b="1" dirty="0">
                <a:solidFill>
                  <a:prstClr val="black"/>
                </a:solidFill>
                <a:latin typeface="Calibri" panose="020F0502020204030204"/>
              </a:rPr>
              <a:t>Fach- und mediendidaktische Umsetzung</a:t>
            </a:r>
          </a:p>
          <a:p>
            <a:pPr>
              <a:defRPr/>
            </a:pP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Claudia Ademmer, Anne Tester, Lena Böing</a:t>
            </a:r>
            <a:br>
              <a:rPr lang="de-DE" sz="1500" dirty="0">
                <a:solidFill>
                  <a:prstClr val="black"/>
                </a:solidFill>
                <a:latin typeface="Calibri" panose="020F0502020204030204"/>
              </a:rPr>
            </a:b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Alexandra Tondorf, Daniela Götze, Jana Borchardt</a:t>
            </a:r>
          </a:p>
          <a:p>
            <a:pPr>
              <a:defRPr/>
            </a:pP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Magdalene Mierswa, </a:t>
            </a:r>
            <a:r>
              <a:rPr lang="de-DE" sz="1500">
                <a:solidFill>
                  <a:prstClr val="black"/>
                </a:solidFill>
                <a:latin typeface="Calibri" panose="020F0502020204030204"/>
              </a:rPr>
              <a:t>Prisca Theißen</a:t>
            </a: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, Dominik Nüsken</a:t>
            </a:r>
          </a:p>
          <a:p>
            <a:pPr>
              <a:defRPr/>
            </a:pPr>
            <a:endParaRPr lang="de-DE" sz="1500" dirty="0">
              <a:solidFill>
                <a:prstClr val="black"/>
              </a:solidFill>
              <a:latin typeface="Calibri" panose="020F0502020204030204"/>
            </a:endParaRPr>
          </a:p>
          <a:p>
            <a:pPr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Mediendidaktik des Erklärvideos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Mike Altieri, Stephan Bach, Lena </a:t>
            </a: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Vilsmeier</a:t>
            </a: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>
              <a:defRPr/>
            </a:pPr>
            <a:endParaRPr lang="de-DE" sz="15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D630838-E4F1-49AA-A1F6-15F49AD84C63}"/>
              </a:ext>
            </a:extLst>
          </p:cNvPr>
          <p:cNvSpPr txBox="1"/>
          <p:nvPr/>
        </p:nvSpPr>
        <p:spPr>
          <a:xfrm>
            <a:off x="6894988" y="5819530"/>
            <a:ext cx="356314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/>
            <a:r>
              <a:rPr lang="en-US" sz="1050" b="1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Creative Commons-</a:t>
            </a:r>
            <a:r>
              <a:rPr lang="en-US" sz="1050" b="1" spc="3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Lizenz</a:t>
            </a:r>
            <a:r>
              <a:rPr lang="en-US" sz="1050" b="1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br>
              <a:rPr lang="en-US" sz="1050" b="1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en-US" sz="1050" spc="3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Namensnennung</a:t>
            </a:r>
            <a:r>
              <a:rPr lang="en-US" sz="1050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lang="en-US" sz="1050" spc="3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Nicht-kommerziell</a:t>
            </a:r>
            <a:r>
              <a:rPr lang="en-US" sz="1050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lang="en-US" sz="1050" spc="3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Weitergabe</a:t>
            </a:r>
            <a:r>
              <a:rPr lang="en-US" sz="1050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1050" spc="3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unter</a:t>
            </a:r>
            <a:r>
              <a:rPr lang="en-US" sz="1050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1050" spc="3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gleichen</a:t>
            </a:r>
            <a:r>
              <a:rPr lang="en-US" sz="1050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en-US" sz="1050" spc="30" dirty="0" err="1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Bedingungen</a:t>
            </a:r>
            <a:r>
              <a:rPr lang="en-US" sz="1050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4.0 International </a:t>
            </a:r>
            <a:r>
              <a:rPr lang="de-DE" sz="1050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Susanne Prediger, Deutsches Zentrum für Lehrkräftebildung Mathematik</a:t>
            </a:r>
            <a:br>
              <a:rPr lang="de-DE" sz="1050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de-DE" sz="1050" b="1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Erklärvideo CC-BY-ND –Keine Bearbeitung</a:t>
            </a:r>
            <a:endParaRPr lang="de-DE" sz="105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39DBCE5-2D4F-B52F-41F4-FB2325B60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40" y="253027"/>
            <a:ext cx="3986388" cy="59333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DD65565-DE20-AF4E-6816-1ECABB601E50}"/>
              </a:ext>
            </a:extLst>
          </p:cNvPr>
          <p:cNvSpPr txBox="1"/>
          <p:nvPr/>
        </p:nvSpPr>
        <p:spPr>
          <a:xfrm>
            <a:off x="1168239" y="3999828"/>
            <a:ext cx="490025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500" dirty="0"/>
              <a:t> 	</a:t>
            </a:r>
          </a:p>
          <a:p>
            <a:r>
              <a:rPr lang="de-DE" sz="1500" b="1" dirty="0"/>
              <a:t>Hinweis zu verwandtem Material	</a:t>
            </a:r>
            <a:br>
              <a:rPr lang="de-DE" sz="1500" dirty="0"/>
            </a:br>
            <a:r>
              <a:rPr lang="de-DE" sz="1500" dirty="0"/>
              <a:t>Weitere Materialien unter </a:t>
            </a:r>
            <a:br>
              <a:rPr lang="de-DE" sz="1500" dirty="0"/>
            </a:br>
            <a:r>
              <a:rPr lang="de-DE" sz="1500" dirty="0"/>
              <a:t>mathe-sicher-</a:t>
            </a:r>
            <a:r>
              <a:rPr lang="de-DE" sz="1500" dirty="0" err="1"/>
              <a:t>koennen.dzlm.de</a:t>
            </a:r>
            <a:r>
              <a:rPr lang="de-DE" sz="1500" dirty="0"/>
              <a:t>/nz#n1</a:t>
            </a:r>
          </a:p>
          <a:p>
            <a:pPr marL="222250" indent="-222250"/>
            <a:r>
              <a:rPr lang="de-DE" sz="1500" dirty="0"/>
              <a:t>• 	Diagnose- und Förderbaustein als Word und PDF</a:t>
            </a:r>
          </a:p>
          <a:p>
            <a:pPr marL="222250" indent="-222250"/>
            <a:r>
              <a:rPr lang="de-DE" sz="1500" dirty="0"/>
              <a:t>• 	Link zum MSK-Online-Check (digitale Diagnose)</a:t>
            </a:r>
          </a:p>
          <a:p>
            <a:pPr marL="222250" indent="-222250"/>
            <a:r>
              <a:rPr lang="de-DE" sz="1500" dirty="0"/>
              <a:t>• 	Vollständige Erklärvideos (auch für Eltern)</a:t>
            </a:r>
          </a:p>
          <a:p>
            <a:pPr marL="222250" indent="-222250"/>
            <a:r>
              <a:rPr lang="de-DE" sz="1500" dirty="0"/>
              <a:t>• 	Film zum didaktischen Hintergrund </a:t>
            </a:r>
          </a:p>
          <a:p>
            <a:pPr marL="222250" indent="-222250"/>
            <a:r>
              <a:rPr lang="de-DE" sz="1500" dirty="0"/>
              <a:t>• 	Ausführlicher didaktischer Kommentar </a:t>
            </a:r>
            <a:br>
              <a:rPr lang="de-DE" sz="1500" dirty="0"/>
            </a:br>
            <a:r>
              <a:rPr lang="de-DE" sz="1500" dirty="0"/>
              <a:t>zum Diagnose- und Förderbaustein</a:t>
            </a:r>
          </a:p>
          <a:p>
            <a:endParaRPr lang="de-DE" sz="1500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C4253716-1F4A-0BC1-EBC6-73CAE93A5B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0464" y="5946488"/>
            <a:ext cx="1461700" cy="51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97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FAB640CB-A2F4-4A0D-29B1-2DBE4A482C69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536039734"/>
              </p:ext>
            </p:extLst>
          </p:nvPr>
        </p:nvGraphicFramePr>
        <p:xfrm>
          <a:off x="535259" y="1307591"/>
          <a:ext cx="11325046" cy="54756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02088">
                  <a:extLst>
                    <a:ext uri="{9D8B030D-6E8A-4147-A177-3AD203B41FA5}">
                      <a16:colId xmlns:a16="http://schemas.microsoft.com/office/drawing/2014/main" val="1393664181"/>
                    </a:ext>
                  </a:extLst>
                </a:gridCol>
                <a:gridCol w="6895602">
                  <a:extLst>
                    <a:ext uri="{9D8B030D-6E8A-4147-A177-3AD203B41FA5}">
                      <a16:colId xmlns:a16="http://schemas.microsoft.com/office/drawing/2014/main" val="3242887955"/>
                    </a:ext>
                  </a:extLst>
                </a:gridCol>
                <a:gridCol w="2827356">
                  <a:extLst>
                    <a:ext uri="{9D8B030D-6E8A-4147-A177-3AD203B41FA5}">
                      <a16:colId xmlns:a16="http://schemas.microsoft.com/office/drawing/2014/main" val="1787767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Folie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Ziel der Phase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Sozialform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036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4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Zieltransparenz und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Individuelles Eindenken in Leitfrage 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 AB 1 (vorher ausdrucken), ohne Besprechung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 (2 min)</a:t>
                      </a:r>
                      <a:endParaRPr lang="de-DE" dirty="0">
                        <a:solidFill>
                          <a:srgbClr val="F8B44F"/>
                        </a:solidFill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Einzelarbeit  (8 min) 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241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Erklärvideo Teil 1: Positionseigenschaft und multiplikative Eigenschaft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Video im Plenum (1:30 min)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248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chemeClr val="accent4"/>
                          </a:solidFill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Tandemarbeit zum Durchdenken des Videos 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AB2 oben (vorher ausdrucken)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chemeClr val="accent4"/>
                          </a:solidFill>
                        </a:rPr>
                        <a:t>Tandemarbeit (5 min)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0637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Erklärvideo Teil 2: Hunderter und Tausender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Video im Plenum (2 min)</a:t>
                      </a:r>
                      <a:endParaRPr lang="de-DE" dirty="0">
                        <a:solidFill>
                          <a:schemeClr val="accent4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55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chemeClr val="accent4"/>
                          </a:solidFill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Tandemarbeit zum Durchdenken des Videos 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AB2 unten (vorher ausdrucken)</a:t>
                      </a:r>
                      <a:endParaRPr lang="de-DE" sz="1200" dirty="0">
                        <a:solidFill>
                          <a:srgbClr val="F8B44F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chemeClr val="accent4"/>
                          </a:solidFill>
                        </a:rPr>
                        <a:t>Tandemarbeit (5 min)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1544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 9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tabLst>
                          <a:tab pos="6523038" algn="l"/>
                        </a:tabLst>
                      </a:pPr>
                      <a:r>
                        <a:rPr lang="de-DE" dirty="0"/>
                        <a:t>Besprechen am Wissensspeicher 1  „</a:t>
                      </a:r>
                      <a:r>
                        <a:rPr lang="de-DE" b="0" dirty="0"/>
                        <a:t>Das wissen wir“ (Gleichwertigkeit)</a:t>
                      </a:r>
                      <a:endParaRPr lang="de-DE" b="0" i="1" dirty="0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595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11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Wissensspeicher </a:t>
                      </a:r>
                      <a:r>
                        <a:rPr lang="de-DE" b="0" dirty="0"/>
                        <a:t>2  „Das wissen wir“ (Bedeutung der Position)</a:t>
                      </a:r>
                      <a:endParaRPr lang="de-DE" b="0" i="1" dirty="0"/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5197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12-15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Systematisierendes Gespräch zur Passung zwischen Darstellungen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737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  16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Übungsphase mit Arbeitsblättern auf 2 Niveaus </a:t>
                      </a:r>
                      <a:r>
                        <a:rPr lang="de-DE" sz="1200" dirty="0">
                          <a:solidFill>
                            <a:schemeClr val="tx1"/>
                          </a:solidFill>
                        </a:rPr>
                        <a:t>AB 3 (vorher ausdrucken)</a:t>
                      </a:r>
                      <a:endParaRPr lang="de-DE" sz="1200" dirty="0">
                        <a:solidFill>
                          <a:srgbClr val="F8B44F"/>
                        </a:solidFill>
                      </a:endParaRP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Einzelarbeit (10 min)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614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20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Zusammenfassung, Reflexion der Lernziele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639063"/>
                  </a:ext>
                </a:extLst>
              </a:tr>
            </a:tbl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BEB94202-BA24-51E9-01BE-F7B442EB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30" y="477077"/>
            <a:ext cx="10515600" cy="539115"/>
          </a:xfrm>
        </p:spPr>
        <p:txBody>
          <a:bodyPr/>
          <a:lstStyle/>
          <a:p>
            <a:r>
              <a:rPr lang="de-DE" dirty="0"/>
              <a:t>Vorschlag für Verlauf der MSK-Klassenstunde zum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Baustein N1A</a:t>
            </a:r>
          </a:p>
        </p:txBody>
      </p:sp>
      <p:pic>
        <p:nvPicPr>
          <p:cNvPr id="37" name="Grafik 36">
            <a:extLst>
              <a:ext uri="{FF2B5EF4-FFF2-40B4-BE49-F238E27FC236}">
                <a16:creationId xmlns:a16="http://schemas.microsoft.com/office/drawing/2014/main" id="{46DFEE89-DE93-0F0D-9B3D-8C3647189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10682" y="2690339"/>
            <a:ext cx="539115" cy="539115"/>
          </a:xfrm>
          <a:prstGeom prst="rect">
            <a:avLst/>
          </a:prstGeom>
        </p:spPr>
      </p:pic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18ED4CC0-9A95-2720-BF7C-904A58611911}"/>
              </a:ext>
            </a:extLst>
          </p:cNvPr>
          <p:cNvGrpSpPr>
            <a:grpSpLocks noChangeAspect="1"/>
          </p:cNvGrpSpPr>
          <p:nvPr/>
        </p:nvGrpSpPr>
        <p:grpSpPr>
          <a:xfrm>
            <a:off x="1599079" y="6038744"/>
            <a:ext cx="198144" cy="252000"/>
            <a:chOff x="1242876" y="4057202"/>
            <a:chExt cx="352968" cy="448907"/>
          </a:xfrm>
          <a:solidFill>
            <a:srgbClr val="F5F5F5"/>
          </a:solidFill>
        </p:grpSpPr>
        <p:sp>
          <p:nvSpPr>
            <p:cNvPr id="43" name="Freihandform: Form 63">
              <a:extLst>
                <a:ext uri="{FF2B5EF4-FFF2-40B4-BE49-F238E27FC236}">
                  <a16:creationId xmlns:a16="http://schemas.microsoft.com/office/drawing/2014/main" id="{738A1202-E52C-59DB-282A-4EBB8817256F}"/>
                </a:ext>
              </a:extLst>
            </p:cNvPr>
            <p:cNvSpPr/>
            <p:nvPr/>
          </p:nvSpPr>
          <p:spPr>
            <a:xfrm>
              <a:off x="1249600" y="4230942"/>
              <a:ext cx="340479" cy="275167"/>
            </a:xfrm>
            <a:custGeom>
              <a:avLst/>
              <a:gdLst>
                <a:gd name="connsiteX0" fmla="*/ 0 w 450828"/>
                <a:gd name="connsiteY0" fmla="*/ 351587 h 353623"/>
                <a:gd name="connsiteX1" fmla="*/ 18329 w 450828"/>
                <a:gd name="connsiteY1" fmla="*/ 211066 h 353623"/>
                <a:gd name="connsiteX2" fmla="*/ 95717 w 450828"/>
                <a:gd name="connsiteY2" fmla="*/ 70546 h 353623"/>
                <a:gd name="connsiteX3" fmla="*/ 203653 w 450828"/>
                <a:gd name="connsiteY3" fmla="*/ 3341 h 353623"/>
                <a:gd name="connsiteX4" fmla="*/ 291223 w 450828"/>
                <a:gd name="connsiteY4" fmla="*/ 19633 h 353623"/>
                <a:gd name="connsiteX5" fmla="*/ 386940 w 450828"/>
                <a:gd name="connsiteY5" fmla="*/ 101094 h 353623"/>
                <a:gd name="connsiteX6" fmla="*/ 441926 w 450828"/>
                <a:gd name="connsiteY6" fmla="*/ 245687 h 353623"/>
                <a:gd name="connsiteX7" fmla="*/ 450072 w 450828"/>
                <a:gd name="connsiteY7" fmla="*/ 353623 h 35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828" h="353623">
                  <a:moveTo>
                    <a:pt x="0" y="351587"/>
                  </a:moveTo>
                  <a:cubicBezTo>
                    <a:pt x="1188" y="304746"/>
                    <a:pt x="2376" y="257906"/>
                    <a:pt x="18329" y="211066"/>
                  </a:cubicBezTo>
                  <a:cubicBezTo>
                    <a:pt x="34282" y="164226"/>
                    <a:pt x="64830" y="105167"/>
                    <a:pt x="95717" y="70546"/>
                  </a:cubicBezTo>
                  <a:cubicBezTo>
                    <a:pt x="126604" y="35925"/>
                    <a:pt x="171069" y="11826"/>
                    <a:pt x="203653" y="3341"/>
                  </a:cubicBezTo>
                  <a:cubicBezTo>
                    <a:pt x="236237" y="-5144"/>
                    <a:pt x="260675" y="3341"/>
                    <a:pt x="291223" y="19633"/>
                  </a:cubicBezTo>
                  <a:cubicBezTo>
                    <a:pt x="321771" y="35925"/>
                    <a:pt x="361823" y="63418"/>
                    <a:pt x="386940" y="101094"/>
                  </a:cubicBezTo>
                  <a:cubicBezTo>
                    <a:pt x="412057" y="138770"/>
                    <a:pt x="431404" y="203599"/>
                    <a:pt x="441926" y="245687"/>
                  </a:cubicBezTo>
                  <a:cubicBezTo>
                    <a:pt x="452448" y="287775"/>
                    <a:pt x="451260" y="320699"/>
                    <a:pt x="450072" y="353623"/>
                  </a:cubicBezTo>
                </a:path>
              </a:pathLst>
            </a:cu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44" name="Gerader Verbinder 65">
              <a:extLst>
                <a:ext uri="{FF2B5EF4-FFF2-40B4-BE49-F238E27FC236}">
                  <a16:creationId xmlns:a16="http://schemas.microsoft.com/office/drawing/2014/main" id="{D7FF1E9B-9F6C-C992-B9EB-D64743BFB5DD}"/>
                </a:ext>
              </a:extLst>
            </p:cNvPr>
            <p:cNvCxnSpPr>
              <a:cxnSpLocks/>
            </p:cNvCxnSpPr>
            <p:nvPr/>
          </p:nvCxnSpPr>
          <p:spPr>
            <a:xfrm>
              <a:off x="1242876" y="4504525"/>
              <a:ext cx="352968" cy="0"/>
            </a:xfrm>
            <a:prstGeom prst="lin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Ellipse 66">
              <a:extLst>
                <a:ext uri="{FF2B5EF4-FFF2-40B4-BE49-F238E27FC236}">
                  <a16:creationId xmlns:a16="http://schemas.microsoft.com/office/drawing/2014/main" id="{A271BB3E-3DD4-0A13-A6D2-BC44818FF48F}"/>
                </a:ext>
              </a:extLst>
            </p:cNvPr>
            <p:cNvSpPr/>
            <p:nvPr/>
          </p:nvSpPr>
          <p:spPr>
            <a:xfrm>
              <a:off x="1310267" y="4057202"/>
              <a:ext cx="217211" cy="224103"/>
            </a:xfrm>
            <a:prstGeom prst="ellips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46" name="Grafik 45" descr="Rennflagge mit einfarbiger Füllung">
            <a:extLst>
              <a:ext uri="{FF2B5EF4-FFF2-40B4-BE49-F238E27FC236}">
                <a16:creationId xmlns:a16="http://schemas.microsoft.com/office/drawing/2014/main" id="{CF99545D-FD8B-4A51-BD91-1370B437DB5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35981" y="1818633"/>
            <a:ext cx="488518" cy="488518"/>
          </a:xfrm>
          <a:prstGeom prst="flowChartConnector">
            <a:avLst/>
          </a:prstGeom>
        </p:spPr>
      </p:pic>
      <p:cxnSp>
        <p:nvCxnSpPr>
          <p:cNvPr id="48" name="Gerade Verbindung 47">
            <a:extLst>
              <a:ext uri="{FF2B5EF4-FFF2-40B4-BE49-F238E27FC236}">
                <a16:creationId xmlns:a16="http://schemas.microsoft.com/office/drawing/2014/main" id="{321ECF7C-7DF7-7A6F-AD33-24243A867F8D}"/>
              </a:ext>
            </a:extLst>
          </p:cNvPr>
          <p:cNvCxnSpPr>
            <a:cxnSpLocks/>
          </p:cNvCxnSpPr>
          <p:nvPr/>
        </p:nvCxnSpPr>
        <p:spPr>
          <a:xfrm>
            <a:off x="2078644" y="2272861"/>
            <a:ext cx="0" cy="2138715"/>
          </a:xfrm>
          <a:prstGeom prst="line">
            <a:avLst/>
          </a:prstGeom>
          <a:ln w="38100">
            <a:solidFill>
              <a:srgbClr val="327A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48">
            <a:extLst>
              <a:ext uri="{FF2B5EF4-FFF2-40B4-BE49-F238E27FC236}">
                <a16:creationId xmlns:a16="http://schemas.microsoft.com/office/drawing/2014/main" id="{A3A62DC3-63ED-BE8E-9282-65BA0E4D9531}"/>
              </a:ext>
            </a:extLst>
          </p:cNvPr>
          <p:cNvCxnSpPr>
            <a:cxnSpLocks/>
          </p:cNvCxnSpPr>
          <p:nvPr/>
        </p:nvCxnSpPr>
        <p:spPr>
          <a:xfrm>
            <a:off x="2078644" y="4635187"/>
            <a:ext cx="0" cy="1234013"/>
          </a:xfrm>
          <a:prstGeom prst="line">
            <a:avLst/>
          </a:prstGeom>
          <a:ln w="38100">
            <a:solidFill>
              <a:srgbClr val="327A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feld 50">
            <a:extLst>
              <a:ext uri="{FF2B5EF4-FFF2-40B4-BE49-F238E27FC236}">
                <a16:creationId xmlns:a16="http://schemas.microsoft.com/office/drawing/2014/main" id="{9388A147-22F0-D92F-FBB5-BDFF8D96A4D1}"/>
              </a:ext>
            </a:extLst>
          </p:cNvPr>
          <p:cNvSpPr txBox="1"/>
          <p:nvPr/>
        </p:nvSpPr>
        <p:spPr>
          <a:xfrm>
            <a:off x="1531817" y="2201626"/>
            <a:ext cx="2563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>
                <a:solidFill>
                  <a:srgbClr val="F8B44F"/>
                </a:solidFill>
              </a:rPr>
              <a:t>?</a:t>
            </a:r>
            <a:endParaRPr lang="de-DE" sz="2000" b="1" dirty="0">
              <a:solidFill>
                <a:srgbClr val="F8B44F"/>
              </a:solidFill>
            </a:endParaRP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3B2EE77B-DE2E-12EF-A2F7-E695604A638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91577" y="357057"/>
            <a:ext cx="1558305" cy="7791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xtfeld 52">
            <a:extLst>
              <a:ext uri="{FF2B5EF4-FFF2-40B4-BE49-F238E27FC236}">
                <a16:creationId xmlns:a16="http://schemas.microsoft.com/office/drawing/2014/main" id="{0CB425F0-E05B-6A08-91D4-A26720DE7CF5}"/>
              </a:ext>
            </a:extLst>
          </p:cNvPr>
          <p:cNvSpPr txBox="1"/>
          <p:nvPr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825CDD35-99D6-97BC-3BE0-B5EB3EDDAC4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17248" y="5370426"/>
            <a:ext cx="539115" cy="539115"/>
          </a:xfrm>
          <a:prstGeom prst="rect">
            <a:avLst/>
          </a:prstGeom>
        </p:spPr>
      </p:pic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97BF4AEE-3784-CB7D-5D5A-2536C85AE040}"/>
              </a:ext>
            </a:extLst>
          </p:cNvPr>
          <p:cNvGrpSpPr>
            <a:grpSpLocks noChangeAspect="1"/>
          </p:cNvGrpSpPr>
          <p:nvPr/>
        </p:nvGrpSpPr>
        <p:grpSpPr>
          <a:xfrm>
            <a:off x="1508237" y="3185556"/>
            <a:ext cx="198144" cy="252000"/>
            <a:chOff x="1242876" y="4057202"/>
            <a:chExt cx="352968" cy="448907"/>
          </a:xfrm>
          <a:solidFill>
            <a:srgbClr val="F5F5F5"/>
          </a:solidFill>
        </p:grpSpPr>
        <p:sp>
          <p:nvSpPr>
            <p:cNvPr id="8" name="Freihandform: Form 63">
              <a:extLst>
                <a:ext uri="{FF2B5EF4-FFF2-40B4-BE49-F238E27FC236}">
                  <a16:creationId xmlns:a16="http://schemas.microsoft.com/office/drawing/2014/main" id="{5BCB6C65-DBFD-84C0-424A-2919E711BCFC}"/>
                </a:ext>
              </a:extLst>
            </p:cNvPr>
            <p:cNvSpPr/>
            <p:nvPr/>
          </p:nvSpPr>
          <p:spPr>
            <a:xfrm>
              <a:off x="1249600" y="4230942"/>
              <a:ext cx="340479" cy="275167"/>
            </a:xfrm>
            <a:custGeom>
              <a:avLst/>
              <a:gdLst>
                <a:gd name="connsiteX0" fmla="*/ 0 w 450828"/>
                <a:gd name="connsiteY0" fmla="*/ 351587 h 353623"/>
                <a:gd name="connsiteX1" fmla="*/ 18329 w 450828"/>
                <a:gd name="connsiteY1" fmla="*/ 211066 h 353623"/>
                <a:gd name="connsiteX2" fmla="*/ 95717 w 450828"/>
                <a:gd name="connsiteY2" fmla="*/ 70546 h 353623"/>
                <a:gd name="connsiteX3" fmla="*/ 203653 w 450828"/>
                <a:gd name="connsiteY3" fmla="*/ 3341 h 353623"/>
                <a:gd name="connsiteX4" fmla="*/ 291223 w 450828"/>
                <a:gd name="connsiteY4" fmla="*/ 19633 h 353623"/>
                <a:gd name="connsiteX5" fmla="*/ 386940 w 450828"/>
                <a:gd name="connsiteY5" fmla="*/ 101094 h 353623"/>
                <a:gd name="connsiteX6" fmla="*/ 441926 w 450828"/>
                <a:gd name="connsiteY6" fmla="*/ 245687 h 353623"/>
                <a:gd name="connsiteX7" fmla="*/ 450072 w 450828"/>
                <a:gd name="connsiteY7" fmla="*/ 353623 h 35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828" h="353623">
                  <a:moveTo>
                    <a:pt x="0" y="351587"/>
                  </a:moveTo>
                  <a:cubicBezTo>
                    <a:pt x="1188" y="304746"/>
                    <a:pt x="2376" y="257906"/>
                    <a:pt x="18329" y="211066"/>
                  </a:cubicBezTo>
                  <a:cubicBezTo>
                    <a:pt x="34282" y="164226"/>
                    <a:pt x="64830" y="105167"/>
                    <a:pt x="95717" y="70546"/>
                  </a:cubicBezTo>
                  <a:cubicBezTo>
                    <a:pt x="126604" y="35925"/>
                    <a:pt x="171069" y="11826"/>
                    <a:pt x="203653" y="3341"/>
                  </a:cubicBezTo>
                  <a:cubicBezTo>
                    <a:pt x="236237" y="-5144"/>
                    <a:pt x="260675" y="3341"/>
                    <a:pt x="291223" y="19633"/>
                  </a:cubicBezTo>
                  <a:cubicBezTo>
                    <a:pt x="321771" y="35925"/>
                    <a:pt x="361823" y="63418"/>
                    <a:pt x="386940" y="101094"/>
                  </a:cubicBezTo>
                  <a:cubicBezTo>
                    <a:pt x="412057" y="138770"/>
                    <a:pt x="431404" y="203599"/>
                    <a:pt x="441926" y="245687"/>
                  </a:cubicBezTo>
                  <a:cubicBezTo>
                    <a:pt x="452448" y="287775"/>
                    <a:pt x="451260" y="320699"/>
                    <a:pt x="450072" y="353623"/>
                  </a:cubicBezTo>
                </a:path>
              </a:pathLst>
            </a:cu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" name="Gerader Verbinder 65">
              <a:extLst>
                <a:ext uri="{FF2B5EF4-FFF2-40B4-BE49-F238E27FC236}">
                  <a16:creationId xmlns:a16="http://schemas.microsoft.com/office/drawing/2014/main" id="{64C19864-9E0B-7412-46D1-297D51DA047F}"/>
                </a:ext>
              </a:extLst>
            </p:cNvPr>
            <p:cNvCxnSpPr>
              <a:cxnSpLocks/>
            </p:cNvCxnSpPr>
            <p:nvPr/>
          </p:nvCxnSpPr>
          <p:spPr>
            <a:xfrm>
              <a:off x="1242876" y="4504525"/>
              <a:ext cx="352968" cy="0"/>
            </a:xfrm>
            <a:prstGeom prst="lin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Ellipse 66">
              <a:extLst>
                <a:ext uri="{FF2B5EF4-FFF2-40B4-BE49-F238E27FC236}">
                  <a16:creationId xmlns:a16="http://schemas.microsoft.com/office/drawing/2014/main" id="{5DF27C5D-2373-3D47-603F-5614D91F555B}"/>
                </a:ext>
              </a:extLst>
            </p:cNvPr>
            <p:cNvSpPr/>
            <p:nvPr/>
          </p:nvSpPr>
          <p:spPr>
            <a:xfrm>
              <a:off x="1310267" y="4057202"/>
              <a:ext cx="217211" cy="224103"/>
            </a:xfrm>
            <a:prstGeom prst="ellips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F9E446A7-9EFE-BD0A-33A1-998E7DE5E432}"/>
              </a:ext>
            </a:extLst>
          </p:cNvPr>
          <p:cNvGrpSpPr>
            <a:grpSpLocks noChangeAspect="1"/>
          </p:cNvGrpSpPr>
          <p:nvPr/>
        </p:nvGrpSpPr>
        <p:grpSpPr>
          <a:xfrm>
            <a:off x="1694927" y="3142974"/>
            <a:ext cx="198144" cy="252000"/>
            <a:chOff x="1242876" y="4057202"/>
            <a:chExt cx="352968" cy="448907"/>
          </a:xfrm>
          <a:solidFill>
            <a:srgbClr val="F5F5F5"/>
          </a:solidFill>
        </p:grpSpPr>
        <p:sp>
          <p:nvSpPr>
            <p:cNvPr id="12" name="Freihandform: Form 63">
              <a:extLst>
                <a:ext uri="{FF2B5EF4-FFF2-40B4-BE49-F238E27FC236}">
                  <a16:creationId xmlns:a16="http://schemas.microsoft.com/office/drawing/2014/main" id="{D03B6DD5-BAE7-324B-8173-A67DC78488DD}"/>
                </a:ext>
              </a:extLst>
            </p:cNvPr>
            <p:cNvSpPr/>
            <p:nvPr/>
          </p:nvSpPr>
          <p:spPr>
            <a:xfrm>
              <a:off x="1249600" y="4230942"/>
              <a:ext cx="340479" cy="275167"/>
            </a:xfrm>
            <a:custGeom>
              <a:avLst/>
              <a:gdLst>
                <a:gd name="connsiteX0" fmla="*/ 0 w 450828"/>
                <a:gd name="connsiteY0" fmla="*/ 351587 h 353623"/>
                <a:gd name="connsiteX1" fmla="*/ 18329 w 450828"/>
                <a:gd name="connsiteY1" fmla="*/ 211066 h 353623"/>
                <a:gd name="connsiteX2" fmla="*/ 95717 w 450828"/>
                <a:gd name="connsiteY2" fmla="*/ 70546 h 353623"/>
                <a:gd name="connsiteX3" fmla="*/ 203653 w 450828"/>
                <a:gd name="connsiteY3" fmla="*/ 3341 h 353623"/>
                <a:gd name="connsiteX4" fmla="*/ 291223 w 450828"/>
                <a:gd name="connsiteY4" fmla="*/ 19633 h 353623"/>
                <a:gd name="connsiteX5" fmla="*/ 386940 w 450828"/>
                <a:gd name="connsiteY5" fmla="*/ 101094 h 353623"/>
                <a:gd name="connsiteX6" fmla="*/ 441926 w 450828"/>
                <a:gd name="connsiteY6" fmla="*/ 245687 h 353623"/>
                <a:gd name="connsiteX7" fmla="*/ 450072 w 450828"/>
                <a:gd name="connsiteY7" fmla="*/ 353623 h 35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828" h="353623">
                  <a:moveTo>
                    <a:pt x="0" y="351587"/>
                  </a:moveTo>
                  <a:cubicBezTo>
                    <a:pt x="1188" y="304746"/>
                    <a:pt x="2376" y="257906"/>
                    <a:pt x="18329" y="211066"/>
                  </a:cubicBezTo>
                  <a:cubicBezTo>
                    <a:pt x="34282" y="164226"/>
                    <a:pt x="64830" y="105167"/>
                    <a:pt x="95717" y="70546"/>
                  </a:cubicBezTo>
                  <a:cubicBezTo>
                    <a:pt x="126604" y="35925"/>
                    <a:pt x="171069" y="11826"/>
                    <a:pt x="203653" y="3341"/>
                  </a:cubicBezTo>
                  <a:cubicBezTo>
                    <a:pt x="236237" y="-5144"/>
                    <a:pt x="260675" y="3341"/>
                    <a:pt x="291223" y="19633"/>
                  </a:cubicBezTo>
                  <a:cubicBezTo>
                    <a:pt x="321771" y="35925"/>
                    <a:pt x="361823" y="63418"/>
                    <a:pt x="386940" y="101094"/>
                  </a:cubicBezTo>
                  <a:cubicBezTo>
                    <a:pt x="412057" y="138770"/>
                    <a:pt x="431404" y="203599"/>
                    <a:pt x="441926" y="245687"/>
                  </a:cubicBezTo>
                  <a:cubicBezTo>
                    <a:pt x="452448" y="287775"/>
                    <a:pt x="451260" y="320699"/>
                    <a:pt x="450072" y="353623"/>
                  </a:cubicBezTo>
                </a:path>
              </a:pathLst>
            </a:cu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13" name="Gerader Verbinder 65">
              <a:extLst>
                <a:ext uri="{FF2B5EF4-FFF2-40B4-BE49-F238E27FC236}">
                  <a16:creationId xmlns:a16="http://schemas.microsoft.com/office/drawing/2014/main" id="{3DC4F685-496F-B8B8-EA4F-FFA24E5FAEE5}"/>
                </a:ext>
              </a:extLst>
            </p:cNvPr>
            <p:cNvCxnSpPr>
              <a:cxnSpLocks/>
            </p:cNvCxnSpPr>
            <p:nvPr/>
          </p:nvCxnSpPr>
          <p:spPr>
            <a:xfrm>
              <a:off x="1242876" y="4504525"/>
              <a:ext cx="352968" cy="0"/>
            </a:xfrm>
            <a:prstGeom prst="lin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Ellipse 66">
              <a:extLst>
                <a:ext uri="{FF2B5EF4-FFF2-40B4-BE49-F238E27FC236}">
                  <a16:creationId xmlns:a16="http://schemas.microsoft.com/office/drawing/2014/main" id="{865178CC-2402-13DF-CBAC-A6418F1F8DA4}"/>
                </a:ext>
              </a:extLst>
            </p:cNvPr>
            <p:cNvSpPr/>
            <p:nvPr/>
          </p:nvSpPr>
          <p:spPr>
            <a:xfrm>
              <a:off x="1310267" y="4057202"/>
              <a:ext cx="217211" cy="224103"/>
            </a:xfrm>
            <a:prstGeom prst="ellips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5" name="Grafik 14">
            <a:extLst>
              <a:ext uri="{FF2B5EF4-FFF2-40B4-BE49-F238E27FC236}">
                <a16:creationId xmlns:a16="http://schemas.microsoft.com/office/drawing/2014/main" id="{5E53AB7A-15EF-90CA-79CB-5E6E319FE8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59786" y="4460376"/>
            <a:ext cx="539115" cy="539115"/>
          </a:xfrm>
          <a:prstGeom prst="rect">
            <a:avLst/>
          </a:prstGeom>
        </p:spPr>
      </p:pic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5A0E1E86-846D-C6AD-A252-0B46AB6F7CB2}"/>
              </a:ext>
            </a:extLst>
          </p:cNvPr>
          <p:cNvGrpSpPr>
            <a:grpSpLocks noChangeAspect="1"/>
          </p:cNvGrpSpPr>
          <p:nvPr/>
        </p:nvGrpSpPr>
        <p:grpSpPr>
          <a:xfrm>
            <a:off x="1591834" y="4088747"/>
            <a:ext cx="198144" cy="252000"/>
            <a:chOff x="1242876" y="4057202"/>
            <a:chExt cx="352968" cy="448907"/>
          </a:xfrm>
          <a:solidFill>
            <a:srgbClr val="F5F5F5"/>
          </a:solidFill>
        </p:grpSpPr>
        <p:sp>
          <p:nvSpPr>
            <p:cNvPr id="19" name="Freihandform: Form 63">
              <a:extLst>
                <a:ext uri="{FF2B5EF4-FFF2-40B4-BE49-F238E27FC236}">
                  <a16:creationId xmlns:a16="http://schemas.microsoft.com/office/drawing/2014/main" id="{0C72732A-DAA7-FCC1-79BF-24E33C5091AE}"/>
                </a:ext>
              </a:extLst>
            </p:cNvPr>
            <p:cNvSpPr/>
            <p:nvPr/>
          </p:nvSpPr>
          <p:spPr>
            <a:xfrm>
              <a:off x="1249600" y="4230942"/>
              <a:ext cx="340479" cy="275167"/>
            </a:xfrm>
            <a:custGeom>
              <a:avLst/>
              <a:gdLst>
                <a:gd name="connsiteX0" fmla="*/ 0 w 450828"/>
                <a:gd name="connsiteY0" fmla="*/ 351587 h 353623"/>
                <a:gd name="connsiteX1" fmla="*/ 18329 w 450828"/>
                <a:gd name="connsiteY1" fmla="*/ 211066 h 353623"/>
                <a:gd name="connsiteX2" fmla="*/ 95717 w 450828"/>
                <a:gd name="connsiteY2" fmla="*/ 70546 h 353623"/>
                <a:gd name="connsiteX3" fmla="*/ 203653 w 450828"/>
                <a:gd name="connsiteY3" fmla="*/ 3341 h 353623"/>
                <a:gd name="connsiteX4" fmla="*/ 291223 w 450828"/>
                <a:gd name="connsiteY4" fmla="*/ 19633 h 353623"/>
                <a:gd name="connsiteX5" fmla="*/ 386940 w 450828"/>
                <a:gd name="connsiteY5" fmla="*/ 101094 h 353623"/>
                <a:gd name="connsiteX6" fmla="*/ 441926 w 450828"/>
                <a:gd name="connsiteY6" fmla="*/ 245687 h 353623"/>
                <a:gd name="connsiteX7" fmla="*/ 450072 w 450828"/>
                <a:gd name="connsiteY7" fmla="*/ 353623 h 35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828" h="353623">
                  <a:moveTo>
                    <a:pt x="0" y="351587"/>
                  </a:moveTo>
                  <a:cubicBezTo>
                    <a:pt x="1188" y="304746"/>
                    <a:pt x="2376" y="257906"/>
                    <a:pt x="18329" y="211066"/>
                  </a:cubicBezTo>
                  <a:cubicBezTo>
                    <a:pt x="34282" y="164226"/>
                    <a:pt x="64830" y="105167"/>
                    <a:pt x="95717" y="70546"/>
                  </a:cubicBezTo>
                  <a:cubicBezTo>
                    <a:pt x="126604" y="35925"/>
                    <a:pt x="171069" y="11826"/>
                    <a:pt x="203653" y="3341"/>
                  </a:cubicBezTo>
                  <a:cubicBezTo>
                    <a:pt x="236237" y="-5144"/>
                    <a:pt x="260675" y="3341"/>
                    <a:pt x="291223" y="19633"/>
                  </a:cubicBezTo>
                  <a:cubicBezTo>
                    <a:pt x="321771" y="35925"/>
                    <a:pt x="361823" y="63418"/>
                    <a:pt x="386940" y="101094"/>
                  </a:cubicBezTo>
                  <a:cubicBezTo>
                    <a:pt x="412057" y="138770"/>
                    <a:pt x="431404" y="203599"/>
                    <a:pt x="441926" y="245687"/>
                  </a:cubicBezTo>
                  <a:cubicBezTo>
                    <a:pt x="452448" y="287775"/>
                    <a:pt x="451260" y="320699"/>
                    <a:pt x="450072" y="353623"/>
                  </a:cubicBezTo>
                </a:path>
              </a:pathLst>
            </a:cu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0" name="Gerader Verbinder 65">
              <a:extLst>
                <a:ext uri="{FF2B5EF4-FFF2-40B4-BE49-F238E27FC236}">
                  <a16:creationId xmlns:a16="http://schemas.microsoft.com/office/drawing/2014/main" id="{C63407C3-21AA-D02A-6C66-3C73E3E12E12}"/>
                </a:ext>
              </a:extLst>
            </p:cNvPr>
            <p:cNvCxnSpPr>
              <a:cxnSpLocks/>
            </p:cNvCxnSpPr>
            <p:nvPr/>
          </p:nvCxnSpPr>
          <p:spPr>
            <a:xfrm>
              <a:off x="1242876" y="4504525"/>
              <a:ext cx="352968" cy="0"/>
            </a:xfrm>
            <a:prstGeom prst="lin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Ellipse 66">
              <a:extLst>
                <a:ext uri="{FF2B5EF4-FFF2-40B4-BE49-F238E27FC236}">
                  <a16:creationId xmlns:a16="http://schemas.microsoft.com/office/drawing/2014/main" id="{6299C1A6-9756-C2A9-831E-E14B239129DE}"/>
                </a:ext>
              </a:extLst>
            </p:cNvPr>
            <p:cNvSpPr/>
            <p:nvPr/>
          </p:nvSpPr>
          <p:spPr>
            <a:xfrm>
              <a:off x="1310267" y="4057202"/>
              <a:ext cx="217211" cy="224103"/>
            </a:xfrm>
            <a:prstGeom prst="ellips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95A06515-4549-37AA-DD94-BF522DE12232}"/>
              </a:ext>
            </a:extLst>
          </p:cNvPr>
          <p:cNvGrpSpPr>
            <a:grpSpLocks noChangeAspect="1"/>
          </p:cNvGrpSpPr>
          <p:nvPr/>
        </p:nvGrpSpPr>
        <p:grpSpPr>
          <a:xfrm>
            <a:off x="1744234" y="4160465"/>
            <a:ext cx="198144" cy="252000"/>
            <a:chOff x="1242876" y="4057202"/>
            <a:chExt cx="352968" cy="448907"/>
          </a:xfrm>
          <a:solidFill>
            <a:srgbClr val="F5F5F5"/>
          </a:solidFill>
        </p:grpSpPr>
        <p:sp>
          <p:nvSpPr>
            <p:cNvPr id="23" name="Freihandform: Form 63">
              <a:extLst>
                <a:ext uri="{FF2B5EF4-FFF2-40B4-BE49-F238E27FC236}">
                  <a16:creationId xmlns:a16="http://schemas.microsoft.com/office/drawing/2014/main" id="{5FEA26ED-FF3A-20B7-BC56-CBCE168F55C5}"/>
                </a:ext>
              </a:extLst>
            </p:cNvPr>
            <p:cNvSpPr/>
            <p:nvPr/>
          </p:nvSpPr>
          <p:spPr>
            <a:xfrm>
              <a:off x="1249600" y="4230942"/>
              <a:ext cx="340479" cy="275167"/>
            </a:xfrm>
            <a:custGeom>
              <a:avLst/>
              <a:gdLst>
                <a:gd name="connsiteX0" fmla="*/ 0 w 450828"/>
                <a:gd name="connsiteY0" fmla="*/ 351587 h 353623"/>
                <a:gd name="connsiteX1" fmla="*/ 18329 w 450828"/>
                <a:gd name="connsiteY1" fmla="*/ 211066 h 353623"/>
                <a:gd name="connsiteX2" fmla="*/ 95717 w 450828"/>
                <a:gd name="connsiteY2" fmla="*/ 70546 h 353623"/>
                <a:gd name="connsiteX3" fmla="*/ 203653 w 450828"/>
                <a:gd name="connsiteY3" fmla="*/ 3341 h 353623"/>
                <a:gd name="connsiteX4" fmla="*/ 291223 w 450828"/>
                <a:gd name="connsiteY4" fmla="*/ 19633 h 353623"/>
                <a:gd name="connsiteX5" fmla="*/ 386940 w 450828"/>
                <a:gd name="connsiteY5" fmla="*/ 101094 h 353623"/>
                <a:gd name="connsiteX6" fmla="*/ 441926 w 450828"/>
                <a:gd name="connsiteY6" fmla="*/ 245687 h 353623"/>
                <a:gd name="connsiteX7" fmla="*/ 450072 w 450828"/>
                <a:gd name="connsiteY7" fmla="*/ 353623 h 35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828" h="353623">
                  <a:moveTo>
                    <a:pt x="0" y="351587"/>
                  </a:moveTo>
                  <a:cubicBezTo>
                    <a:pt x="1188" y="304746"/>
                    <a:pt x="2376" y="257906"/>
                    <a:pt x="18329" y="211066"/>
                  </a:cubicBezTo>
                  <a:cubicBezTo>
                    <a:pt x="34282" y="164226"/>
                    <a:pt x="64830" y="105167"/>
                    <a:pt x="95717" y="70546"/>
                  </a:cubicBezTo>
                  <a:cubicBezTo>
                    <a:pt x="126604" y="35925"/>
                    <a:pt x="171069" y="11826"/>
                    <a:pt x="203653" y="3341"/>
                  </a:cubicBezTo>
                  <a:cubicBezTo>
                    <a:pt x="236237" y="-5144"/>
                    <a:pt x="260675" y="3341"/>
                    <a:pt x="291223" y="19633"/>
                  </a:cubicBezTo>
                  <a:cubicBezTo>
                    <a:pt x="321771" y="35925"/>
                    <a:pt x="361823" y="63418"/>
                    <a:pt x="386940" y="101094"/>
                  </a:cubicBezTo>
                  <a:cubicBezTo>
                    <a:pt x="412057" y="138770"/>
                    <a:pt x="431404" y="203599"/>
                    <a:pt x="441926" y="245687"/>
                  </a:cubicBezTo>
                  <a:cubicBezTo>
                    <a:pt x="452448" y="287775"/>
                    <a:pt x="451260" y="320699"/>
                    <a:pt x="450072" y="353623"/>
                  </a:cubicBezTo>
                </a:path>
              </a:pathLst>
            </a:cu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24" name="Gerader Verbinder 65">
              <a:extLst>
                <a:ext uri="{FF2B5EF4-FFF2-40B4-BE49-F238E27FC236}">
                  <a16:creationId xmlns:a16="http://schemas.microsoft.com/office/drawing/2014/main" id="{D20354E7-4AAB-C309-6323-8151036FAD77}"/>
                </a:ext>
              </a:extLst>
            </p:cNvPr>
            <p:cNvCxnSpPr>
              <a:cxnSpLocks/>
            </p:cNvCxnSpPr>
            <p:nvPr/>
          </p:nvCxnSpPr>
          <p:spPr>
            <a:xfrm>
              <a:off x="1242876" y="4504525"/>
              <a:ext cx="352968" cy="0"/>
            </a:xfrm>
            <a:prstGeom prst="lin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Ellipse 66">
              <a:extLst>
                <a:ext uri="{FF2B5EF4-FFF2-40B4-BE49-F238E27FC236}">
                  <a16:creationId xmlns:a16="http://schemas.microsoft.com/office/drawing/2014/main" id="{200B9D37-3AA2-B6C9-E3F2-65DF21BCEED0}"/>
                </a:ext>
              </a:extLst>
            </p:cNvPr>
            <p:cNvSpPr/>
            <p:nvPr/>
          </p:nvSpPr>
          <p:spPr>
            <a:xfrm>
              <a:off x="1310267" y="4057202"/>
              <a:ext cx="217211" cy="224103"/>
            </a:xfrm>
            <a:prstGeom prst="ellips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8" name="Grafik 27">
            <a:extLst>
              <a:ext uri="{FF2B5EF4-FFF2-40B4-BE49-F238E27FC236}">
                <a16:creationId xmlns:a16="http://schemas.microsoft.com/office/drawing/2014/main" id="{1D858277-5E2A-EB93-85AA-755C9B1D6F5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435981" y="4933821"/>
            <a:ext cx="539115" cy="539115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AF111A6C-971E-9608-77F9-68CC32789D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55506" y="3622665"/>
            <a:ext cx="539115" cy="53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45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E6D48-A977-D5BF-934B-C428751CA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8F62E4F1-C14E-CB23-9229-CBD1A209B770}"/>
              </a:ext>
            </a:extLst>
          </p:cNvPr>
          <p:cNvSpPr txBox="1"/>
          <p:nvPr/>
        </p:nvSpPr>
        <p:spPr>
          <a:xfrm>
            <a:off x="8078208" y="1634024"/>
            <a:ext cx="3876319" cy="783193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Zahlen mit </a:t>
            </a:r>
          </a:p>
          <a:p>
            <a:r>
              <a:rPr lang="de-DE" sz="2000" b="1" dirty="0"/>
              <a:t>Material lesen und darstellen.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6E491A8A-DA4A-96AF-CD4D-8A6DFCC5FC80}"/>
              </a:ext>
            </a:extLst>
          </p:cNvPr>
          <p:cNvSpPr txBox="1"/>
          <p:nvPr/>
        </p:nvSpPr>
        <p:spPr>
          <a:xfrm>
            <a:off x="8078208" y="4180523"/>
            <a:ext cx="3876320" cy="1634490"/>
          </a:xfrm>
          <a:prstGeom prst="roundRect">
            <a:avLst/>
          </a:prstGeom>
          <a:solidFill>
            <a:srgbClr val="FDECD3"/>
          </a:solidFill>
        </p:spPr>
        <p:txBody>
          <a:bodyPr wrap="square" rtlCol="0">
            <a:spAutoFit/>
          </a:bodyPr>
          <a:lstStyle/>
          <a:p>
            <a:r>
              <a:rPr lang="de-DE" b="1" dirty="0"/>
              <a:t>Arbeitsauftrag:</a:t>
            </a:r>
          </a:p>
          <a:p>
            <a:r>
              <a:rPr lang="de-DE" dirty="0"/>
              <a:t>Bilde verschiedene Zahlen aus der Ziffer 3 und einigen Nullen. </a:t>
            </a:r>
            <a:br>
              <a:rPr lang="de-DE" dirty="0"/>
            </a:br>
            <a:r>
              <a:rPr lang="de-DE" dirty="0"/>
              <a:t>Erkläre, warum sie unterschiedlich sind.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3F2D43B-73F9-1170-02E5-BFACAED8C9D2}"/>
              </a:ext>
            </a:extLst>
          </p:cNvPr>
          <p:cNvSpPr/>
          <p:nvPr/>
        </p:nvSpPr>
        <p:spPr>
          <a:xfrm>
            <a:off x="1" y="0"/>
            <a:ext cx="7127474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6" name="Grafik 15" descr="Ein Bild, das Zeichnung, Entwurf, Darstellung, Clipart enthält.&#10;&#10;Automatisch generierte Beschreibung">
            <a:extLst>
              <a:ext uri="{FF2B5EF4-FFF2-40B4-BE49-F238E27FC236}">
                <a16:creationId xmlns:a16="http://schemas.microsoft.com/office/drawing/2014/main" id="{10E9A16F-51F8-87AE-28AC-C0B32E4E53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9" b="95822" l="9353" r="90588">
                        <a14:foregroundMark x1="17806" y1="90158" x2="17386" y2="93500"/>
                        <a14:foregroundMark x1="52878" y1="95868" x2="60671" y2="95868"/>
                        <a14:foregroundMark x1="90588" y1="91736" x2="90588" y2="94290"/>
                        <a14:foregroundMark x1="9592" y1="94940" x2="9592" y2="92201"/>
                        <a14:foregroundMark x1="50839" y1="6035" x2="57614" y2="7614"/>
                        <a14:foregroundMark x1="38549" y1="28552" x2="39568" y2="27437"/>
                        <a14:foregroundMark x1="54736" y1="26370" x2="54736" y2="28412"/>
                        <a14:foregroundMark x1="9772" y1="85237" x2="9353" y2="88347"/>
                        <a14:foregroundMark x1="52038" y1="26137" x2="54916" y2="27669"/>
                        <a14:foregroundMark x1="43885" y1="6407" x2="44544" y2="6128"/>
                      </a14:backgroundRemoval>
                    </a14:imgEffect>
                  </a14:imgLayer>
                </a14:imgProps>
              </a:ext>
            </a:extLst>
          </a:blip>
          <a:srcRect b="17678"/>
          <a:stretch/>
        </p:blipFill>
        <p:spPr>
          <a:xfrm>
            <a:off x="4448893" y="4035193"/>
            <a:ext cx="2655326" cy="2822807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D49461A1-37C9-97C4-8F9C-52440D07E166}"/>
              </a:ext>
            </a:extLst>
          </p:cNvPr>
          <p:cNvSpPr txBox="1"/>
          <p:nvPr/>
        </p:nvSpPr>
        <p:spPr>
          <a:xfrm>
            <a:off x="8164259" y="435109"/>
            <a:ext cx="32846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/>
              <a:t>Warum ist das so?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E902745E-0C63-1911-26F7-064FA26B3A4A}"/>
              </a:ext>
            </a:extLst>
          </p:cNvPr>
          <p:cNvGrpSpPr/>
          <p:nvPr/>
        </p:nvGrpSpPr>
        <p:grpSpPr>
          <a:xfrm>
            <a:off x="7409241" y="443884"/>
            <a:ext cx="576000" cy="576000"/>
            <a:chOff x="5565243" y="2908186"/>
            <a:chExt cx="864000" cy="864000"/>
          </a:xfrm>
        </p:grpSpPr>
        <p:pic>
          <p:nvPicPr>
            <p:cNvPr id="37" name="Grafik 36" descr="Fragezeichen mit einfarbiger Füllung">
              <a:extLst>
                <a:ext uri="{FF2B5EF4-FFF2-40B4-BE49-F238E27FC236}">
                  <a16:creationId xmlns:a16="http://schemas.microsoft.com/office/drawing/2014/main" id="{841692F7-9A9A-BB62-355A-6E59D10FD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022BD123-6EFD-DDD2-7DF6-9747E70A29F3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F745DB2F-E36B-71A4-C0EF-20DD3E6D429E}"/>
              </a:ext>
            </a:extLst>
          </p:cNvPr>
          <p:cNvGrpSpPr/>
          <p:nvPr/>
        </p:nvGrpSpPr>
        <p:grpSpPr>
          <a:xfrm>
            <a:off x="7409241" y="1688791"/>
            <a:ext cx="576000" cy="576000"/>
            <a:chOff x="7532914" y="2184281"/>
            <a:chExt cx="864000" cy="864000"/>
          </a:xfrm>
        </p:grpSpPr>
        <p:pic>
          <p:nvPicPr>
            <p:cNvPr id="41" name="Grafik 40" descr="Rennflagge mit einfarbiger Füllung">
              <a:extLst>
                <a:ext uri="{FF2B5EF4-FFF2-40B4-BE49-F238E27FC236}">
                  <a16:creationId xmlns:a16="http://schemas.microsoft.com/office/drawing/2014/main" id="{DD7ADFFD-A39A-D103-6F2A-CCF4BD031E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555884" y="2217191"/>
              <a:ext cx="828000" cy="828000"/>
            </a:xfrm>
            <a:prstGeom prst="flowChartConnector">
              <a:avLst/>
            </a:prstGeom>
          </p:spPr>
        </p:pic>
        <p:sp>
          <p:nvSpPr>
            <p:cNvPr id="42" name="Ellipse 41">
              <a:extLst>
                <a:ext uri="{FF2B5EF4-FFF2-40B4-BE49-F238E27FC236}">
                  <a16:creationId xmlns:a16="http://schemas.microsoft.com/office/drawing/2014/main" id="{77FA9529-88DA-F497-71C2-2B35D157405C}"/>
                </a:ext>
              </a:extLst>
            </p:cNvPr>
            <p:cNvSpPr/>
            <p:nvPr/>
          </p:nvSpPr>
          <p:spPr>
            <a:xfrm>
              <a:off x="7532914" y="2184281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4BC215AC-8037-591B-A314-38D6425E2B6C}"/>
              </a:ext>
            </a:extLst>
          </p:cNvPr>
          <p:cNvGrpSpPr/>
          <p:nvPr/>
        </p:nvGrpSpPr>
        <p:grpSpPr>
          <a:xfrm>
            <a:off x="7409241" y="4250301"/>
            <a:ext cx="576000" cy="576000"/>
            <a:chOff x="7743135" y="3909742"/>
            <a:chExt cx="864000" cy="864000"/>
          </a:xfrm>
        </p:grpSpPr>
        <p:grpSp>
          <p:nvGrpSpPr>
            <p:cNvPr id="44" name="Gruppieren 43">
              <a:extLst>
                <a:ext uri="{FF2B5EF4-FFF2-40B4-BE49-F238E27FC236}">
                  <a16:creationId xmlns:a16="http://schemas.microsoft.com/office/drawing/2014/main" id="{33039050-54C7-937E-668D-4F13B07BA045}"/>
                </a:ext>
              </a:extLst>
            </p:cNvPr>
            <p:cNvGrpSpPr/>
            <p:nvPr/>
          </p:nvGrpSpPr>
          <p:grpSpPr>
            <a:xfrm>
              <a:off x="7998651" y="4117289"/>
              <a:ext cx="352968" cy="448907"/>
              <a:chOff x="6672873" y="3878028"/>
              <a:chExt cx="468000" cy="576901"/>
            </a:xfrm>
          </p:grpSpPr>
          <p:sp>
            <p:nvSpPr>
              <p:cNvPr id="46" name="Freihandform: Form 45">
                <a:extLst>
                  <a:ext uri="{FF2B5EF4-FFF2-40B4-BE49-F238E27FC236}">
                    <a16:creationId xmlns:a16="http://schemas.microsoft.com/office/drawing/2014/main" id="{9908A487-9825-DDC8-F002-134E1D33677F}"/>
                  </a:ext>
                </a:extLst>
              </p:cNvPr>
              <p:cNvSpPr/>
              <p:nvPr/>
            </p:nvSpPr>
            <p:spPr>
              <a:xfrm>
                <a:off x="6681788" y="4101306"/>
                <a:ext cx="451441" cy="353623"/>
              </a:xfrm>
              <a:custGeom>
                <a:avLst/>
                <a:gdLst>
                  <a:gd name="connsiteX0" fmla="*/ 0 w 450828"/>
                  <a:gd name="connsiteY0" fmla="*/ 351587 h 353623"/>
                  <a:gd name="connsiteX1" fmla="*/ 18329 w 450828"/>
                  <a:gd name="connsiteY1" fmla="*/ 211066 h 353623"/>
                  <a:gd name="connsiteX2" fmla="*/ 95717 w 450828"/>
                  <a:gd name="connsiteY2" fmla="*/ 70546 h 353623"/>
                  <a:gd name="connsiteX3" fmla="*/ 203653 w 450828"/>
                  <a:gd name="connsiteY3" fmla="*/ 3341 h 353623"/>
                  <a:gd name="connsiteX4" fmla="*/ 291223 w 450828"/>
                  <a:gd name="connsiteY4" fmla="*/ 19633 h 353623"/>
                  <a:gd name="connsiteX5" fmla="*/ 386940 w 450828"/>
                  <a:gd name="connsiteY5" fmla="*/ 101094 h 353623"/>
                  <a:gd name="connsiteX6" fmla="*/ 441926 w 450828"/>
                  <a:gd name="connsiteY6" fmla="*/ 245687 h 353623"/>
                  <a:gd name="connsiteX7" fmla="*/ 450072 w 450828"/>
                  <a:gd name="connsiteY7" fmla="*/ 353623 h 353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0828" h="353623">
                    <a:moveTo>
                      <a:pt x="0" y="351587"/>
                    </a:moveTo>
                    <a:cubicBezTo>
                      <a:pt x="1188" y="304746"/>
                      <a:pt x="2376" y="257906"/>
                      <a:pt x="18329" y="211066"/>
                    </a:cubicBezTo>
                    <a:cubicBezTo>
                      <a:pt x="34282" y="164226"/>
                      <a:pt x="64830" y="105167"/>
                      <a:pt x="95717" y="70546"/>
                    </a:cubicBezTo>
                    <a:cubicBezTo>
                      <a:pt x="126604" y="35925"/>
                      <a:pt x="171069" y="11826"/>
                      <a:pt x="203653" y="3341"/>
                    </a:cubicBezTo>
                    <a:cubicBezTo>
                      <a:pt x="236237" y="-5144"/>
                      <a:pt x="260675" y="3341"/>
                      <a:pt x="291223" y="19633"/>
                    </a:cubicBezTo>
                    <a:cubicBezTo>
                      <a:pt x="321771" y="35925"/>
                      <a:pt x="361823" y="63418"/>
                      <a:pt x="386940" y="101094"/>
                    </a:cubicBezTo>
                    <a:cubicBezTo>
                      <a:pt x="412057" y="138770"/>
                      <a:pt x="431404" y="203599"/>
                      <a:pt x="441926" y="245687"/>
                    </a:cubicBezTo>
                    <a:cubicBezTo>
                      <a:pt x="452448" y="287775"/>
                      <a:pt x="451260" y="320699"/>
                      <a:pt x="450072" y="353623"/>
                    </a:cubicBezTo>
                  </a:path>
                </a:pathLst>
              </a:cu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47" name="Gruppieren 46">
                <a:extLst>
                  <a:ext uri="{FF2B5EF4-FFF2-40B4-BE49-F238E27FC236}">
                    <a16:creationId xmlns:a16="http://schemas.microsoft.com/office/drawing/2014/main" id="{99597B0B-F8DD-2C86-F07A-AB70AB3FF3FC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4865"/>
                <a:chOff x="6674461" y="3878028"/>
                <a:chExt cx="468000" cy="574865"/>
              </a:xfrm>
            </p:grpSpPr>
            <p:cxnSp>
              <p:nvCxnSpPr>
                <p:cNvPr id="48" name="Gerader Verbinder 47">
                  <a:extLst>
                    <a:ext uri="{FF2B5EF4-FFF2-40B4-BE49-F238E27FC236}">
                      <a16:creationId xmlns:a16="http://schemas.microsoft.com/office/drawing/2014/main" id="{0AD29B56-05AD-8803-9A71-64EAFF81F2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674461" y="4452893"/>
                  <a:ext cx="468000" cy="0"/>
                </a:xfrm>
                <a:prstGeom prst="line">
                  <a:avLst/>
                </a:prstGeom>
                <a:ln w="19050">
                  <a:solidFill>
                    <a:srgbClr val="F8B44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Ellipse 48">
                  <a:extLst>
                    <a:ext uri="{FF2B5EF4-FFF2-40B4-BE49-F238E27FC236}">
                      <a16:creationId xmlns:a16="http://schemas.microsoft.com/office/drawing/2014/main" id="{8E089BCC-A373-6A01-CD50-7E5BD4AE31A7}"/>
                    </a:ext>
                  </a:extLst>
                </p:cNvPr>
                <p:cNvSpPr/>
                <p:nvPr/>
              </p:nvSpPr>
              <p:spPr>
                <a:xfrm>
                  <a:off x="6763815" y="3878028"/>
                  <a:ext cx="288000" cy="288000"/>
                </a:xfrm>
                <a:prstGeom prst="ellipse">
                  <a:avLst/>
                </a:pr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7ADA01CF-D8D5-E84D-E4D2-CFF4AAB6345C}"/>
                </a:ext>
              </a:extLst>
            </p:cNvPr>
            <p:cNvSpPr/>
            <p:nvPr/>
          </p:nvSpPr>
          <p:spPr>
            <a:xfrm>
              <a:off x="7743135" y="3909742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" name="Textfeld 2">
            <a:extLst>
              <a:ext uri="{FF2B5EF4-FFF2-40B4-BE49-F238E27FC236}">
                <a16:creationId xmlns:a16="http://schemas.microsoft.com/office/drawing/2014/main" id="{30D4CE93-DE5D-E4A5-AF96-E599E768674A}"/>
              </a:ext>
            </a:extLst>
          </p:cNvPr>
          <p:cNvSpPr txBox="1"/>
          <p:nvPr/>
        </p:nvSpPr>
        <p:spPr>
          <a:xfrm>
            <a:off x="5324009" y="6383149"/>
            <a:ext cx="905093" cy="37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spc="100" dirty="0">
                <a:solidFill>
                  <a:schemeClr val="bg1"/>
                </a:solidFill>
              </a:rPr>
              <a:t>Leonie</a:t>
            </a:r>
          </a:p>
        </p:txBody>
      </p:sp>
      <p:sp>
        <p:nvSpPr>
          <p:cNvPr id="8" name="Wolkenförmige Legende 7">
            <a:extLst>
              <a:ext uri="{FF2B5EF4-FFF2-40B4-BE49-F238E27FC236}">
                <a16:creationId xmlns:a16="http://schemas.microsoft.com/office/drawing/2014/main" id="{0555966D-43EF-7444-5204-BDB5C71435DD}"/>
              </a:ext>
            </a:extLst>
          </p:cNvPr>
          <p:cNvSpPr/>
          <p:nvPr/>
        </p:nvSpPr>
        <p:spPr>
          <a:xfrm>
            <a:off x="292282" y="96483"/>
            <a:ext cx="6004456" cy="4408010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993849 w 6045415"/>
              <a:gd name="connsiteY0" fmla="*/ 4556633 h 3690149"/>
              <a:gd name="connsiteX1" fmla="*/ 4891345 w 6045415"/>
              <a:gd name="connsiteY1" fmla="*/ 4659137 h 3690149"/>
              <a:gd name="connsiteX2" fmla="*/ 4788841 w 6045415"/>
              <a:gd name="connsiteY2" fmla="*/ 4556633 h 3690149"/>
              <a:gd name="connsiteX3" fmla="*/ 4891345 w 6045415"/>
              <a:gd name="connsiteY3" fmla="*/ 4454129 h 3690149"/>
              <a:gd name="connsiteX4" fmla="*/ 4993849 w 6045415"/>
              <a:gd name="connsiteY4" fmla="*/ 4556633 h 3690149"/>
              <a:gd name="connsiteX0" fmla="*/ 4902930 w 6045415"/>
              <a:gd name="connsiteY0" fmla="*/ 4275958 h 3690149"/>
              <a:gd name="connsiteX1" fmla="*/ 4697922 w 6045415"/>
              <a:gd name="connsiteY1" fmla="*/ 4480966 h 3690149"/>
              <a:gd name="connsiteX2" fmla="*/ 4492914 w 6045415"/>
              <a:gd name="connsiteY2" fmla="*/ 4275958 h 3690149"/>
              <a:gd name="connsiteX3" fmla="*/ 4697922 w 6045415"/>
              <a:gd name="connsiteY3" fmla="*/ 4070950 h 3690149"/>
              <a:gd name="connsiteX4" fmla="*/ 4902930 w 6045415"/>
              <a:gd name="connsiteY4" fmla="*/ 4275958 h 3690149"/>
              <a:gd name="connsiteX0" fmla="*/ 4695680 w 6045415"/>
              <a:gd name="connsiteY0" fmla="*/ 3826478 h 3690149"/>
              <a:gd name="connsiteX1" fmla="*/ 4388168 w 6045415"/>
              <a:gd name="connsiteY1" fmla="*/ 4133990 h 3690149"/>
              <a:gd name="connsiteX2" fmla="*/ 4080656 w 6045415"/>
              <a:gd name="connsiteY2" fmla="*/ 3826478 h 3690149"/>
              <a:gd name="connsiteX3" fmla="*/ 4388168 w 6045415"/>
              <a:gd name="connsiteY3" fmla="*/ 3518966 h 3690149"/>
              <a:gd name="connsiteX4" fmla="*/ 4695680 w 6045415"/>
              <a:gd name="connsiteY4" fmla="*/ 3826478 h 3690149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084 w 43256"/>
              <a:gd name="connsiteY8" fmla="*/ 26041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395 w 43256"/>
              <a:gd name="connsiteY8" fmla="*/ 27230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395 w 43256"/>
              <a:gd name="connsiteY8" fmla="*/ 27230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5513 w 43256"/>
              <a:gd name="connsiteY8" fmla="*/ 28334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654 w 43256"/>
              <a:gd name="connsiteY8" fmla="*/ 27569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654 w 43256"/>
              <a:gd name="connsiteY8" fmla="*/ 27569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654 w 43256"/>
              <a:gd name="connsiteY8" fmla="*/ 27569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  <a:gd name="connsiteX0" fmla="*/ 3936 w 43256"/>
              <a:gd name="connsiteY0" fmla="*/ 14229 h 54403"/>
              <a:gd name="connsiteX1" fmla="*/ 5659 w 43256"/>
              <a:gd name="connsiteY1" fmla="*/ 6766 h 54403"/>
              <a:gd name="connsiteX2" fmla="*/ 14041 w 43256"/>
              <a:gd name="connsiteY2" fmla="*/ 5061 h 54403"/>
              <a:gd name="connsiteX3" fmla="*/ 22492 w 43256"/>
              <a:gd name="connsiteY3" fmla="*/ 3291 h 54403"/>
              <a:gd name="connsiteX4" fmla="*/ 25785 w 43256"/>
              <a:gd name="connsiteY4" fmla="*/ 59 h 54403"/>
              <a:gd name="connsiteX5" fmla="*/ 29869 w 43256"/>
              <a:gd name="connsiteY5" fmla="*/ 2340 h 54403"/>
              <a:gd name="connsiteX6" fmla="*/ 35499 w 43256"/>
              <a:gd name="connsiteY6" fmla="*/ 549 h 54403"/>
              <a:gd name="connsiteX7" fmla="*/ 38354 w 43256"/>
              <a:gd name="connsiteY7" fmla="*/ 5435 h 54403"/>
              <a:gd name="connsiteX8" fmla="*/ 42018 w 43256"/>
              <a:gd name="connsiteY8" fmla="*/ 10177 h 54403"/>
              <a:gd name="connsiteX9" fmla="*/ 41854 w 43256"/>
              <a:gd name="connsiteY9" fmla="*/ 15319 h 54403"/>
              <a:gd name="connsiteX10" fmla="*/ 43052 w 43256"/>
              <a:gd name="connsiteY10" fmla="*/ 23181 h 54403"/>
              <a:gd name="connsiteX11" fmla="*/ 37440 w 43256"/>
              <a:gd name="connsiteY11" fmla="*/ 30063 h 54403"/>
              <a:gd name="connsiteX12" fmla="*/ 35431 w 43256"/>
              <a:gd name="connsiteY12" fmla="*/ 35960 h 54403"/>
              <a:gd name="connsiteX13" fmla="*/ 28591 w 43256"/>
              <a:gd name="connsiteY13" fmla="*/ 36674 h 54403"/>
              <a:gd name="connsiteX14" fmla="*/ 23703 w 43256"/>
              <a:gd name="connsiteY14" fmla="*/ 42965 h 54403"/>
              <a:gd name="connsiteX15" fmla="*/ 16516 w 43256"/>
              <a:gd name="connsiteY15" fmla="*/ 39125 h 54403"/>
              <a:gd name="connsiteX16" fmla="*/ 5840 w 43256"/>
              <a:gd name="connsiteY16" fmla="*/ 35331 h 54403"/>
              <a:gd name="connsiteX17" fmla="*/ 1146 w 43256"/>
              <a:gd name="connsiteY17" fmla="*/ 31109 h 54403"/>
              <a:gd name="connsiteX18" fmla="*/ 2149 w 43256"/>
              <a:gd name="connsiteY18" fmla="*/ 25410 h 54403"/>
              <a:gd name="connsiteX19" fmla="*/ 31 w 43256"/>
              <a:gd name="connsiteY19" fmla="*/ 19563 h 54403"/>
              <a:gd name="connsiteX20" fmla="*/ 3899 w 43256"/>
              <a:gd name="connsiteY20" fmla="*/ 14366 h 54403"/>
              <a:gd name="connsiteX21" fmla="*/ 3936 w 43256"/>
              <a:gd name="connsiteY21" fmla="*/ 14229 h 54403"/>
              <a:gd name="connsiteX0" fmla="*/ 4998887 w 6053252"/>
              <a:gd name="connsiteY0" fmla="*/ 4544589 h 4647093"/>
              <a:gd name="connsiteX1" fmla="*/ 4896383 w 6053252"/>
              <a:gd name="connsiteY1" fmla="*/ 4647093 h 4647093"/>
              <a:gd name="connsiteX2" fmla="*/ 4793879 w 6053252"/>
              <a:gd name="connsiteY2" fmla="*/ 4544589 h 4647093"/>
              <a:gd name="connsiteX3" fmla="*/ 4896383 w 6053252"/>
              <a:gd name="connsiteY3" fmla="*/ 4442085 h 4647093"/>
              <a:gd name="connsiteX4" fmla="*/ 4998887 w 6053252"/>
              <a:gd name="connsiteY4" fmla="*/ 4544589 h 4647093"/>
              <a:gd name="connsiteX0" fmla="*/ 4907968 w 6053252"/>
              <a:gd name="connsiteY0" fmla="*/ 4263914 h 4647093"/>
              <a:gd name="connsiteX1" fmla="*/ 4702960 w 6053252"/>
              <a:gd name="connsiteY1" fmla="*/ 4468922 h 4647093"/>
              <a:gd name="connsiteX2" fmla="*/ 4497952 w 6053252"/>
              <a:gd name="connsiteY2" fmla="*/ 4263914 h 4647093"/>
              <a:gd name="connsiteX3" fmla="*/ 4702960 w 6053252"/>
              <a:gd name="connsiteY3" fmla="*/ 4058906 h 4647093"/>
              <a:gd name="connsiteX4" fmla="*/ 4907968 w 6053252"/>
              <a:gd name="connsiteY4" fmla="*/ 4263914 h 4647093"/>
              <a:gd name="connsiteX0" fmla="*/ 4700718 w 6053252"/>
              <a:gd name="connsiteY0" fmla="*/ 3814434 h 4647093"/>
              <a:gd name="connsiteX1" fmla="*/ 4393206 w 6053252"/>
              <a:gd name="connsiteY1" fmla="*/ 4121946 h 4647093"/>
              <a:gd name="connsiteX2" fmla="*/ 4085694 w 6053252"/>
              <a:gd name="connsiteY2" fmla="*/ 3814434 h 4647093"/>
              <a:gd name="connsiteX3" fmla="*/ 4393206 w 6053252"/>
              <a:gd name="connsiteY3" fmla="*/ 3506922 h 4647093"/>
              <a:gd name="connsiteX4" fmla="*/ 4700718 w 6053252"/>
              <a:gd name="connsiteY4" fmla="*/ 3814434 h 4647093"/>
              <a:gd name="connsiteX0" fmla="*/ 4729 w 43256"/>
              <a:gd name="connsiteY0" fmla="*/ 26036 h 54403"/>
              <a:gd name="connsiteX1" fmla="*/ 2196 w 43256"/>
              <a:gd name="connsiteY1" fmla="*/ 25239 h 54403"/>
              <a:gd name="connsiteX2" fmla="*/ 6964 w 43256"/>
              <a:gd name="connsiteY2" fmla="*/ 34758 h 54403"/>
              <a:gd name="connsiteX3" fmla="*/ 5856 w 43256"/>
              <a:gd name="connsiteY3" fmla="*/ 35139 h 54403"/>
              <a:gd name="connsiteX4" fmla="*/ 16514 w 43256"/>
              <a:gd name="connsiteY4" fmla="*/ 38949 h 54403"/>
              <a:gd name="connsiteX5" fmla="*/ 15846 w 43256"/>
              <a:gd name="connsiteY5" fmla="*/ 37209 h 54403"/>
              <a:gd name="connsiteX6" fmla="*/ 28863 w 43256"/>
              <a:gd name="connsiteY6" fmla="*/ 34610 h 54403"/>
              <a:gd name="connsiteX7" fmla="*/ 28596 w 43256"/>
              <a:gd name="connsiteY7" fmla="*/ 36519 h 54403"/>
              <a:gd name="connsiteX8" fmla="*/ 36654 w 43256"/>
              <a:gd name="connsiteY8" fmla="*/ 27569 h 54403"/>
              <a:gd name="connsiteX9" fmla="*/ 37416 w 43256"/>
              <a:gd name="connsiteY9" fmla="*/ 29949 h 54403"/>
              <a:gd name="connsiteX10" fmla="*/ 41834 w 43256"/>
              <a:gd name="connsiteY10" fmla="*/ 15213 h 54403"/>
              <a:gd name="connsiteX11" fmla="*/ 40386 w 43256"/>
              <a:gd name="connsiteY11" fmla="*/ 17889 h 54403"/>
              <a:gd name="connsiteX12" fmla="*/ 38360 w 43256"/>
              <a:gd name="connsiteY12" fmla="*/ 5285 h 54403"/>
              <a:gd name="connsiteX13" fmla="*/ 38436 w 43256"/>
              <a:gd name="connsiteY13" fmla="*/ 6549 h 54403"/>
              <a:gd name="connsiteX14" fmla="*/ 29114 w 43256"/>
              <a:gd name="connsiteY14" fmla="*/ 3811 h 54403"/>
              <a:gd name="connsiteX15" fmla="*/ 29856 w 43256"/>
              <a:gd name="connsiteY15" fmla="*/ 2199 h 54403"/>
              <a:gd name="connsiteX16" fmla="*/ 22177 w 43256"/>
              <a:gd name="connsiteY16" fmla="*/ 4579 h 54403"/>
              <a:gd name="connsiteX17" fmla="*/ 22536 w 43256"/>
              <a:gd name="connsiteY17" fmla="*/ 3189 h 54403"/>
              <a:gd name="connsiteX18" fmla="*/ 14036 w 43256"/>
              <a:gd name="connsiteY18" fmla="*/ 5051 h 54403"/>
              <a:gd name="connsiteX19" fmla="*/ 15336 w 43256"/>
              <a:gd name="connsiteY19" fmla="*/ 6399 h 54403"/>
              <a:gd name="connsiteX20" fmla="*/ 4163 w 43256"/>
              <a:gd name="connsiteY20" fmla="*/ 15648 h 54403"/>
              <a:gd name="connsiteX21" fmla="*/ 3936 w 43256"/>
              <a:gd name="connsiteY21" fmla="*/ 14229 h 54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56" h="54403">
                <a:moveTo>
                  <a:pt x="3936" y="14229"/>
                </a:moveTo>
                <a:cubicBezTo>
                  <a:pt x="3665" y="11516"/>
                  <a:pt x="4297" y="8780"/>
                  <a:pt x="5659" y="6766"/>
                </a:cubicBezTo>
                <a:cubicBezTo>
                  <a:pt x="7811" y="3585"/>
                  <a:pt x="11300" y="2876"/>
                  <a:pt x="14041" y="5061"/>
                </a:cubicBezTo>
                <a:cubicBezTo>
                  <a:pt x="15714" y="768"/>
                  <a:pt x="19950" y="-119"/>
                  <a:pt x="22492" y="3291"/>
                </a:cubicBezTo>
                <a:cubicBezTo>
                  <a:pt x="23133" y="1542"/>
                  <a:pt x="24364" y="333"/>
                  <a:pt x="25785" y="59"/>
                </a:cubicBezTo>
                <a:cubicBezTo>
                  <a:pt x="27349" y="-243"/>
                  <a:pt x="28911" y="629"/>
                  <a:pt x="29869" y="2340"/>
                </a:cubicBezTo>
                <a:cubicBezTo>
                  <a:pt x="31251" y="126"/>
                  <a:pt x="33537" y="-601"/>
                  <a:pt x="35499" y="549"/>
                </a:cubicBezTo>
                <a:cubicBezTo>
                  <a:pt x="36994" y="1425"/>
                  <a:pt x="38066" y="3259"/>
                  <a:pt x="38354" y="5435"/>
                </a:cubicBezTo>
                <a:cubicBezTo>
                  <a:pt x="40082" y="6077"/>
                  <a:pt x="41458" y="7857"/>
                  <a:pt x="42018" y="10177"/>
                </a:cubicBezTo>
                <a:cubicBezTo>
                  <a:pt x="42425" y="11861"/>
                  <a:pt x="42367" y="13690"/>
                  <a:pt x="41854" y="15319"/>
                </a:cubicBezTo>
                <a:cubicBezTo>
                  <a:pt x="43115" y="17553"/>
                  <a:pt x="43556" y="20449"/>
                  <a:pt x="43052" y="23181"/>
                </a:cubicBezTo>
                <a:cubicBezTo>
                  <a:pt x="42382" y="26813"/>
                  <a:pt x="40164" y="29533"/>
                  <a:pt x="37440" y="30063"/>
                </a:cubicBezTo>
                <a:cubicBezTo>
                  <a:pt x="37427" y="32330"/>
                  <a:pt x="36694" y="34480"/>
                  <a:pt x="35431" y="35960"/>
                </a:cubicBezTo>
                <a:cubicBezTo>
                  <a:pt x="33512" y="38209"/>
                  <a:pt x="30740" y="38498"/>
                  <a:pt x="28591" y="36674"/>
                </a:cubicBezTo>
                <a:cubicBezTo>
                  <a:pt x="27896" y="39807"/>
                  <a:pt x="26035" y="42202"/>
                  <a:pt x="23703" y="42965"/>
                </a:cubicBezTo>
                <a:cubicBezTo>
                  <a:pt x="20955" y="43864"/>
                  <a:pt x="18087" y="42332"/>
                  <a:pt x="16516" y="39125"/>
                </a:cubicBezTo>
                <a:cubicBezTo>
                  <a:pt x="12808" y="42169"/>
                  <a:pt x="7992" y="40458"/>
                  <a:pt x="5840" y="35331"/>
                </a:cubicBezTo>
                <a:cubicBezTo>
                  <a:pt x="3726" y="35668"/>
                  <a:pt x="1741" y="33883"/>
                  <a:pt x="1146" y="31109"/>
                </a:cubicBezTo>
                <a:cubicBezTo>
                  <a:pt x="715" y="29102"/>
                  <a:pt x="1096" y="26936"/>
                  <a:pt x="2149" y="25410"/>
                </a:cubicBezTo>
                <a:cubicBezTo>
                  <a:pt x="655" y="24213"/>
                  <a:pt x="-177" y="21916"/>
                  <a:pt x="31" y="19563"/>
                </a:cubicBezTo>
                <a:cubicBezTo>
                  <a:pt x="275" y="16808"/>
                  <a:pt x="1881" y="14650"/>
                  <a:pt x="3899" y="14366"/>
                </a:cubicBezTo>
                <a:cubicBezTo>
                  <a:pt x="3911" y="14320"/>
                  <a:pt x="3924" y="14275"/>
                  <a:pt x="3936" y="14229"/>
                </a:cubicBezTo>
                <a:close/>
              </a:path>
              <a:path w="6053252" h="4647093">
                <a:moveTo>
                  <a:pt x="4998887" y="4544589"/>
                </a:moveTo>
                <a:cubicBezTo>
                  <a:pt x="4998887" y="4601200"/>
                  <a:pt x="4952994" y="4647093"/>
                  <a:pt x="4896383" y="4647093"/>
                </a:cubicBezTo>
                <a:cubicBezTo>
                  <a:pt x="4839772" y="4647093"/>
                  <a:pt x="4793879" y="4601200"/>
                  <a:pt x="4793879" y="4544589"/>
                </a:cubicBezTo>
                <a:cubicBezTo>
                  <a:pt x="4793879" y="4487978"/>
                  <a:pt x="4839772" y="4442085"/>
                  <a:pt x="4896383" y="4442085"/>
                </a:cubicBezTo>
                <a:cubicBezTo>
                  <a:pt x="4952994" y="4442085"/>
                  <a:pt x="4998887" y="4487978"/>
                  <a:pt x="4998887" y="4544589"/>
                </a:cubicBezTo>
                <a:close/>
              </a:path>
              <a:path w="6053252" h="4647093">
                <a:moveTo>
                  <a:pt x="4907968" y="4263914"/>
                </a:moveTo>
                <a:cubicBezTo>
                  <a:pt x="4907968" y="4377137"/>
                  <a:pt x="4816183" y="4468922"/>
                  <a:pt x="4702960" y="4468922"/>
                </a:cubicBezTo>
                <a:cubicBezTo>
                  <a:pt x="4589737" y="4468922"/>
                  <a:pt x="4497952" y="4377137"/>
                  <a:pt x="4497952" y="4263914"/>
                </a:cubicBezTo>
                <a:cubicBezTo>
                  <a:pt x="4497952" y="4150691"/>
                  <a:pt x="4589737" y="4058906"/>
                  <a:pt x="4702960" y="4058906"/>
                </a:cubicBezTo>
                <a:cubicBezTo>
                  <a:pt x="4816183" y="4058906"/>
                  <a:pt x="4907968" y="4150691"/>
                  <a:pt x="4907968" y="4263914"/>
                </a:cubicBezTo>
                <a:close/>
              </a:path>
              <a:path w="6053252" h="4647093">
                <a:moveTo>
                  <a:pt x="4700718" y="3814434"/>
                </a:moveTo>
                <a:cubicBezTo>
                  <a:pt x="4700718" y="3984268"/>
                  <a:pt x="4563040" y="4121946"/>
                  <a:pt x="4393206" y="4121946"/>
                </a:cubicBezTo>
                <a:cubicBezTo>
                  <a:pt x="4223372" y="4121946"/>
                  <a:pt x="4085694" y="3984268"/>
                  <a:pt x="4085694" y="3814434"/>
                </a:cubicBezTo>
                <a:cubicBezTo>
                  <a:pt x="4085694" y="3644600"/>
                  <a:pt x="4223372" y="3506922"/>
                  <a:pt x="4393206" y="3506922"/>
                </a:cubicBezTo>
                <a:cubicBezTo>
                  <a:pt x="4563040" y="3506922"/>
                  <a:pt x="4700718" y="3644600"/>
                  <a:pt x="4700718" y="3814434"/>
                </a:cubicBezTo>
                <a:close/>
              </a:path>
              <a:path w="43256" h="54403" fill="none" extrusionOk="0">
                <a:moveTo>
                  <a:pt x="4729" y="26036"/>
                </a:moveTo>
                <a:cubicBezTo>
                  <a:pt x="3845" y="26130"/>
                  <a:pt x="2961" y="25852"/>
                  <a:pt x="2196" y="25239"/>
                </a:cubicBezTo>
                <a:moveTo>
                  <a:pt x="6964" y="34758"/>
                </a:moveTo>
                <a:cubicBezTo>
                  <a:pt x="6609" y="34951"/>
                  <a:pt x="6236" y="35079"/>
                  <a:pt x="5856" y="35139"/>
                </a:cubicBezTo>
                <a:moveTo>
                  <a:pt x="16514" y="38949"/>
                </a:moveTo>
                <a:cubicBezTo>
                  <a:pt x="16247" y="38403"/>
                  <a:pt x="16023" y="37820"/>
                  <a:pt x="15846" y="37209"/>
                </a:cubicBezTo>
                <a:moveTo>
                  <a:pt x="28863" y="34610"/>
                </a:moveTo>
                <a:cubicBezTo>
                  <a:pt x="28824" y="35257"/>
                  <a:pt x="28734" y="35897"/>
                  <a:pt x="28596" y="36519"/>
                </a:cubicBezTo>
                <a:moveTo>
                  <a:pt x="36654" y="27569"/>
                </a:moveTo>
                <a:cubicBezTo>
                  <a:pt x="37310" y="29492"/>
                  <a:pt x="37434" y="26917"/>
                  <a:pt x="37416" y="29949"/>
                </a:cubicBezTo>
                <a:moveTo>
                  <a:pt x="41834" y="15213"/>
                </a:moveTo>
                <a:cubicBezTo>
                  <a:pt x="41509" y="16245"/>
                  <a:pt x="41014" y="17161"/>
                  <a:pt x="40386" y="17889"/>
                </a:cubicBezTo>
                <a:moveTo>
                  <a:pt x="38360" y="5285"/>
                </a:moveTo>
                <a:cubicBezTo>
                  <a:pt x="38415" y="5702"/>
                  <a:pt x="38441" y="6125"/>
                  <a:pt x="38436" y="6549"/>
                </a:cubicBezTo>
                <a:moveTo>
                  <a:pt x="29114" y="3811"/>
                </a:moveTo>
                <a:cubicBezTo>
                  <a:pt x="29303" y="3228"/>
                  <a:pt x="29552" y="2685"/>
                  <a:pt x="29856" y="2199"/>
                </a:cubicBezTo>
                <a:moveTo>
                  <a:pt x="22177" y="4579"/>
                </a:moveTo>
                <a:cubicBezTo>
                  <a:pt x="22254" y="4097"/>
                  <a:pt x="22375" y="3630"/>
                  <a:pt x="22536" y="3189"/>
                </a:cubicBezTo>
                <a:moveTo>
                  <a:pt x="14036" y="5051"/>
                </a:moveTo>
                <a:cubicBezTo>
                  <a:pt x="14508" y="5427"/>
                  <a:pt x="14944" y="5880"/>
                  <a:pt x="15336" y="6399"/>
                </a:cubicBezTo>
                <a:moveTo>
                  <a:pt x="4163" y="15648"/>
                </a:moveTo>
                <a:cubicBezTo>
                  <a:pt x="4060" y="15184"/>
                  <a:pt x="3984" y="14710"/>
                  <a:pt x="3936" y="14229"/>
                </a:cubicBezTo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BEE09E3-DDDD-FC0B-ADE2-931A907B7186}"/>
              </a:ext>
            </a:extLst>
          </p:cNvPr>
          <p:cNvSpPr txBox="1"/>
          <p:nvPr/>
        </p:nvSpPr>
        <p:spPr>
          <a:xfrm>
            <a:off x="1056715" y="1249066"/>
            <a:ext cx="5088567" cy="12003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dirty="0"/>
              <a:t>Aus den Ziffern 3 und 0 kann ich </a:t>
            </a:r>
            <a:br>
              <a:rPr lang="de-DE" b="1" dirty="0"/>
            </a:br>
            <a:r>
              <a:rPr lang="de-DE" b="1" dirty="0"/>
              <a:t>ganz verschiedene Zahlen bilden. </a:t>
            </a:r>
            <a:br>
              <a:rPr lang="de-DE" b="1" dirty="0"/>
            </a:br>
            <a:r>
              <a:rPr lang="de-DE" b="1" dirty="0"/>
              <a:t>Große und kleine Zahlen.</a:t>
            </a:r>
          </a:p>
          <a:p>
            <a:r>
              <a:rPr lang="de-DE" dirty="0"/>
              <a:t>Warum ist das so?</a:t>
            </a:r>
          </a:p>
        </p:txBody>
      </p:sp>
      <p:sp>
        <p:nvSpPr>
          <p:cNvPr id="4" name="Abgerundetes Rechteck 3">
            <a:extLst>
              <a:ext uri="{FF2B5EF4-FFF2-40B4-BE49-F238E27FC236}">
                <a16:creationId xmlns:a16="http://schemas.microsoft.com/office/drawing/2014/main" id="{3E4D3219-544F-0783-C074-C8F3776371DE}"/>
              </a:ext>
            </a:extLst>
          </p:cNvPr>
          <p:cNvSpPr/>
          <p:nvPr/>
        </p:nvSpPr>
        <p:spPr>
          <a:xfrm>
            <a:off x="1900778" y="5149019"/>
            <a:ext cx="647998" cy="7400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9" name="Abgerundetes Rechteck 8">
            <a:extLst>
              <a:ext uri="{FF2B5EF4-FFF2-40B4-BE49-F238E27FC236}">
                <a16:creationId xmlns:a16="http://schemas.microsoft.com/office/drawing/2014/main" id="{C4D5DF3A-8681-0AB2-43C7-21D8B5427A63}"/>
              </a:ext>
            </a:extLst>
          </p:cNvPr>
          <p:cNvSpPr/>
          <p:nvPr/>
        </p:nvSpPr>
        <p:spPr>
          <a:xfrm rot="21055423">
            <a:off x="967518" y="5149019"/>
            <a:ext cx="647998" cy="7400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0" name="Abgerundetes Rechteck 9">
            <a:extLst>
              <a:ext uri="{FF2B5EF4-FFF2-40B4-BE49-F238E27FC236}">
                <a16:creationId xmlns:a16="http://schemas.microsoft.com/office/drawing/2014/main" id="{9F8C9F4D-172C-588D-BC95-6D9F73428ECA}"/>
              </a:ext>
            </a:extLst>
          </p:cNvPr>
          <p:cNvSpPr/>
          <p:nvPr/>
        </p:nvSpPr>
        <p:spPr>
          <a:xfrm rot="21320557">
            <a:off x="1898317" y="5302008"/>
            <a:ext cx="647998" cy="7400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2" name="Abgerundetes Rechteck 11">
            <a:extLst>
              <a:ext uri="{FF2B5EF4-FFF2-40B4-BE49-F238E27FC236}">
                <a16:creationId xmlns:a16="http://schemas.microsoft.com/office/drawing/2014/main" id="{0D8F5284-6E05-CA8B-3141-B7D8AEE8655E}"/>
              </a:ext>
            </a:extLst>
          </p:cNvPr>
          <p:cNvSpPr/>
          <p:nvPr/>
        </p:nvSpPr>
        <p:spPr>
          <a:xfrm rot="335697">
            <a:off x="2081189" y="5257387"/>
            <a:ext cx="647998" cy="7400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3" name="Abgerundetes Rechteck 12">
            <a:extLst>
              <a:ext uri="{FF2B5EF4-FFF2-40B4-BE49-F238E27FC236}">
                <a16:creationId xmlns:a16="http://schemas.microsoft.com/office/drawing/2014/main" id="{B0FFA77B-81E1-41EC-4ACC-9E4E57D10171}"/>
              </a:ext>
            </a:extLst>
          </p:cNvPr>
          <p:cNvSpPr/>
          <p:nvPr/>
        </p:nvSpPr>
        <p:spPr>
          <a:xfrm rot="21202916">
            <a:off x="1715382" y="5692973"/>
            <a:ext cx="647998" cy="7400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14" name="Abgerundetes Rechteck 13">
            <a:extLst>
              <a:ext uri="{FF2B5EF4-FFF2-40B4-BE49-F238E27FC236}">
                <a16:creationId xmlns:a16="http://schemas.microsoft.com/office/drawing/2014/main" id="{0815F6D6-0B76-896B-B4F6-F5688FC03E8A}"/>
              </a:ext>
            </a:extLst>
          </p:cNvPr>
          <p:cNvSpPr/>
          <p:nvPr/>
        </p:nvSpPr>
        <p:spPr>
          <a:xfrm rot="21319819">
            <a:off x="2165840" y="5412376"/>
            <a:ext cx="647998" cy="74005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4000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7315049-39E2-966D-A7D1-7AF6E7BB3DAC}"/>
              </a:ext>
            </a:extLst>
          </p:cNvPr>
          <p:cNvSpPr txBox="1"/>
          <p:nvPr/>
        </p:nvSpPr>
        <p:spPr>
          <a:xfrm>
            <a:off x="8078207" y="2515676"/>
            <a:ext cx="3876319" cy="783193"/>
          </a:xfrm>
          <a:prstGeom prst="roundRect">
            <a:avLst/>
          </a:prstGeom>
          <a:solidFill>
            <a:srgbClr val="C8D2D8"/>
          </a:solidFill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erklären, warum die Zahlen unterschiedlich sind.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537B9E1A-05A4-F8A9-B08C-A1F14478B7F1}"/>
              </a:ext>
            </a:extLst>
          </p:cNvPr>
          <p:cNvSpPr txBox="1"/>
          <p:nvPr/>
        </p:nvSpPr>
        <p:spPr>
          <a:xfrm>
            <a:off x="8164259" y="5838133"/>
            <a:ext cx="60979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Arbeitsblatt 1 hilft dir dabei. </a:t>
            </a:r>
          </a:p>
        </p:txBody>
      </p:sp>
    </p:spTree>
    <p:extLst>
      <p:ext uri="{BB962C8B-B14F-4D97-AF65-F5344CB8AC3E}">
        <p14:creationId xmlns:p14="http://schemas.microsoft.com/office/powerpoint/2010/main" val="277289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4" grpId="0" animBg="1"/>
      <p:bldP spid="11" grpId="0"/>
      <p:bldP spid="8" grpId="0" animBg="1"/>
      <p:bldP spid="6" grpId="0"/>
      <p:bldP spid="4" grpId="0" animBg="1"/>
      <p:bldP spid="9" grpId="0" animBg="1"/>
      <p:bldP spid="10" grpId="0" animBg="1"/>
      <p:bldP spid="12" grpId="0" animBg="1"/>
      <p:bldP spid="13" grpId="0" animBg="1"/>
      <p:bldP spid="14" grpId="0" animBg="1"/>
      <p:bldP spid="5" grpId="0" animBg="1"/>
      <p:bldP spid="5" grpId="1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1-Clip1">
            <a:hlinkClick r:id="" action="ppaction://media"/>
            <a:extLst>
              <a:ext uri="{FF2B5EF4-FFF2-40B4-BE49-F238E27FC236}">
                <a16:creationId xmlns:a16="http://schemas.microsoft.com/office/drawing/2014/main" id="{D165EC8F-853D-5139-27EA-F5E2281389E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63" y="3175"/>
            <a:ext cx="12192000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C91DE317-B4DA-864B-745A-2F3BBAC4A9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75226"/>
            <a:ext cx="1014761" cy="101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05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5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Rechteck, Quadrat enthält.&#10;&#10;Automatisch generierte Beschreibung">
            <a:extLst>
              <a:ext uri="{FF2B5EF4-FFF2-40B4-BE49-F238E27FC236}">
                <a16:creationId xmlns:a16="http://schemas.microsoft.com/office/drawing/2014/main" id="{EA67A0B4-865E-2947-C111-D80164E924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0202"/>
          <a:stretch/>
        </p:blipFill>
        <p:spPr>
          <a:xfrm>
            <a:off x="6468104" y="4676810"/>
            <a:ext cx="3160605" cy="1287979"/>
          </a:xfrm>
          <a:prstGeom prst="rect">
            <a:avLst/>
          </a:prstGeom>
        </p:spPr>
      </p:pic>
      <p:pic>
        <p:nvPicPr>
          <p:cNvPr id="6" name="Grafik 5" descr="Ein Bild, das Rechteck, Quadrat enthält.&#10;&#10;Automatisch generierte Beschreibung">
            <a:extLst>
              <a:ext uri="{FF2B5EF4-FFF2-40B4-BE49-F238E27FC236}">
                <a16:creationId xmlns:a16="http://schemas.microsoft.com/office/drawing/2014/main" id="{19113259-39FE-032A-EC55-C9B8D142805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76808"/>
          <a:stretch/>
        </p:blipFill>
        <p:spPr>
          <a:xfrm>
            <a:off x="6468104" y="3255728"/>
            <a:ext cx="3160605" cy="78471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8EE54B5-D8CB-F8A3-A488-D3508D60DAE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042" t="81710" r="47731" b="8847"/>
          <a:stretch/>
        </p:blipFill>
        <p:spPr>
          <a:xfrm>
            <a:off x="2495172" y="5184472"/>
            <a:ext cx="3177495" cy="780317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CC26EFC-5693-ED96-13AD-6E2E891A82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042" t="81710" r="47731" b="8847"/>
          <a:stretch/>
        </p:blipFill>
        <p:spPr>
          <a:xfrm>
            <a:off x="2497621" y="4764831"/>
            <a:ext cx="3178939" cy="780671"/>
          </a:xfrm>
          <a:prstGeom prst="rect">
            <a:avLst/>
          </a:prstGeom>
        </p:spPr>
      </p:pic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9FB0D804-6FE9-0268-D55D-C89E71344AD3}"/>
              </a:ext>
            </a:extLst>
          </p:cNvPr>
          <p:cNvGrpSpPr/>
          <p:nvPr/>
        </p:nvGrpSpPr>
        <p:grpSpPr>
          <a:xfrm>
            <a:off x="2496182" y="2805098"/>
            <a:ext cx="3187640" cy="1990390"/>
            <a:chOff x="4993812" y="1333543"/>
            <a:chExt cx="3474359" cy="2040036"/>
          </a:xfrm>
        </p:grpSpPr>
        <p:pic>
          <p:nvPicPr>
            <p:cNvPr id="10" name="Grafik 9">
              <a:extLst>
                <a:ext uri="{FF2B5EF4-FFF2-40B4-BE49-F238E27FC236}">
                  <a16:creationId xmlns:a16="http://schemas.microsoft.com/office/drawing/2014/main" id="{10F32E3C-3ED1-BD85-DF69-D97A1CFFB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4338" t="2934" b="5819"/>
            <a:stretch/>
          </p:blipFill>
          <p:spPr>
            <a:xfrm>
              <a:off x="4993812" y="1333543"/>
              <a:ext cx="3474359" cy="2040036"/>
            </a:xfrm>
            <a:prstGeom prst="rect">
              <a:avLst/>
            </a:prstGeom>
          </p:spPr>
        </p:pic>
        <p:sp>
          <p:nvSpPr>
            <p:cNvPr id="11" name="Abgerundetes Rechteck 10">
              <a:extLst>
                <a:ext uri="{FF2B5EF4-FFF2-40B4-BE49-F238E27FC236}">
                  <a16:creationId xmlns:a16="http://schemas.microsoft.com/office/drawing/2014/main" id="{02FFEB6D-3279-5FB8-C2BC-7BAB1AE2773C}"/>
                </a:ext>
              </a:extLst>
            </p:cNvPr>
            <p:cNvSpPr/>
            <p:nvPr/>
          </p:nvSpPr>
          <p:spPr>
            <a:xfrm>
              <a:off x="5112638" y="1428861"/>
              <a:ext cx="402139" cy="43859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769" dirty="0">
                  <a:solidFill>
                    <a:schemeClr val="tx1"/>
                  </a:solidFill>
                </a:rPr>
                <a:t>3</a:t>
              </a:r>
            </a:p>
          </p:txBody>
        </p:sp>
      </p:grpSp>
      <p:sp>
        <p:nvSpPr>
          <p:cNvPr id="12" name="Textfeld 11">
            <a:extLst>
              <a:ext uri="{FF2B5EF4-FFF2-40B4-BE49-F238E27FC236}">
                <a16:creationId xmlns:a16="http://schemas.microsoft.com/office/drawing/2014/main" id="{B20E787D-7024-5756-53B5-432E5A6A26D8}"/>
              </a:ext>
            </a:extLst>
          </p:cNvPr>
          <p:cNvSpPr txBox="1"/>
          <p:nvPr/>
        </p:nvSpPr>
        <p:spPr>
          <a:xfrm>
            <a:off x="2405164" y="2449750"/>
            <a:ext cx="2852552" cy="284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46" dirty="0"/>
              <a:t>1. Stell dir vor: </a:t>
            </a:r>
            <a:r>
              <a:rPr lang="de-DE" sz="1246" dirty="0" err="1"/>
              <a:t>Einerwürfel</a:t>
            </a:r>
            <a:r>
              <a:rPr lang="de-DE" sz="1246" dirty="0"/>
              <a:t>.</a:t>
            </a:r>
          </a:p>
        </p:txBody>
      </p:sp>
      <p:sp>
        <p:nvSpPr>
          <p:cNvPr id="13" name="Abgerundete rechteckige Legende 12">
            <a:extLst>
              <a:ext uri="{FF2B5EF4-FFF2-40B4-BE49-F238E27FC236}">
                <a16:creationId xmlns:a16="http://schemas.microsoft.com/office/drawing/2014/main" id="{433EB640-80EA-4410-2B80-3DC7575A4492}"/>
              </a:ext>
            </a:extLst>
          </p:cNvPr>
          <p:cNvSpPr/>
          <p:nvPr/>
        </p:nvSpPr>
        <p:spPr>
          <a:xfrm>
            <a:off x="2836250" y="4600897"/>
            <a:ext cx="2671758" cy="1257108"/>
          </a:xfrm>
          <a:prstGeom prst="wedgeRoundRectCallout">
            <a:avLst>
              <a:gd name="adj1" fmla="val -60844"/>
              <a:gd name="adj2" fmla="val -3936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000" dirty="0">
                <a:solidFill>
                  <a:schemeClr val="tx1"/>
                </a:solidFill>
              </a:rPr>
              <a:t>Die 3 wird an der Einerstelle  aufgeschrieben, weil</a:t>
            </a:r>
          </a:p>
          <a:p>
            <a:r>
              <a:rPr lang="de-DE" sz="1000" dirty="0">
                <a:solidFill>
                  <a:schemeClr val="tx1"/>
                </a:solidFill>
              </a:rPr>
              <a:t>____________________________________</a:t>
            </a:r>
          </a:p>
          <a:p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>
                <a:solidFill>
                  <a:schemeClr val="tx1"/>
                </a:solidFill>
              </a:rPr>
              <a:t>Für die Zahl 3 brauchen wir drei Zehnerstangen. 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BB1B065-2E2A-9EA1-1CDE-E7096779A573}"/>
              </a:ext>
            </a:extLst>
          </p:cNvPr>
          <p:cNvSpPr txBox="1"/>
          <p:nvPr/>
        </p:nvSpPr>
        <p:spPr>
          <a:xfrm>
            <a:off x="6410628" y="2405308"/>
            <a:ext cx="3568273" cy="859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46" dirty="0"/>
              <a:t>2. Stell dir vor: Zehnerstangen. </a:t>
            </a:r>
          </a:p>
          <a:p>
            <a:r>
              <a:rPr lang="de-DE" sz="1246" dirty="0"/>
              <a:t>Jede wird aus </a:t>
            </a:r>
            <a:br>
              <a:rPr lang="de-DE" sz="1246" dirty="0"/>
            </a:br>
            <a:r>
              <a:rPr lang="de-DE" sz="1246" dirty="0"/>
              <a:t>10 </a:t>
            </a:r>
            <a:r>
              <a:rPr lang="de-DE" sz="1246" dirty="0" err="1"/>
              <a:t>Einerwürfeln</a:t>
            </a:r>
            <a:r>
              <a:rPr lang="de-DE" sz="1246" dirty="0"/>
              <a:t> </a:t>
            </a:r>
            <a:br>
              <a:rPr lang="de-DE" sz="1246" dirty="0"/>
            </a:br>
            <a:r>
              <a:rPr lang="de-DE" sz="1246" dirty="0"/>
              <a:t>zusammengesetzt.</a:t>
            </a:r>
          </a:p>
        </p:txBody>
      </p: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0A952123-7031-4F94-AA0F-7D62F8FA23B4}"/>
              </a:ext>
            </a:extLst>
          </p:cNvPr>
          <p:cNvGrpSpPr/>
          <p:nvPr/>
        </p:nvGrpSpPr>
        <p:grpSpPr>
          <a:xfrm>
            <a:off x="6552166" y="3303206"/>
            <a:ext cx="3018328" cy="737301"/>
            <a:chOff x="3633603" y="1689859"/>
            <a:chExt cx="3018330" cy="800611"/>
          </a:xfrm>
        </p:grpSpPr>
        <p:pic>
          <p:nvPicPr>
            <p:cNvPr id="16" name="Grafik 15" descr="Ein Bild, das Rechteck, Uhr, Screenshot, Quadrat enthält.&#10;&#10;Automatisch generierte Beschreibung">
              <a:extLst>
                <a:ext uri="{FF2B5EF4-FFF2-40B4-BE49-F238E27FC236}">
                  <a16:creationId xmlns:a16="http://schemas.microsoft.com/office/drawing/2014/main" id="{B9D57222-B100-AC78-5196-C226BD6ED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4390" t="1559" r="609" b="60355"/>
            <a:stretch/>
          </p:blipFill>
          <p:spPr>
            <a:xfrm>
              <a:off x="5529881" y="1689859"/>
              <a:ext cx="1122052" cy="800611"/>
            </a:xfrm>
            <a:prstGeom prst="rect">
              <a:avLst/>
            </a:prstGeom>
          </p:spPr>
        </p:pic>
        <p:sp>
          <p:nvSpPr>
            <p:cNvPr id="17" name="Abgerundetes Rechteck 16">
              <a:extLst>
                <a:ext uri="{FF2B5EF4-FFF2-40B4-BE49-F238E27FC236}">
                  <a16:creationId xmlns:a16="http://schemas.microsoft.com/office/drawing/2014/main" id="{B330BC5D-D1CA-114E-5F1D-E398694D9425}"/>
                </a:ext>
              </a:extLst>
            </p:cNvPr>
            <p:cNvSpPr/>
            <p:nvPr/>
          </p:nvSpPr>
          <p:spPr>
            <a:xfrm>
              <a:off x="3633603" y="1745335"/>
              <a:ext cx="1069643" cy="502259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769" dirty="0">
                  <a:solidFill>
                    <a:schemeClr val="tx1"/>
                  </a:solidFill>
                </a:rPr>
                <a:t>30</a:t>
              </a: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4D8F1948-D9A9-75E3-CB42-D452A2C98CCB}"/>
                </a:ext>
              </a:extLst>
            </p:cNvPr>
            <p:cNvSpPr txBox="1"/>
            <p:nvPr/>
          </p:nvSpPr>
          <p:spPr>
            <a:xfrm>
              <a:off x="6137652" y="1974113"/>
              <a:ext cx="150427" cy="367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3</a:t>
              </a: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C444FBF0-69D4-87FD-2CA5-88FAFE38E7E2}"/>
                </a:ext>
              </a:extLst>
            </p:cNvPr>
            <p:cNvSpPr txBox="1"/>
            <p:nvPr/>
          </p:nvSpPr>
          <p:spPr>
            <a:xfrm>
              <a:off x="6340835" y="1974066"/>
              <a:ext cx="150427" cy="367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0</a:t>
              </a:r>
            </a:p>
          </p:txBody>
        </p:sp>
      </p:grpSp>
      <p:pic>
        <p:nvPicPr>
          <p:cNvPr id="20" name="Grafik 19">
            <a:extLst>
              <a:ext uri="{FF2B5EF4-FFF2-40B4-BE49-F238E27FC236}">
                <a16:creationId xmlns:a16="http://schemas.microsoft.com/office/drawing/2014/main" id="{03AFF971-31AC-B837-8D7E-7BFA23CD756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3088" t="13156" r="10283" b="14020"/>
          <a:stretch/>
        </p:blipFill>
        <p:spPr>
          <a:xfrm>
            <a:off x="7690590" y="2672930"/>
            <a:ext cx="1998545" cy="325917"/>
          </a:xfrm>
          <a:prstGeom prst="rect">
            <a:avLst/>
          </a:prstGeom>
        </p:spPr>
      </p:pic>
      <p:pic>
        <p:nvPicPr>
          <p:cNvPr id="21" name="Grafik 20" descr="Ein Bild, das Design, Mobiliar enthält.&#10;&#10;Automatisch generierte Beschreibung">
            <a:extLst>
              <a:ext uri="{FF2B5EF4-FFF2-40B4-BE49-F238E27FC236}">
                <a16:creationId xmlns:a16="http://schemas.microsoft.com/office/drawing/2014/main" id="{1899BA56-414F-8526-2064-5A51248812B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1667" t="20589" r="28487" b="5471"/>
          <a:stretch/>
        </p:blipFill>
        <p:spPr>
          <a:xfrm>
            <a:off x="4307226" y="2473419"/>
            <a:ext cx="329632" cy="329872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40505526-EEB6-67FB-743E-BF579783D2E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1042" t="68292" r="47731" b="17162"/>
          <a:stretch/>
        </p:blipFill>
        <p:spPr>
          <a:xfrm>
            <a:off x="2518063" y="3690939"/>
            <a:ext cx="2128233" cy="805122"/>
          </a:xfrm>
          <a:prstGeom prst="rect">
            <a:avLst/>
          </a:prstGeom>
        </p:spPr>
      </p:pic>
      <p:pic>
        <p:nvPicPr>
          <p:cNvPr id="23" name="Grafik 22" descr="Ein Bild, das Rechteck, Quadrat enthält.&#10;&#10;Automatisch generierte Beschreibung">
            <a:extLst>
              <a:ext uri="{FF2B5EF4-FFF2-40B4-BE49-F238E27FC236}">
                <a16:creationId xmlns:a16="http://schemas.microsoft.com/office/drawing/2014/main" id="{D0E67331-C33C-5D59-9677-ADA6928879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737"/>
          <a:stretch/>
        </p:blipFill>
        <p:spPr>
          <a:xfrm>
            <a:off x="6468105" y="3926857"/>
            <a:ext cx="3160603" cy="812762"/>
          </a:xfrm>
          <a:prstGeom prst="rect">
            <a:avLst/>
          </a:prstGeom>
        </p:spPr>
      </p:pic>
      <p:pic>
        <p:nvPicPr>
          <p:cNvPr id="24" name="Grafik 23" descr="Ein Bild, das Rechteck, Quadrat enthält.&#10;&#10;Automatisch generierte Beschreibung">
            <a:extLst>
              <a:ext uri="{FF2B5EF4-FFF2-40B4-BE49-F238E27FC236}">
                <a16:creationId xmlns:a16="http://schemas.microsoft.com/office/drawing/2014/main" id="{CF0A4EFA-F245-F1A0-369E-02EFAF871BE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364" t="41605" r="33372" b="32749"/>
          <a:stretch/>
        </p:blipFill>
        <p:spPr>
          <a:xfrm>
            <a:off x="6730591" y="4338736"/>
            <a:ext cx="1841463" cy="259698"/>
          </a:xfrm>
          <a:prstGeom prst="rect">
            <a:avLst/>
          </a:prstGeom>
        </p:spPr>
      </p:pic>
      <p:sp>
        <p:nvSpPr>
          <p:cNvPr id="25" name="Abgerundete rechteckige Legende 20">
            <a:extLst>
              <a:ext uri="{FF2B5EF4-FFF2-40B4-BE49-F238E27FC236}">
                <a16:creationId xmlns:a16="http://schemas.microsoft.com/office/drawing/2014/main" id="{07D3B099-C510-2346-39AE-B4AAA968D029}"/>
              </a:ext>
            </a:extLst>
          </p:cNvPr>
          <p:cNvSpPr/>
          <p:nvPr/>
        </p:nvSpPr>
        <p:spPr>
          <a:xfrm>
            <a:off x="6553710" y="4645659"/>
            <a:ext cx="3026227" cy="1218945"/>
          </a:xfrm>
          <a:prstGeom prst="wedgeRoundRectCallout">
            <a:avLst>
              <a:gd name="adj1" fmla="val 33900"/>
              <a:gd name="adj2" fmla="val -62136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3 steht bei der Zahl 30 an der Zehnerstelle, weil 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>
                <a:solidFill>
                  <a:schemeClr val="tx1"/>
                </a:solidFill>
              </a:rPr>
              <a:t>__________________________________________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Für die Zahl 30 brauchst du ___ Zehnerstangen. 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Zahl 30 hat eine Null, weil __________________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__________________________________________ 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D217C0CA-C47E-1B8B-BAF9-5466256A9C7F}"/>
              </a:ext>
            </a:extLst>
          </p:cNvPr>
          <p:cNvSpPr txBox="1"/>
          <p:nvPr/>
        </p:nvSpPr>
        <p:spPr>
          <a:xfrm>
            <a:off x="2217849" y="375169"/>
            <a:ext cx="7602555" cy="1328023"/>
          </a:xfrm>
          <a:prstGeom prst="roundRect">
            <a:avLst/>
          </a:prstGeom>
          <a:solidFill>
            <a:srgbClr val="FDECD3"/>
          </a:solidFill>
        </p:spPr>
        <p:txBody>
          <a:bodyPr wrap="square" rtlCol="0">
            <a:spAutoFit/>
          </a:bodyPr>
          <a:lstStyle/>
          <a:p>
            <a:r>
              <a:rPr lang="de-DE" b="1" dirty="0"/>
              <a:t>Arbeitet zu zweit: </a:t>
            </a:r>
            <a:r>
              <a:rPr lang="de-DE" dirty="0"/>
              <a:t>Betrachtet die ersten zwei Bilder.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In einer Sprechblase steckt ein Fehler. Findet den Fehler und korrigiert ihn.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Füllt die fehlenden Lücken aus.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Überprüft nun eure Antworten auf die Fragen von Leonie. </a:t>
            </a:r>
          </a:p>
        </p:txBody>
      </p: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31F55DF3-3364-656E-FC58-8A79EB2F8088}"/>
              </a:ext>
            </a:extLst>
          </p:cNvPr>
          <p:cNvGrpSpPr/>
          <p:nvPr/>
        </p:nvGrpSpPr>
        <p:grpSpPr>
          <a:xfrm>
            <a:off x="1515649" y="433250"/>
            <a:ext cx="801667" cy="719145"/>
            <a:chOff x="6329885" y="3670493"/>
            <a:chExt cx="864000" cy="864000"/>
          </a:xfrm>
        </p:grpSpPr>
        <p:grpSp>
          <p:nvGrpSpPr>
            <p:cNvPr id="28" name="Gruppieren 27">
              <a:extLst>
                <a:ext uri="{FF2B5EF4-FFF2-40B4-BE49-F238E27FC236}">
                  <a16:creationId xmlns:a16="http://schemas.microsoft.com/office/drawing/2014/main" id="{54538AC2-A5FF-DB5F-4BE9-681050176A74}"/>
                </a:ext>
              </a:extLst>
            </p:cNvPr>
            <p:cNvGrpSpPr/>
            <p:nvPr/>
          </p:nvGrpSpPr>
          <p:grpSpPr>
            <a:xfrm>
              <a:off x="6447871" y="3797691"/>
              <a:ext cx="628029" cy="552805"/>
              <a:chOff x="6308169" y="3744507"/>
              <a:chExt cx="832704" cy="710422"/>
            </a:xfrm>
          </p:grpSpPr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3960F4D5-375F-BFC8-A392-674F1D30F44A}"/>
                  </a:ext>
                </a:extLst>
              </p:cNvPr>
              <p:cNvGrpSpPr/>
              <p:nvPr/>
            </p:nvGrpSpPr>
            <p:grpSpPr>
              <a:xfrm>
                <a:off x="6308169" y="3744507"/>
                <a:ext cx="468000" cy="576901"/>
                <a:chOff x="6672873" y="3878028"/>
                <a:chExt cx="468000" cy="576901"/>
              </a:xfrm>
            </p:grpSpPr>
            <p:sp>
              <p:nvSpPr>
                <p:cNvPr id="36" name="Freihandform: Form 41">
                  <a:extLst>
                    <a:ext uri="{FF2B5EF4-FFF2-40B4-BE49-F238E27FC236}">
                      <a16:creationId xmlns:a16="http://schemas.microsoft.com/office/drawing/2014/main" id="{4C6EF6FD-2E9B-D2ED-B543-E795BB4E6396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37" name="Gruppieren 36">
                  <a:extLst>
                    <a:ext uri="{FF2B5EF4-FFF2-40B4-BE49-F238E27FC236}">
                      <a16:creationId xmlns:a16="http://schemas.microsoft.com/office/drawing/2014/main" id="{833858CA-EEFA-23EB-D0C0-4E1C9C4298C2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38" name="Gerader Verbinder 46">
                    <a:extLst>
                      <a:ext uri="{FF2B5EF4-FFF2-40B4-BE49-F238E27FC236}">
                        <a16:creationId xmlns:a16="http://schemas.microsoft.com/office/drawing/2014/main" id="{AAD57D66-3205-282F-5CBC-86BD3873556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" name="Ellipse 48">
                    <a:extLst>
                      <a:ext uri="{FF2B5EF4-FFF2-40B4-BE49-F238E27FC236}">
                        <a16:creationId xmlns:a16="http://schemas.microsoft.com/office/drawing/2014/main" id="{792DEF1C-44C4-FE52-6B4F-3838BB28DD8A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31" name="Gruppieren 30">
                <a:extLst>
                  <a:ext uri="{FF2B5EF4-FFF2-40B4-BE49-F238E27FC236}">
                    <a16:creationId xmlns:a16="http://schemas.microsoft.com/office/drawing/2014/main" id="{C6B4BE12-5936-3150-4D8E-A74A4CE0A7B5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6901"/>
                <a:chOff x="6672873" y="3878028"/>
                <a:chExt cx="468000" cy="576901"/>
              </a:xfrm>
            </p:grpSpPr>
            <p:sp>
              <p:nvSpPr>
                <p:cNvPr id="32" name="Freihandform: Form 28">
                  <a:extLst>
                    <a:ext uri="{FF2B5EF4-FFF2-40B4-BE49-F238E27FC236}">
                      <a16:creationId xmlns:a16="http://schemas.microsoft.com/office/drawing/2014/main" id="{E55115A8-D5F2-5C13-B40C-76F5DDF18C16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33" name="Gruppieren 32">
                  <a:extLst>
                    <a:ext uri="{FF2B5EF4-FFF2-40B4-BE49-F238E27FC236}">
                      <a16:creationId xmlns:a16="http://schemas.microsoft.com/office/drawing/2014/main" id="{24F8E8D8-DA09-A686-8F47-8359189FDA46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34" name="Gerader Verbinder 34">
                    <a:extLst>
                      <a:ext uri="{FF2B5EF4-FFF2-40B4-BE49-F238E27FC236}">
                        <a16:creationId xmlns:a16="http://schemas.microsoft.com/office/drawing/2014/main" id="{006C9D41-1355-3989-914E-5AFAA307F1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Ellipse 35">
                    <a:extLst>
                      <a:ext uri="{FF2B5EF4-FFF2-40B4-BE49-F238E27FC236}">
                        <a16:creationId xmlns:a16="http://schemas.microsoft.com/office/drawing/2014/main" id="{1857C22A-D62B-DBEB-0A90-B9D2EBDD5954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</p:grpSp>
        <p:sp>
          <p:nvSpPr>
            <p:cNvPr id="29" name="Ellipse 16">
              <a:extLst>
                <a:ext uri="{FF2B5EF4-FFF2-40B4-BE49-F238E27FC236}">
                  <a16:creationId xmlns:a16="http://schemas.microsoft.com/office/drawing/2014/main" id="{1C572EA2-F6D3-D0A7-1328-D34D13152E6E}"/>
                </a:ext>
              </a:extLst>
            </p:cNvPr>
            <p:cNvSpPr/>
            <p:nvPr/>
          </p:nvSpPr>
          <p:spPr>
            <a:xfrm>
              <a:off x="6329885" y="3670493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480E0CB7-B885-66E8-6C75-B10C27F58354}"/>
              </a:ext>
            </a:extLst>
          </p:cNvPr>
          <p:cNvSpPr txBox="1"/>
          <p:nvPr/>
        </p:nvSpPr>
        <p:spPr>
          <a:xfrm>
            <a:off x="10149061" y="529845"/>
            <a:ext cx="60979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Arbeitsblatt 2 oben</a:t>
            </a:r>
          </a:p>
        </p:txBody>
      </p:sp>
    </p:spTree>
    <p:extLst>
      <p:ext uri="{BB962C8B-B14F-4D97-AF65-F5344CB8AC3E}">
        <p14:creationId xmlns:p14="http://schemas.microsoft.com/office/powerpoint/2010/main" val="221302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35257A-F2DE-2652-FEF1-6B827A12E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N1-Clip2">
            <a:hlinkClick r:id="" action="ppaction://media"/>
            <a:extLst>
              <a:ext uri="{FF2B5EF4-FFF2-40B4-BE49-F238E27FC236}">
                <a16:creationId xmlns:a16="http://schemas.microsoft.com/office/drawing/2014/main" id="{70EC8D39-6152-8CAB-CFE3-B0100FCC6F3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63" y="6350"/>
            <a:ext cx="12192000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C7A28BB-259D-3C2F-9F2E-318F7F7052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0" y="75226"/>
            <a:ext cx="1014761" cy="101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20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9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A78BE-15B7-877D-B50D-BF9A9A16E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feld 25">
            <a:extLst>
              <a:ext uri="{FF2B5EF4-FFF2-40B4-BE49-F238E27FC236}">
                <a16:creationId xmlns:a16="http://schemas.microsoft.com/office/drawing/2014/main" id="{2EAAB52B-D955-44D1-9451-FA736407DE8B}"/>
              </a:ext>
            </a:extLst>
          </p:cNvPr>
          <p:cNvSpPr txBox="1"/>
          <p:nvPr/>
        </p:nvSpPr>
        <p:spPr>
          <a:xfrm>
            <a:off x="2217849" y="375169"/>
            <a:ext cx="7602555" cy="1328023"/>
          </a:xfrm>
          <a:prstGeom prst="roundRect">
            <a:avLst/>
          </a:prstGeom>
          <a:solidFill>
            <a:srgbClr val="FDECD3"/>
          </a:solidFill>
        </p:spPr>
        <p:txBody>
          <a:bodyPr wrap="square" rtlCol="0">
            <a:spAutoFit/>
          </a:bodyPr>
          <a:lstStyle/>
          <a:p>
            <a:r>
              <a:rPr lang="de-DE" b="1" dirty="0"/>
              <a:t>Arbeitet zu zweit: </a:t>
            </a:r>
            <a:r>
              <a:rPr lang="de-DE" dirty="0"/>
              <a:t>Betrachtet die unteren zwei Bilder.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In einer Sprechblase steckt ein Fehler. Findet den Fehler und korrigiert ihn.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Füllt die fehlenden Lücken aus.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Überprüft nun eure Antworten auf die Fragen von Leonie. </a:t>
            </a:r>
          </a:p>
        </p:txBody>
      </p: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58B9EF4D-DE4E-0ED1-1A65-198BA43863B6}"/>
              </a:ext>
            </a:extLst>
          </p:cNvPr>
          <p:cNvGrpSpPr/>
          <p:nvPr/>
        </p:nvGrpSpPr>
        <p:grpSpPr>
          <a:xfrm>
            <a:off x="1515649" y="433250"/>
            <a:ext cx="801667" cy="719145"/>
            <a:chOff x="6329885" y="3670493"/>
            <a:chExt cx="864000" cy="864000"/>
          </a:xfrm>
        </p:grpSpPr>
        <p:grpSp>
          <p:nvGrpSpPr>
            <p:cNvPr id="28" name="Gruppieren 27">
              <a:extLst>
                <a:ext uri="{FF2B5EF4-FFF2-40B4-BE49-F238E27FC236}">
                  <a16:creationId xmlns:a16="http://schemas.microsoft.com/office/drawing/2014/main" id="{F1F648D3-737B-41D6-1C9B-49D2BEF646E3}"/>
                </a:ext>
              </a:extLst>
            </p:cNvPr>
            <p:cNvGrpSpPr/>
            <p:nvPr/>
          </p:nvGrpSpPr>
          <p:grpSpPr>
            <a:xfrm>
              <a:off x="6447871" y="3797691"/>
              <a:ext cx="628029" cy="552805"/>
              <a:chOff x="6308169" y="3744507"/>
              <a:chExt cx="832704" cy="710422"/>
            </a:xfrm>
          </p:grpSpPr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4C673782-A1FF-8900-44E0-6467DF474876}"/>
                  </a:ext>
                </a:extLst>
              </p:cNvPr>
              <p:cNvGrpSpPr/>
              <p:nvPr/>
            </p:nvGrpSpPr>
            <p:grpSpPr>
              <a:xfrm>
                <a:off x="6308169" y="3744507"/>
                <a:ext cx="468000" cy="576901"/>
                <a:chOff x="6672873" y="3878028"/>
                <a:chExt cx="468000" cy="576901"/>
              </a:xfrm>
            </p:grpSpPr>
            <p:sp>
              <p:nvSpPr>
                <p:cNvPr id="36" name="Freihandform: Form 41">
                  <a:extLst>
                    <a:ext uri="{FF2B5EF4-FFF2-40B4-BE49-F238E27FC236}">
                      <a16:creationId xmlns:a16="http://schemas.microsoft.com/office/drawing/2014/main" id="{0EC8EA77-D3E9-7ADE-E2A7-F3187FD5260C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37" name="Gruppieren 36">
                  <a:extLst>
                    <a:ext uri="{FF2B5EF4-FFF2-40B4-BE49-F238E27FC236}">
                      <a16:creationId xmlns:a16="http://schemas.microsoft.com/office/drawing/2014/main" id="{4AF40214-7766-F23A-453B-7197F6E63036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38" name="Gerader Verbinder 46">
                    <a:extLst>
                      <a:ext uri="{FF2B5EF4-FFF2-40B4-BE49-F238E27FC236}">
                        <a16:creationId xmlns:a16="http://schemas.microsoft.com/office/drawing/2014/main" id="{7F43A452-BA21-54EC-2BB4-78B4ECDA83C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9" name="Ellipse 48">
                    <a:extLst>
                      <a:ext uri="{FF2B5EF4-FFF2-40B4-BE49-F238E27FC236}">
                        <a16:creationId xmlns:a16="http://schemas.microsoft.com/office/drawing/2014/main" id="{3014F2E2-3BD9-1A1A-F602-EDDF64ED3AF4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31" name="Gruppieren 30">
                <a:extLst>
                  <a:ext uri="{FF2B5EF4-FFF2-40B4-BE49-F238E27FC236}">
                    <a16:creationId xmlns:a16="http://schemas.microsoft.com/office/drawing/2014/main" id="{AAEF377E-CEC4-68F8-6AE2-FF364F2C31EF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6901"/>
                <a:chOff x="6672873" y="3878028"/>
                <a:chExt cx="468000" cy="576901"/>
              </a:xfrm>
            </p:grpSpPr>
            <p:sp>
              <p:nvSpPr>
                <p:cNvPr id="32" name="Freihandform: Form 28">
                  <a:extLst>
                    <a:ext uri="{FF2B5EF4-FFF2-40B4-BE49-F238E27FC236}">
                      <a16:creationId xmlns:a16="http://schemas.microsoft.com/office/drawing/2014/main" id="{C85DA935-D8D1-6F4F-1FC9-371F5274E3E9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33" name="Gruppieren 32">
                  <a:extLst>
                    <a:ext uri="{FF2B5EF4-FFF2-40B4-BE49-F238E27FC236}">
                      <a16:creationId xmlns:a16="http://schemas.microsoft.com/office/drawing/2014/main" id="{05983826-A2E4-EED2-7651-DDE66F3F3EFF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34" name="Gerader Verbinder 34">
                    <a:extLst>
                      <a:ext uri="{FF2B5EF4-FFF2-40B4-BE49-F238E27FC236}">
                        <a16:creationId xmlns:a16="http://schemas.microsoft.com/office/drawing/2014/main" id="{07A9F114-61AD-D7D8-120F-C089580567E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5" name="Ellipse 35">
                    <a:extLst>
                      <a:ext uri="{FF2B5EF4-FFF2-40B4-BE49-F238E27FC236}">
                        <a16:creationId xmlns:a16="http://schemas.microsoft.com/office/drawing/2014/main" id="{C634ADBE-B5F5-03C7-44AE-39C705526904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</p:grpSp>
        <p:sp>
          <p:nvSpPr>
            <p:cNvPr id="29" name="Ellipse 16">
              <a:extLst>
                <a:ext uri="{FF2B5EF4-FFF2-40B4-BE49-F238E27FC236}">
                  <a16:creationId xmlns:a16="http://schemas.microsoft.com/office/drawing/2014/main" id="{DCFFC9B7-5B92-0065-497C-4F83B17D262F}"/>
                </a:ext>
              </a:extLst>
            </p:cNvPr>
            <p:cNvSpPr/>
            <p:nvPr/>
          </p:nvSpPr>
          <p:spPr>
            <a:xfrm>
              <a:off x="6329885" y="3670493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" name="Grafik 1">
            <a:extLst>
              <a:ext uri="{FF2B5EF4-FFF2-40B4-BE49-F238E27FC236}">
                <a16:creationId xmlns:a16="http://schemas.microsoft.com/office/drawing/2014/main" id="{5AB58777-01AE-5DCB-9284-B5AC34534E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4407"/>
          <a:stretch/>
        </p:blipFill>
        <p:spPr>
          <a:xfrm>
            <a:off x="6109140" y="5151999"/>
            <a:ext cx="3172721" cy="1484498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EDD8C779-9E0C-2BCA-A203-A5FFF22624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9210" y="5230806"/>
            <a:ext cx="3179405" cy="1414251"/>
          </a:xfrm>
          <a:prstGeom prst="rect">
            <a:avLst/>
          </a:prstGeom>
        </p:spPr>
      </p:pic>
      <p:pic>
        <p:nvPicPr>
          <p:cNvPr id="4" name="Grafik 3" descr="Ein Bild, das Text, Rechteck, Klebezettel, Screenshot enthält.&#10;&#10;Automatisch generierte Beschreibung">
            <a:extLst>
              <a:ext uri="{FF2B5EF4-FFF2-40B4-BE49-F238E27FC236}">
                <a16:creationId xmlns:a16="http://schemas.microsoft.com/office/drawing/2014/main" id="{04DA22A9-94E6-E7C0-67A6-FF7B51815A4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1214" t="40498" r="1214" b="-762"/>
          <a:stretch/>
        </p:blipFill>
        <p:spPr>
          <a:xfrm>
            <a:off x="2631105" y="3555065"/>
            <a:ext cx="3224424" cy="1781539"/>
          </a:xfrm>
          <a:prstGeom prst="rect">
            <a:avLst/>
          </a:prstGeom>
        </p:spPr>
      </p:pic>
      <p:sp>
        <p:nvSpPr>
          <p:cNvPr id="40" name="Textfeld 39">
            <a:extLst>
              <a:ext uri="{FF2B5EF4-FFF2-40B4-BE49-F238E27FC236}">
                <a16:creationId xmlns:a16="http://schemas.microsoft.com/office/drawing/2014/main" id="{531A6101-CD01-E504-F97C-00E471015830}"/>
              </a:ext>
            </a:extLst>
          </p:cNvPr>
          <p:cNvSpPr txBox="1"/>
          <p:nvPr/>
        </p:nvSpPr>
        <p:spPr>
          <a:xfrm>
            <a:off x="2621348" y="1984941"/>
            <a:ext cx="3568274" cy="10509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46" dirty="0"/>
              <a:t>3. Stell dir vor: Hunderterplatten.</a:t>
            </a:r>
          </a:p>
          <a:p>
            <a:endParaRPr lang="de-DE" sz="1246" dirty="0"/>
          </a:p>
          <a:p>
            <a:r>
              <a:rPr lang="de-DE" sz="1246" dirty="0"/>
              <a:t>Jede ist aus </a:t>
            </a:r>
            <a:br>
              <a:rPr lang="de-DE" sz="1246" dirty="0"/>
            </a:br>
            <a:r>
              <a:rPr lang="de-DE" sz="1246" dirty="0"/>
              <a:t>10 Zehnerstangen </a:t>
            </a:r>
            <a:br>
              <a:rPr lang="de-DE" sz="1246" dirty="0"/>
            </a:br>
            <a:r>
              <a:rPr lang="de-DE" sz="1246" dirty="0"/>
              <a:t>zusammengesetzt. 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F1BA75A3-60CC-0CA9-FDD2-500CEE4BF940}"/>
              </a:ext>
            </a:extLst>
          </p:cNvPr>
          <p:cNvSpPr txBox="1"/>
          <p:nvPr/>
        </p:nvSpPr>
        <p:spPr>
          <a:xfrm>
            <a:off x="6096000" y="1984451"/>
            <a:ext cx="32188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4. </a:t>
            </a:r>
            <a:r>
              <a:rPr lang="de-DE" sz="1200" dirty="0">
                <a:solidFill>
                  <a:schemeClr val="tx1"/>
                </a:solidFill>
              </a:rPr>
              <a:t>Stell dir vor: Tausenderwürfel. </a:t>
            </a:r>
          </a:p>
          <a:p>
            <a:endParaRPr lang="de-DE" sz="1200" dirty="0"/>
          </a:p>
          <a:p>
            <a:endParaRPr lang="de-DE" sz="1200" dirty="0">
              <a:solidFill>
                <a:schemeClr val="tx1"/>
              </a:solidFill>
            </a:endParaRPr>
          </a:p>
          <a:p>
            <a:r>
              <a:rPr lang="de-DE" sz="1200" dirty="0"/>
              <a:t>Jeder wird aus </a:t>
            </a:r>
            <a:br>
              <a:rPr lang="de-DE" sz="1200" dirty="0"/>
            </a:br>
            <a:r>
              <a:rPr lang="de-DE" sz="1200" dirty="0"/>
              <a:t>10 Hunderterplatten</a:t>
            </a:r>
            <a:br>
              <a:rPr lang="de-DE" sz="1200" dirty="0"/>
            </a:br>
            <a:r>
              <a:rPr lang="de-DE" sz="1200" dirty="0"/>
              <a:t> zusammengesetzt. </a:t>
            </a:r>
          </a:p>
        </p:txBody>
      </p:sp>
      <p:pic>
        <p:nvPicPr>
          <p:cNvPr id="42" name="Grafik 41">
            <a:extLst>
              <a:ext uri="{FF2B5EF4-FFF2-40B4-BE49-F238E27FC236}">
                <a16:creationId xmlns:a16="http://schemas.microsoft.com/office/drawing/2014/main" id="{DCF68A27-744E-8A18-D802-B07834F416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6454" y="2265323"/>
            <a:ext cx="1363043" cy="832183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F585841F-C453-AF55-D8F6-A15070E675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91520" y="2333101"/>
            <a:ext cx="876224" cy="691833"/>
          </a:xfrm>
          <a:prstGeom prst="rect">
            <a:avLst/>
          </a:prstGeom>
        </p:spPr>
      </p:pic>
      <p:pic>
        <p:nvPicPr>
          <p:cNvPr id="44" name="Grafik 43" descr="Ein Bild, das Text, Rechteck, Klebezettel, Screenshot enthält.&#10;&#10;Automatisch generierte Beschreibung">
            <a:extLst>
              <a:ext uri="{FF2B5EF4-FFF2-40B4-BE49-F238E27FC236}">
                <a16:creationId xmlns:a16="http://schemas.microsoft.com/office/drawing/2014/main" id="{FF90B57A-6299-B76B-BE55-D425FD76901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-1214" t="40498" r="1214" b="36806"/>
          <a:stretch/>
        </p:blipFill>
        <p:spPr>
          <a:xfrm>
            <a:off x="2632900" y="3216277"/>
            <a:ext cx="3224424" cy="670939"/>
          </a:xfrm>
          <a:prstGeom prst="rect">
            <a:avLst/>
          </a:prstGeom>
        </p:spPr>
      </p:pic>
      <p:sp>
        <p:nvSpPr>
          <p:cNvPr id="45" name="Abgerundete rechteckige Legende 44">
            <a:extLst>
              <a:ext uri="{FF2B5EF4-FFF2-40B4-BE49-F238E27FC236}">
                <a16:creationId xmlns:a16="http://schemas.microsoft.com/office/drawing/2014/main" id="{6275D4CA-2214-A04E-2CA8-3CF167D5D47A}"/>
              </a:ext>
            </a:extLst>
          </p:cNvPr>
          <p:cNvSpPr/>
          <p:nvPr/>
        </p:nvSpPr>
        <p:spPr>
          <a:xfrm>
            <a:off x="2782170" y="5159841"/>
            <a:ext cx="3026229" cy="1459237"/>
          </a:xfrm>
          <a:prstGeom prst="wedgeRoundRectCallout">
            <a:avLst>
              <a:gd name="adj1" fmla="val -38906"/>
              <a:gd name="adj2" fmla="val -6925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3 steht bei der Zahl 300 an der _________stelle, weil _________________________________________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Für die Zahl 30 brauchst du 3 Hunderterplatten. 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Zahl 300 hat zwei Nullen, weil 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>
                <a:solidFill>
                  <a:schemeClr val="tx1"/>
                </a:solidFill>
              </a:rPr>
              <a:t>_________________________________________</a:t>
            </a:r>
          </a:p>
        </p:txBody>
      </p: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9213301F-1566-3D73-9116-3D5C158162B0}"/>
              </a:ext>
            </a:extLst>
          </p:cNvPr>
          <p:cNvGrpSpPr/>
          <p:nvPr/>
        </p:nvGrpSpPr>
        <p:grpSpPr>
          <a:xfrm>
            <a:off x="2797034" y="3381855"/>
            <a:ext cx="3046796" cy="813522"/>
            <a:chOff x="360095" y="6283355"/>
            <a:chExt cx="3046796" cy="813522"/>
          </a:xfrm>
        </p:grpSpPr>
        <p:pic>
          <p:nvPicPr>
            <p:cNvPr id="47" name="Grafik 46" descr="Ein Bild, das Rechteck, Uhr, Screenshot, Quadrat enthält.&#10;&#10;Automatisch generierte Beschreibung">
              <a:extLst>
                <a:ext uri="{FF2B5EF4-FFF2-40B4-BE49-F238E27FC236}">
                  <a16:creationId xmlns:a16="http://schemas.microsoft.com/office/drawing/2014/main" id="{39C1486E-2727-B393-8448-80650774360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l="65037" t="2091" r="948" b="61094"/>
            <a:stretch/>
          </p:blipFill>
          <p:spPr>
            <a:xfrm>
              <a:off x="2317246" y="6283355"/>
              <a:ext cx="1089645" cy="813522"/>
            </a:xfrm>
            <a:prstGeom prst="rect">
              <a:avLst/>
            </a:prstGeom>
          </p:spPr>
        </p:pic>
        <p:sp>
          <p:nvSpPr>
            <p:cNvPr id="48" name="Abgerundetes Rechteck 29">
              <a:extLst>
                <a:ext uri="{FF2B5EF4-FFF2-40B4-BE49-F238E27FC236}">
                  <a16:creationId xmlns:a16="http://schemas.microsoft.com/office/drawing/2014/main" id="{B513DEE0-B2BC-AFFE-4A1A-4FC45EAB9E7E}"/>
                </a:ext>
              </a:extLst>
            </p:cNvPr>
            <p:cNvSpPr/>
            <p:nvPr/>
          </p:nvSpPr>
          <p:spPr>
            <a:xfrm>
              <a:off x="360095" y="6331391"/>
              <a:ext cx="1069643" cy="434867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769" dirty="0">
                  <a:solidFill>
                    <a:schemeClr val="tx1"/>
                  </a:solidFill>
                </a:rPr>
                <a:t>300</a:t>
              </a:r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6BEFEB05-36A9-A1A9-BB40-7B883607D7B6}"/>
                </a:ext>
              </a:extLst>
            </p:cNvPr>
            <p:cNvSpPr txBox="1"/>
            <p:nvPr/>
          </p:nvSpPr>
          <p:spPr>
            <a:xfrm>
              <a:off x="2678092" y="6552536"/>
              <a:ext cx="1504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3</a:t>
              </a: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D107946E-5D97-E07D-4AD0-C26BAE0EAE61}"/>
                </a:ext>
              </a:extLst>
            </p:cNvPr>
            <p:cNvSpPr txBox="1"/>
            <p:nvPr/>
          </p:nvSpPr>
          <p:spPr>
            <a:xfrm>
              <a:off x="3102015" y="6549104"/>
              <a:ext cx="1504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0</a:t>
              </a: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42B09805-3A07-1E32-0CEA-71CCEADF9B3F}"/>
                </a:ext>
              </a:extLst>
            </p:cNvPr>
            <p:cNvSpPr txBox="1"/>
            <p:nvPr/>
          </p:nvSpPr>
          <p:spPr>
            <a:xfrm>
              <a:off x="2894987" y="6550827"/>
              <a:ext cx="1504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/>
                <a:t>0</a:t>
              </a:r>
            </a:p>
          </p:txBody>
        </p:sp>
      </p:grpSp>
      <p:pic>
        <p:nvPicPr>
          <p:cNvPr id="52" name="Grafik 51">
            <a:extLst>
              <a:ext uri="{FF2B5EF4-FFF2-40B4-BE49-F238E27FC236}">
                <a16:creationId xmlns:a16="http://schemas.microsoft.com/office/drawing/2014/main" id="{363E3685-A2E1-5B72-E495-853A6F6BEE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01634" y="3228627"/>
            <a:ext cx="3172590" cy="1949356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16217992-CD6F-7CBB-A73A-BD9D7B9D5ADE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66217" t="4118" r="873" b="58671"/>
          <a:stretch/>
        </p:blipFill>
        <p:spPr>
          <a:xfrm>
            <a:off x="8091520" y="3519741"/>
            <a:ext cx="1167834" cy="710494"/>
          </a:xfrm>
          <a:prstGeom prst="rect">
            <a:avLst/>
          </a:prstGeom>
        </p:spPr>
      </p:pic>
      <p:pic>
        <p:nvPicPr>
          <p:cNvPr id="54" name="Grafik 53" descr="Ein Bild, das Holzblock, Holz, hölzern enthält.&#10;&#10;Automatisch generierte Beschreibung">
            <a:extLst>
              <a:ext uri="{FF2B5EF4-FFF2-40B4-BE49-F238E27FC236}">
                <a16:creationId xmlns:a16="http://schemas.microsoft.com/office/drawing/2014/main" id="{57E995F7-3A0A-66C2-2A82-36A3D2C4AE9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09140" y="4076191"/>
            <a:ext cx="3172721" cy="1189914"/>
          </a:xfrm>
          <a:prstGeom prst="rect">
            <a:avLst/>
          </a:prstGeom>
        </p:spPr>
      </p:pic>
      <p:sp>
        <p:nvSpPr>
          <p:cNvPr id="55" name="Abgerundete rechteckige Legende 43">
            <a:extLst>
              <a:ext uri="{FF2B5EF4-FFF2-40B4-BE49-F238E27FC236}">
                <a16:creationId xmlns:a16="http://schemas.microsoft.com/office/drawing/2014/main" id="{0D0C61D8-89E4-B0AD-0545-7A6BD44DA42B}"/>
              </a:ext>
            </a:extLst>
          </p:cNvPr>
          <p:cNvSpPr/>
          <p:nvPr/>
        </p:nvSpPr>
        <p:spPr>
          <a:xfrm>
            <a:off x="6227947" y="5004653"/>
            <a:ext cx="2956409" cy="1580451"/>
          </a:xfrm>
          <a:prstGeom prst="wedgeRoundRectCallout">
            <a:avLst>
              <a:gd name="adj1" fmla="val -28141"/>
              <a:gd name="adj2" fmla="val -72095"/>
              <a:gd name="adj3" fmla="val 16667"/>
            </a:avLst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Die 3 steht bei der Zahl 3000 an der Tausenderstelle, weil _________________________________________</a:t>
            </a:r>
          </a:p>
          <a:p>
            <a:pPr>
              <a:lnSpc>
                <a:spcPct val="150000"/>
              </a:lnSpc>
            </a:pPr>
            <a:r>
              <a:rPr lang="de-DE" sz="1000" dirty="0">
                <a:solidFill>
                  <a:schemeClr val="tx1"/>
                </a:solidFill>
              </a:rPr>
              <a:t>Für die Zahl 3000 brauchst du ___ Tausenderwürfel. Die Zahl hat drei Nullen, weil 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>
                <a:solidFill>
                  <a:schemeClr val="tx1"/>
                </a:solidFill>
              </a:rPr>
              <a:t>_________________________________________ </a:t>
            </a:r>
          </a:p>
        </p:txBody>
      </p:sp>
      <p:sp>
        <p:nvSpPr>
          <p:cNvPr id="56" name="Abgerundetes Rechteck 40">
            <a:extLst>
              <a:ext uri="{FF2B5EF4-FFF2-40B4-BE49-F238E27FC236}">
                <a16:creationId xmlns:a16="http://schemas.microsoft.com/office/drawing/2014/main" id="{C5F76F34-AC04-AA4B-8B47-405D4DCB93FF}"/>
              </a:ext>
            </a:extLst>
          </p:cNvPr>
          <p:cNvSpPr/>
          <p:nvPr/>
        </p:nvSpPr>
        <p:spPr>
          <a:xfrm>
            <a:off x="6216755" y="3547844"/>
            <a:ext cx="1082608" cy="44142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769" dirty="0">
                <a:solidFill>
                  <a:schemeClr val="tx1"/>
                </a:solidFill>
              </a:rPr>
              <a:t>3000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8281C3B3-4A7B-C3CD-FE72-623D246E3658}"/>
              </a:ext>
            </a:extLst>
          </p:cNvPr>
          <p:cNvSpPr txBox="1"/>
          <p:nvPr/>
        </p:nvSpPr>
        <p:spPr>
          <a:xfrm>
            <a:off x="10149061" y="529845"/>
            <a:ext cx="609790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Arbeitsblatt 2 unten</a:t>
            </a:r>
          </a:p>
        </p:txBody>
      </p:sp>
    </p:spTree>
    <p:extLst>
      <p:ext uri="{BB962C8B-B14F-4D97-AF65-F5344CB8AC3E}">
        <p14:creationId xmlns:p14="http://schemas.microsoft.com/office/powerpoint/2010/main" val="148281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1EE5F-BAAE-514B-DBBA-9273B1AC8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5EAC3AB6-FE3E-4D07-FDDD-9291A21E916A}"/>
              </a:ext>
            </a:extLst>
          </p:cNvPr>
          <p:cNvSpPr/>
          <p:nvPr/>
        </p:nvSpPr>
        <p:spPr>
          <a:xfrm>
            <a:off x="0" y="744822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0BF825-31D2-37A9-669A-1688337EF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0" y="-17046"/>
            <a:ext cx="7462520" cy="773336"/>
          </a:xfrm>
        </p:spPr>
        <p:txBody>
          <a:bodyPr>
            <a:normAutofit/>
          </a:bodyPr>
          <a:lstStyle/>
          <a:p>
            <a:r>
              <a:rPr lang="de-DE" sz="3200" b="1" dirty="0">
                <a:latin typeface="+mn-lt"/>
              </a:rPr>
              <a:t>Das wissen wir jetzt…</a:t>
            </a:r>
          </a:p>
        </p:txBody>
      </p:sp>
      <p:pic>
        <p:nvPicPr>
          <p:cNvPr id="15" name="Tausenderwürfel">
            <a:extLst>
              <a:ext uri="{FF2B5EF4-FFF2-40B4-BE49-F238E27FC236}">
                <a16:creationId xmlns:a16="http://schemas.microsoft.com/office/drawing/2014/main" id="{BBE810F5-1063-5A0A-5A75-2F0E14FEAA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1" b="96352" l="2037" r="95927">
                        <a14:foregroundMark x1="8758" y1="56867" x2="9369" y2="27897"/>
                        <a14:foregroundMark x1="9369" y1="27897" x2="15886" y2="16953"/>
                        <a14:foregroundMark x1="15886" y1="16953" x2="38900" y2="11159"/>
                        <a14:foregroundMark x1="3259" y1="28326" x2="8961" y2="50858"/>
                        <a14:foregroundMark x1="8961" y1="50858" x2="6925" y2="79614"/>
                        <a14:foregroundMark x1="6925" y1="79614" x2="6925" y2="79828"/>
                        <a14:foregroundMark x1="6925" y1="92704" x2="5092" y2="38627"/>
                        <a14:foregroundMark x1="29328" y1="4721" x2="46843" y2="10086"/>
                        <a14:foregroundMark x1="46843" y1="10086" x2="73931" y2="3863"/>
                        <a14:foregroundMark x1="73931" y1="16309" x2="88391" y2="65665"/>
                        <a14:foregroundMark x1="88391" y1="65665" x2="83503" y2="76609"/>
                        <a14:foregroundMark x1="83503" y1="76609" x2="74542" y2="84764"/>
                        <a14:foregroundMark x1="74542" y1="84764" x2="53768" y2="91202"/>
                        <a14:foregroundMark x1="53768" y1="91202" x2="30346" y2="88197"/>
                        <a14:foregroundMark x1="30346" y1="88197" x2="23014" y2="66953"/>
                        <a14:foregroundMark x1="23014" y1="66953" x2="37475" y2="34120"/>
                        <a14:foregroundMark x1="37475" y1="34120" x2="42974" y2="27897"/>
                        <a14:foregroundMark x1="10998" y1="96352" x2="75967" y2="91631"/>
                        <a14:foregroundMark x1="80244" y1="90343" x2="95927" y2="75966"/>
                        <a14:foregroundMark x1="2240" y1="22103" x2="23014" y2="4077"/>
                        <a14:foregroundMark x1="23014" y1="4077" x2="23014" y2="4077"/>
                        <a14:foregroundMark x1="23625" y1="3648" x2="38493" y2="5794"/>
                        <a14:foregroundMark x1="38493" y1="5794" x2="75967" y2="1931"/>
                        <a14:foregroundMark x1="75967" y1="1931" x2="80448" y2="2361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45" t="1318" r="2735" b="1644"/>
          <a:stretch/>
        </p:blipFill>
        <p:spPr>
          <a:xfrm>
            <a:off x="594965" y="1089773"/>
            <a:ext cx="2627537" cy="2520082"/>
          </a:xfrm>
          <a:prstGeom prst="rect">
            <a:avLst/>
          </a:prstGeom>
        </p:spPr>
      </p:pic>
      <p:sp>
        <p:nvSpPr>
          <p:cNvPr id="27" name="Sprechblase: Einerwürfel">
            <a:extLst>
              <a:ext uri="{FF2B5EF4-FFF2-40B4-BE49-F238E27FC236}">
                <a16:creationId xmlns:a16="http://schemas.microsoft.com/office/drawing/2014/main" id="{4AB3AEE7-9295-839D-75CF-FF5B5900364B}"/>
              </a:ext>
            </a:extLst>
          </p:cNvPr>
          <p:cNvSpPr/>
          <p:nvPr/>
        </p:nvSpPr>
        <p:spPr>
          <a:xfrm>
            <a:off x="10368049" y="2104811"/>
            <a:ext cx="1569652" cy="809218"/>
          </a:xfrm>
          <a:prstGeom prst="wedgeRoundRectCallout">
            <a:avLst>
              <a:gd name="adj1" fmla="val -21297"/>
              <a:gd name="adj2" fmla="val -6562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0" rIns="36000" bIns="36000"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Das ist ein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bg1"/>
                </a:solidFill>
              </a:rPr>
              <a:t>Einerwürfel</a:t>
            </a:r>
            <a:r>
              <a:rPr lang="de-DE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9" name="Rechteck Einerwürfel">
            <a:extLst>
              <a:ext uri="{FF2B5EF4-FFF2-40B4-BE49-F238E27FC236}">
                <a16:creationId xmlns:a16="http://schemas.microsoft.com/office/drawing/2014/main" id="{8A6B4A11-D03C-BF2E-008B-BAC74F992345}"/>
              </a:ext>
            </a:extLst>
          </p:cNvPr>
          <p:cNvSpPr/>
          <p:nvPr/>
        </p:nvSpPr>
        <p:spPr>
          <a:xfrm>
            <a:off x="10506745" y="2470597"/>
            <a:ext cx="1232288" cy="291550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Einerwürfel</a:t>
            </a:r>
          </a:p>
        </p:txBody>
      </p:sp>
      <p:pic>
        <p:nvPicPr>
          <p:cNvPr id="12" name="Hunderterplatte">
            <a:extLst>
              <a:ext uri="{FF2B5EF4-FFF2-40B4-BE49-F238E27FC236}">
                <a16:creationId xmlns:a16="http://schemas.microsoft.com/office/drawing/2014/main" id="{E774CED3-BDDE-DD19-4205-79DB05CC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30" b="97006" l="4326" r="98708">
                        <a14:foregroundMark x1="4382" y1="94859" x2="9607" y2="14972"/>
                        <a14:foregroundMark x1="9607" y1="14972" x2="81685" y2="7571"/>
                        <a14:foregroundMark x1="81685" y1="7571" x2="92753" y2="11243"/>
                        <a14:foregroundMark x1="92753" y1="11243" x2="87079" y2="92147"/>
                        <a14:foregroundMark x1="87079" y1="92147" x2="75056" y2="94689"/>
                        <a14:foregroundMark x1="75056" y1="94689" x2="4382" y2="92599"/>
                        <a14:foregroundMark x1="8539" y1="5876" x2="47472" y2="4915"/>
                        <a14:foregroundMark x1="47472" y1="4915" x2="79663" y2="11412"/>
                        <a14:foregroundMark x1="79663" y1="11412" x2="75674" y2="63616"/>
                        <a14:foregroundMark x1="5225" y1="95424" x2="20843" y2="94576"/>
                        <a14:foregroundMark x1="20843" y1="94576" x2="53652" y2="96893"/>
                        <a14:foregroundMark x1="53652" y1="96893" x2="91124" y2="90113"/>
                        <a14:foregroundMark x1="91124" y1="90113" x2="95112" y2="90113"/>
                        <a14:foregroundMark x1="93989" y1="95706" x2="29494" y2="63898"/>
                        <a14:foregroundMark x1="29494" y1="63898" x2="51573" y2="22429"/>
                        <a14:foregroundMark x1="51573" y1="22429" x2="73202" y2="23729"/>
                        <a14:foregroundMark x1="73202" y1="23729" x2="73483" y2="24011"/>
                        <a14:foregroundMark x1="25225" y1="40452" x2="78876" y2="48249"/>
                        <a14:foregroundMark x1="78876" y1="48249" x2="77360" y2="85028"/>
                        <a14:foregroundMark x1="77360" y1="85028" x2="52640" y2="97062"/>
                        <a14:foregroundMark x1="52640" y1="97062" x2="7921" y2="58531"/>
                        <a14:foregroundMark x1="7921" y1="58531" x2="22191" y2="35706"/>
                        <a14:foregroundMark x1="22191" y1="35706" x2="38146" y2="36384"/>
                        <a14:foregroundMark x1="38146" y1="36384" x2="40169" y2="37684"/>
                        <a14:foregroundMark x1="26573" y1="25650" x2="25674" y2="37910"/>
                        <a14:foregroundMark x1="25674" y1="37910" x2="31067" y2="55593"/>
                        <a14:foregroundMark x1="31067" y1="55593" x2="68483" y2="67458"/>
                        <a14:foregroundMark x1="68483" y1="67458" x2="84213" y2="80339"/>
                        <a14:foregroundMark x1="84213" y1="80339" x2="50449" y2="27627"/>
                        <a14:foregroundMark x1="11629" y1="26780" x2="16629" y2="29605"/>
                        <a14:foregroundMark x1="6910" y1="3107" x2="36966" y2="4633"/>
                        <a14:foregroundMark x1="36966" y1="4633" x2="87022" y2="1243"/>
                        <a14:foregroundMark x1="87022" y1="1243" x2="97472" y2="7627"/>
                        <a14:foregroundMark x1="97472" y1="7627" x2="96742" y2="91808"/>
                        <a14:foregroundMark x1="96742" y1="2542" x2="14213" y2="6045"/>
                        <a14:foregroundMark x1="14213" y1="6045" x2="6348" y2="1130"/>
                        <a14:foregroundMark x1="98258" y1="30847" x2="98146" y2="42260"/>
                        <a14:foregroundMark x1="98371" y1="51412" x2="97640" y2="16158"/>
                        <a14:foregroundMark x1="98258" y1="1695" x2="97191" y2="46441"/>
                        <a14:foregroundMark x1="26404" y1="1356" x2="60169" y2="6271"/>
                        <a14:foregroundMark x1="58989" y1="2429" x2="17921" y2="1469"/>
                        <a14:foregroundMark x1="98708" y1="1243" x2="97191" y2="72316"/>
                        <a14:foregroundMark x1="16011" y1="65141" x2="15787" y2="94124"/>
                      </a14:backgroundRemoval>
                    </a14:imgEffect>
                  </a14:imgLayer>
                </a14:imgProps>
              </a:ext>
            </a:extLst>
          </a:blip>
          <a:srcRect l="-28" t="-357" r="-10"/>
          <a:stretch/>
        </p:blipFill>
        <p:spPr>
          <a:xfrm>
            <a:off x="3980423" y="1162448"/>
            <a:ext cx="2115577" cy="2066657"/>
          </a:xfrm>
          <a:prstGeom prst="rect">
            <a:avLst/>
          </a:prstGeom>
        </p:spPr>
      </p:pic>
      <p:sp>
        <p:nvSpPr>
          <p:cNvPr id="33" name="Sprechblase: Zehnerstange">
            <a:extLst>
              <a:ext uri="{FF2B5EF4-FFF2-40B4-BE49-F238E27FC236}">
                <a16:creationId xmlns:a16="http://schemas.microsoft.com/office/drawing/2014/main" id="{308D58AC-52CB-90C2-9721-C6922197B7C0}"/>
              </a:ext>
            </a:extLst>
          </p:cNvPr>
          <p:cNvSpPr/>
          <p:nvPr/>
        </p:nvSpPr>
        <p:spPr>
          <a:xfrm>
            <a:off x="6714359" y="3126621"/>
            <a:ext cx="5056704" cy="1085529"/>
          </a:xfrm>
          <a:prstGeom prst="wedgeRoundRectCallout">
            <a:avLst>
              <a:gd name="adj1" fmla="val -20833"/>
              <a:gd name="adj2" fmla="val -8664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0" rIns="36000" bIns="36000" rtlCol="0" anchor="ctr"/>
          <a:lstStyle/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Eine</a:t>
            </a:r>
            <a:r>
              <a:rPr lang="de-DE" sz="1800" b="1" dirty="0">
                <a:solidFill>
                  <a:schemeClr val="tx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Zehnerstange </a:t>
            </a:r>
            <a:r>
              <a:rPr lang="de-DE" sz="1800" dirty="0">
                <a:solidFill>
                  <a:schemeClr val="tx1"/>
                </a:solidFill>
              </a:rPr>
              <a:t>besteht aus </a:t>
            </a:r>
            <a:r>
              <a:rPr lang="de-DE" sz="1800" b="1" dirty="0">
                <a:solidFill>
                  <a:schemeClr val="bg1"/>
                </a:solidFill>
              </a:rPr>
              <a:t>10 </a:t>
            </a:r>
            <a:r>
              <a:rPr lang="de-DE" sz="1800" b="1" dirty="0" err="1">
                <a:solidFill>
                  <a:schemeClr val="bg1"/>
                </a:solidFill>
              </a:rPr>
              <a:t>Einerwürfeln</a:t>
            </a:r>
            <a:r>
              <a:rPr lang="de-DE" sz="1800" b="1" dirty="0">
                <a:solidFill>
                  <a:schemeClr val="bg1"/>
                </a:solidFill>
              </a:rPr>
              <a:t> </a:t>
            </a:r>
            <a:r>
              <a:rPr lang="de-DE" sz="1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Eine Zehnerstange ist </a:t>
            </a:r>
            <a:r>
              <a:rPr lang="de-DE" sz="1800" b="1" dirty="0">
                <a:solidFill>
                  <a:schemeClr val="bg1"/>
                </a:solidFill>
              </a:rPr>
              <a:t>gleich viel </a:t>
            </a:r>
            <a:r>
              <a:rPr lang="de-DE" sz="1800" dirty="0">
                <a:solidFill>
                  <a:schemeClr val="tx1"/>
                </a:solidFill>
              </a:rPr>
              <a:t>wie</a:t>
            </a:r>
            <a:r>
              <a:rPr lang="de-DE" sz="1800" b="1" dirty="0">
                <a:solidFill>
                  <a:schemeClr val="tx1"/>
                </a:solidFill>
              </a:rPr>
              <a:t> </a:t>
            </a:r>
            <a:r>
              <a:rPr lang="de-DE" sz="1800" dirty="0">
                <a:solidFill>
                  <a:schemeClr val="tx1"/>
                </a:solidFill>
              </a:rPr>
              <a:t>10 Einerwürfel</a:t>
            </a:r>
            <a:r>
              <a:rPr lang="de-DE" sz="1800" dirty="0"/>
              <a:t>.</a:t>
            </a:r>
            <a:endParaRPr lang="de-DE" dirty="0"/>
          </a:p>
        </p:txBody>
      </p:sp>
      <p:sp>
        <p:nvSpPr>
          <p:cNvPr id="42" name="Rechteck Zehnerstange">
            <a:extLst>
              <a:ext uri="{FF2B5EF4-FFF2-40B4-BE49-F238E27FC236}">
                <a16:creationId xmlns:a16="http://schemas.microsoft.com/office/drawing/2014/main" id="{8987BFE0-F5A1-3155-9779-576206B20A9C}"/>
              </a:ext>
            </a:extLst>
          </p:cNvPr>
          <p:cNvSpPr/>
          <p:nvPr/>
        </p:nvSpPr>
        <p:spPr>
          <a:xfrm>
            <a:off x="7212357" y="3351185"/>
            <a:ext cx="1361313" cy="274604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Zehnerstange</a:t>
            </a:r>
          </a:p>
        </p:txBody>
      </p:sp>
      <p:sp>
        <p:nvSpPr>
          <p:cNvPr id="43" name="Rechteck 10 Einerwürfel">
            <a:extLst>
              <a:ext uri="{FF2B5EF4-FFF2-40B4-BE49-F238E27FC236}">
                <a16:creationId xmlns:a16="http://schemas.microsoft.com/office/drawing/2014/main" id="{8D643059-0DCB-DC00-73AF-88BD48BE769E}"/>
              </a:ext>
            </a:extLst>
          </p:cNvPr>
          <p:cNvSpPr/>
          <p:nvPr/>
        </p:nvSpPr>
        <p:spPr>
          <a:xfrm>
            <a:off x="9687291" y="3369535"/>
            <a:ext cx="1581842" cy="250772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10 </a:t>
            </a:r>
            <a:r>
              <a:rPr lang="de-DE" b="1" dirty="0" err="1"/>
              <a:t>Einerwürfeln</a:t>
            </a:r>
            <a:endParaRPr lang="de-DE" b="1" dirty="0"/>
          </a:p>
        </p:txBody>
      </p:sp>
      <p:sp>
        <p:nvSpPr>
          <p:cNvPr id="44" name="Rechteck gleich viel 1">
            <a:extLst>
              <a:ext uri="{FF2B5EF4-FFF2-40B4-BE49-F238E27FC236}">
                <a16:creationId xmlns:a16="http://schemas.microsoft.com/office/drawing/2014/main" id="{52D6ABB7-69DE-046F-32E2-B6A6FBCC5AF1}"/>
              </a:ext>
            </a:extLst>
          </p:cNvPr>
          <p:cNvSpPr/>
          <p:nvPr/>
        </p:nvSpPr>
        <p:spPr>
          <a:xfrm>
            <a:off x="8798507" y="3752009"/>
            <a:ext cx="984924" cy="287510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gleich viel</a:t>
            </a:r>
          </a:p>
        </p:txBody>
      </p:sp>
      <p:sp>
        <p:nvSpPr>
          <p:cNvPr id="13" name="Sprechblase: Hunderterplatte">
            <a:extLst>
              <a:ext uri="{FF2B5EF4-FFF2-40B4-BE49-F238E27FC236}">
                <a16:creationId xmlns:a16="http://schemas.microsoft.com/office/drawing/2014/main" id="{6CAE6742-CBAC-263D-2232-D5502544D4D5}"/>
              </a:ext>
            </a:extLst>
          </p:cNvPr>
          <p:cNvSpPr txBox="1"/>
          <p:nvPr/>
        </p:nvSpPr>
        <p:spPr>
          <a:xfrm>
            <a:off x="3489417" y="4408599"/>
            <a:ext cx="5685051" cy="922948"/>
          </a:xfrm>
          <a:prstGeom prst="wedgeRoundRectCallout">
            <a:avLst>
              <a:gd name="adj1" fmla="val -21848"/>
              <a:gd name="adj2" fmla="val -1151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36000" tIns="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Eine</a:t>
            </a:r>
            <a:r>
              <a:rPr lang="de-DE" b="1" dirty="0">
                <a:solidFill>
                  <a:schemeClr val="tx1"/>
                </a:solidFill>
              </a:rPr>
              <a:t> </a:t>
            </a:r>
            <a:r>
              <a:rPr lang="de-DE" b="1" dirty="0">
                <a:solidFill>
                  <a:schemeClr val="bg1"/>
                </a:solidFill>
              </a:rPr>
              <a:t>Hunderterplatte </a:t>
            </a:r>
            <a:r>
              <a:rPr lang="de-DE" dirty="0">
                <a:solidFill>
                  <a:schemeClr val="tx1"/>
                </a:solidFill>
              </a:rPr>
              <a:t>besteht aus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b="1" dirty="0">
                <a:solidFill>
                  <a:schemeClr val="bg1"/>
                </a:solidFill>
              </a:rPr>
              <a:t>10 Zehnerstangen </a:t>
            </a:r>
            <a:r>
              <a:rPr lang="de-DE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Eine Hunderterplatte ist </a:t>
            </a:r>
            <a:r>
              <a:rPr lang="de-DE" b="1" dirty="0">
                <a:solidFill>
                  <a:schemeClr val="bg1"/>
                </a:solidFill>
              </a:rPr>
              <a:t>gleich viel </a:t>
            </a:r>
            <a:r>
              <a:rPr lang="de-DE" dirty="0">
                <a:solidFill>
                  <a:schemeClr val="tx1"/>
                </a:solidFill>
              </a:rPr>
              <a:t>wie </a:t>
            </a:r>
            <a:r>
              <a:rPr lang="de-DE" dirty="0"/>
              <a:t>10 Zehnerstangen.</a:t>
            </a:r>
          </a:p>
        </p:txBody>
      </p:sp>
      <p:sp>
        <p:nvSpPr>
          <p:cNvPr id="45" name="Rechteck Hunderterplatte">
            <a:extLst>
              <a:ext uri="{FF2B5EF4-FFF2-40B4-BE49-F238E27FC236}">
                <a16:creationId xmlns:a16="http://schemas.microsoft.com/office/drawing/2014/main" id="{78BB7E4F-DDEA-AAD2-E12C-894962803087}"/>
              </a:ext>
            </a:extLst>
          </p:cNvPr>
          <p:cNvSpPr/>
          <p:nvPr/>
        </p:nvSpPr>
        <p:spPr>
          <a:xfrm>
            <a:off x="3980424" y="4538614"/>
            <a:ext cx="1586952" cy="286494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Hunderterplatte</a:t>
            </a:r>
          </a:p>
        </p:txBody>
      </p:sp>
      <p:sp>
        <p:nvSpPr>
          <p:cNvPr id="46" name="Rechteck 10 Zehnerstangen">
            <a:extLst>
              <a:ext uri="{FF2B5EF4-FFF2-40B4-BE49-F238E27FC236}">
                <a16:creationId xmlns:a16="http://schemas.microsoft.com/office/drawing/2014/main" id="{13B9812F-DCDB-BDC3-7307-694AF44F8B16}"/>
              </a:ext>
            </a:extLst>
          </p:cNvPr>
          <p:cNvSpPr/>
          <p:nvPr/>
        </p:nvSpPr>
        <p:spPr>
          <a:xfrm>
            <a:off x="6714360" y="4540390"/>
            <a:ext cx="1729780" cy="286494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10 Zehnerstangen</a:t>
            </a:r>
          </a:p>
        </p:txBody>
      </p:sp>
      <p:sp>
        <p:nvSpPr>
          <p:cNvPr id="47" name="Rechteck gleich viel 2">
            <a:extLst>
              <a:ext uri="{FF2B5EF4-FFF2-40B4-BE49-F238E27FC236}">
                <a16:creationId xmlns:a16="http://schemas.microsoft.com/office/drawing/2014/main" id="{2D24E269-90C6-7D95-52A0-3D1801B46CFB}"/>
              </a:ext>
            </a:extLst>
          </p:cNvPr>
          <p:cNvSpPr/>
          <p:nvPr/>
        </p:nvSpPr>
        <p:spPr>
          <a:xfrm>
            <a:off x="5803681" y="4956706"/>
            <a:ext cx="1006867" cy="271525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gleich viel</a:t>
            </a:r>
          </a:p>
        </p:txBody>
      </p:sp>
      <p:sp>
        <p:nvSpPr>
          <p:cNvPr id="34" name="Sprechblase: Tausenderwürfel">
            <a:extLst>
              <a:ext uri="{FF2B5EF4-FFF2-40B4-BE49-F238E27FC236}">
                <a16:creationId xmlns:a16="http://schemas.microsoft.com/office/drawing/2014/main" id="{957B4794-EC84-F786-7C79-B651F30ECDF2}"/>
              </a:ext>
            </a:extLst>
          </p:cNvPr>
          <p:cNvSpPr/>
          <p:nvPr/>
        </p:nvSpPr>
        <p:spPr>
          <a:xfrm>
            <a:off x="228500" y="5584156"/>
            <a:ext cx="5756588" cy="979742"/>
          </a:xfrm>
          <a:prstGeom prst="wedgeRoundRectCallout">
            <a:avLst>
              <a:gd name="adj1" fmla="val -21410"/>
              <a:gd name="adj2" fmla="val -1091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36000" rIns="0" bIns="0" rtlCol="0" anchor="ctr"/>
          <a:lstStyle/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Tausenderwürfel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dirty="0">
                <a:solidFill>
                  <a:schemeClr val="tx1"/>
                </a:solidFill>
              </a:rPr>
              <a:t>besteht aus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10 Hunderterplatten </a:t>
            </a:r>
            <a:r>
              <a:rPr lang="de-DE" sz="1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 Tausenderwürfel ist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gleich viel </a:t>
            </a:r>
            <a:r>
              <a:rPr lang="de-DE" sz="1800" dirty="0">
                <a:solidFill>
                  <a:schemeClr val="tx1"/>
                </a:solidFill>
              </a:rPr>
              <a:t>wie </a:t>
            </a:r>
            <a:r>
              <a:rPr lang="de-DE" sz="1800" dirty="0"/>
              <a:t>10 Hunderterplatten.</a:t>
            </a:r>
          </a:p>
          <a:p>
            <a:pPr algn="ctr"/>
            <a:endParaRPr lang="de-DE" dirty="0"/>
          </a:p>
        </p:txBody>
      </p:sp>
      <p:sp>
        <p:nvSpPr>
          <p:cNvPr id="51" name="Rechteck gleich viel 3">
            <a:extLst>
              <a:ext uri="{FF2B5EF4-FFF2-40B4-BE49-F238E27FC236}">
                <a16:creationId xmlns:a16="http://schemas.microsoft.com/office/drawing/2014/main" id="{8F563D80-2762-ABA3-7875-7DBAA6709C93}"/>
              </a:ext>
            </a:extLst>
          </p:cNvPr>
          <p:cNvSpPr/>
          <p:nvPr/>
        </p:nvSpPr>
        <p:spPr>
          <a:xfrm>
            <a:off x="2468975" y="6051160"/>
            <a:ext cx="1020442" cy="271525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gleich viel</a:t>
            </a:r>
          </a:p>
        </p:txBody>
      </p:sp>
      <p:sp>
        <p:nvSpPr>
          <p:cNvPr id="49" name="Rechteck 10 Hunderterplatten">
            <a:extLst>
              <a:ext uri="{FF2B5EF4-FFF2-40B4-BE49-F238E27FC236}">
                <a16:creationId xmlns:a16="http://schemas.microsoft.com/office/drawing/2014/main" id="{65E84613-9C03-8239-0387-6CFE2F87F064}"/>
              </a:ext>
            </a:extLst>
          </p:cNvPr>
          <p:cNvSpPr/>
          <p:nvPr/>
        </p:nvSpPr>
        <p:spPr>
          <a:xfrm>
            <a:off x="3393967" y="5638366"/>
            <a:ext cx="1994361" cy="271526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10 Hunderterplatten</a:t>
            </a:r>
          </a:p>
        </p:txBody>
      </p:sp>
      <p:sp>
        <p:nvSpPr>
          <p:cNvPr id="48" name="Rechteck Tausenderwürfel">
            <a:extLst>
              <a:ext uri="{FF2B5EF4-FFF2-40B4-BE49-F238E27FC236}">
                <a16:creationId xmlns:a16="http://schemas.microsoft.com/office/drawing/2014/main" id="{D6353014-7981-081F-C5A2-A64F9285EBC0}"/>
              </a:ext>
            </a:extLst>
          </p:cNvPr>
          <p:cNvSpPr/>
          <p:nvPr/>
        </p:nvSpPr>
        <p:spPr>
          <a:xfrm>
            <a:off x="619148" y="5607208"/>
            <a:ext cx="1615974" cy="301783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Tausenderwürfel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5052802E-C591-2094-B9F5-1A63FB9E954D}"/>
              </a:ext>
            </a:extLst>
          </p:cNvPr>
          <p:cNvGrpSpPr/>
          <p:nvPr/>
        </p:nvGrpSpPr>
        <p:grpSpPr>
          <a:xfrm>
            <a:off x="619147" y="2772438"/>
            <a:ext cx="11119886" cy="3559607"/>
            <a:chOff x="619147" y="2772438"/>
            <a:chExt cx="11119886" cy="3559607"/>
          </a:xfrm>
        </p:grpSpPr>
        <p:cxnSp>
          <p:nvCxnSpPr>
            <p:cNvPr id="4" name="Gerader Verbinder 3">
              <a:extLst>
                <a:ext uri="{FF2B5EF4-FFF2-40B4-BE49-F238E27FC236}">
                  <a16:creationId xmlns:a16="http://schemas.microsoft.com/office/drawing/2014/main" id="{14D6E46D-B677-CD8F-6ED3-7D0EB9C34595}"/>
                </a:ext>
              </a:extLst>
            </p:cNvPr>
            <p:cNvCxnSpPr>
              <a:cxnSpLocks/>
            </p:cNvCxnSpPr>
            <p:nvPr/>
          </p:nvCxnSpPr>
          <p:spPr>
            <a:xfrm>
              <a:off x="10506745" y="2772438"/>
              <a:ext cx="123228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EA6C20DB-3E83-BC6B-C77B-809C0B835D1E}"/>
                </a:ext>
              </a:extLst>
            </p:cNvPr>
            <p:cNvCxnSpPr>
              <a:cxnSpLocks/>
            </p:cNvCxnSpPr>
            <p:nvPr/>
          </p:nvCxnSpPr>
          <p:spPr>
            <a:xfrm>
              <a:off x="7212358" y="3634537"/>
              <a:ext cx="138127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id="{3A8D2777-8978-B463-2AC1-743487915697}"/>
                </a:ext>
              </a:extLst>
            </p:cNvPr>
            <p:cNvCxnSpPr>
              <a:cxnSpLocks/>
            </p:cNvCxnSpPr>
            <p:nvPr/>
          </p:nvCxnSpPr>
          <p:spPr>
            <a:xfrm>
              <a:off x="9687291" y="3632844"/>
              <a:ext cx="1581842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9EFE0AD6-16BA-1390-668A-E54C383B7F87}"/>
                </a:ext>
              </a:extLst>
            </p:cNvPr>
            <p:cNvCxnSpPr>
              <a:cxnSpLocks/>
            </p:cNvCxnSpPr>
            <p:nvPr/>
          </p:nvCxnSpPr>
          <p:spPr>
            <a:xfrm>
              <a:off x="8798507" y="4033536"/>
              <a:ext cx="98492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1888973E-F36C-87E3-4B5B-7303D3E76B6B}"/>
                </a:ext>
              </a:extLst>
            </p:cNvPr>
            <p:cNvCxnSpPr>
              <a:cxnSpLocks/>
            </p:cNvCxnSpPr>
            <p:nvPr/>
          </p:nvCxnSpPr>
          <p:spPr>
            <a:xfrm>
              <a:off x="3989498" y="4828494"/>
              <a:ext cx="157787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B91A5CF8-1CE4-DE12-2EB1-8886553B7637}"/>
                </a:ext>
              </a:extLst>
            </p:cNvPr>
            <p:cNvCxnSpPr>
              <a:cxnSpLocks/>
            </p:cNvCxnSpPr>
            <p:nvPr/>
          </p:nvCxnSpPr>
          <p:spPr>
            <a:xfrm>
              <a:off x="6714359" y="4820028"/>
              <a:ext cx="172978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D7EC513B-2513-88F0-21C4-8919B9D52B60}"/>
                </a:ext>
              </a:extLst>
            </p:cNvPr>
            <p:cNvCxnSpPr>
              <a:cxnSpLocks/>
            </p:cNvCxnSpPr>
            <p:nvPr/>
          </p:nvCxnSpPr>
          <p:spPr>
            <a:xfrm>
              <a:off x="5803681" y="5233042"/>
              <a:ext cx="100686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r Verbinder 28">
              <a:extLst>
                <a:ext uri="{FF2B5EF4-FFF2-40B4-BE49-F238E27FC236}">
                  <a16:creationId xmlns:a16="http://schemas.microsoft.com/office/drawing/2014/main" id="{D4CABBF1-AF1E-7CAC-C35C-2041F9A82CBB}"/>
                </a:ext>
              </a:extLst>
            </p:cNvPr>
            <p:cNvCxnSpPr>
              <a:cxnSpLocks/>
            </p:cNvCxnSpPr>
            <p:nvPr/>
          </p:nvCxnSpPr>
          <p:spPr>
            <a:xfrm>
              <a:off x="619147" y="5908994"/>
              <a:ext cx="161597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Gerader Verbinder 29">
              <a:extLst>
                <a:ext uri="{FF2B5EF4-FFF2-40B4-BE49-F238E27FC236}">
                  <a16:creationId xmlns:a16="http://schemas.microsoft.com/office/drawing/2014/main" id="{B40F23CF-F3C0-514A-F942-A998ACF7F134}"/>
                </a:ext>
              </a:extLst>
            </p:cNvPr>
            <p:cNvCxnSpPr>
              <a:cxnSpLocks/>
            </p:cNvCxnSpPr>
            <p:nvPr/>
          </p:nvCxnSpPr>
          <p:spPr>
            <a:xfrm>
              <a:off x="3393967" y="5908996"/>
              <a:ext cx="1994361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Gerader Verbinder 31">
              <a:extLst>
                <a:ext uri="{FF2B5EF4-FFF2-40B4-BE49-F238E27FC236}">
                  <a16:creationId xmlns:a16="http://schemas.microsoft.com/office/drawing/2014/main" id="{3B79EA7F-A527-CCFA-D587-4841E184A1FB}"/>
                </a:ext>
              </a:extLst>
            </p:cNvPr>
            <p:cNvCxnSpPr>
              <a:cxnSpLocks/>
            </p:cNvCxnSpPr>
            <p:nvPr/>
          </p:nvCxnSpPr>
          <p:spPr>
            <a:xfrm>
              <a:off x="2468975" y="6332045"/>
              <a:ext cx="1020442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4EA81959-6066-0DF8-3715-E02414F254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7212358" y="1561026"/>
            <a:ext cx="2074752" cy="249797"/>
          </a:xfrm>
        </p:spPr>
      </p:pic>
      <p:pic>
        <p:nvPicPr>
          <p:cNvPr id="18" name="Inhaltsplatzhalter 5">
            <a:extLst>
              <a:ext uri="{FF2B5EF4-FFF2-40B4-BE49-F238E27FC236}">
                <a16:creationId xmlns:a16="http://schemas.microsoft.com/office/drawing/2014/main" id="{378FC156-E2E0-764A-1F82-BF78066FCDE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10688521" y="1579537"/>
            <a:ext cx="262397" cy="249797"/>
          </a:xfrm>
          <a:prstGeom prst="rect">
            <a:avLst/>
          </a:prstGeom>
        </p:spPr>
      </p:pic>
      <p:sp>
        <p:nvSpPr>
          <p:cNvPr id="28" name="Scaffolding">
            <a:hlinkClick r:id="rId10" action="ppaction://hlinksldjump"/>
            <a:extLst>
              <a:ext uri="{FF2B5EF4-FFF2-40B4-BE49-F238E27FC236}">
                <a16:creationId xmlns:a16="http://schemas.microsoft.com/office/drawing/2014/main" id="{40E1499F-6061-5B0E-014C-455C6BF3B0C7}"/>
              </a:ext>
            </a:extLst>
          </p:cNvPr>
          <p:cNvSpPr/>
          <p:nvPr/>
        </p:nvSpPr>
        <p:spPr>
          <a:xfrm>
            <a:off x="9783431" y="126588"/>
            <a:ext cx="2237584" cy="4766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 anchorCtr="0"/>
          <a:lstStyle/>
          <a:p>
            <a:pPr algn="ctr"/>
            <a:endParaRPr lang="de-DE" b="1" dirty="0">
              <a:solidFill>
                <a:schemeClr val="tx1"/>
              </a:solidFill>
            </a:endParaRPr>
          </a:p>
        </p:txBody>
      </p:sp>
      <p:pic>
        <p:nvPicPr>
          <p:cNvPr id="8" name="Grafik 7">
            <a:hlinkClick r:id="rId10" action="ppaction://hlinksldjump"/>
            <a:extLst>
              <a:ext uri="{FF2B5EF4-FFF2-40B4-BE49-F238E27FC236}">
                <a16:creationId xmlns:a16="http://schemas.microsoft.com/office/drawing/2014/main" id="{534AF950-8A57-B4F5-9757-3D5EA7D2930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848203" y="170413"/>
            <a:ext cx="539115" cy="505497"/>
          </a:xfrm>
          <a:prstGeom prst="rect">
            <a:avLst/>
          </a:prstGeom>
        </p:spPr>
      </p:pic>
      <p:sp>
        <p:nvSpPr>
          <p:cNvPr id="24" name="Textfeld 23">
            <a:hlinkClick r:id="rId10" action="ppaction://hlinksldjump"/>
            <a:extLst>
              <a:ext uri="{FF2B5EF4-FFF2-40B4-BE49-F238E27FC236}">
                <a16:creationId xmlns:a16="http://schemas.microsoft.com/office/drawing/2014/main" id="{9B11C4FB-2F18-DF5C-DDCA-7296A8EC26A1}"/>
              </a:ext>
            </a:extLst>
          </p:cNvPr>
          <p:cNvSpPr txBox="1"/>
          <p:nvPr/>
        </p:nvSpPr>
        <p:spPr>
          <a:xfrm>
            <a:off x="10284735" y="190242"/>
            <a:ext cx="16529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de-DE" sz="1400" b="1" dirty="0"/>
              <a:t>Zurück zum Video</a:t>
            </a:r>
          </a:p>
        </p:txBody>
      </p:sp>
    </p:spTree>
    <p:extLst>
      <p:ext uri="{BB962C8B-B14F-4D97-AF65-F5344CB8AC3E}">
        <p14:creationId xmlns:p14="http://schemas.microsoft.com/office/powerpoint/2010/main" val="83762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1820</Words>
  <Application>Microsoft Office PowerPoint</Application>
  <PresentationFormat>Breitbild</PresentationFormat>
  <Paragraphs>329</Paragraphs>
  <Slides>22</Slides>
  <Notes>21</Notes>
  <HiddenSlides>7</HiddenSlides>
  <MMClips>2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7" baseType="lpstr">
      <vt:lpstr>Aptos</vt:lpstr>
      <vt:lpstr>Arial</vt:lpstr>
      <vt:lpstr>Calibri</vt:lpstr>
      <vt:lpstr>Calibri Light</vt:lpstr>
      <vt:lpstr>Office</vt:lpstr>
      <vt:lpstr>PowerPoint-Präsentation</vt:lpstr>
      <vt:lpstr>Was sind Gesprächsgerüste für MSK-Klassenstunden?</vt:lpstr>
      <vt:lpstr>Vorschlag für Verlauf der MSK-Klassenstunde zum Baustein N1A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Das wissen wir jetzt…</vt:lpstr>
      <vt:lpstr>Das wissen wir jetzt…</vt:lpstr>
      <vt:lpstr>PowerPoint-Präsentation</vt:lpstr>
      <vt:lpstr>Das wissen wir jetzt…</vt:lpstr>
      <vt:lpstr>Das wissen wir jetzt…</vt:lpstr>
      <vt:lpstr>Das wissen wir jetzt…</vt:lpstr>
      <vt:lpstr>Das wissen wir jetzt…</vt:lpstr>
      <vt:lpstr>Üben mit dem Arbeitsblatt </vt:lpstr>
      <vt:lpstr>Arbeitsblatt für Basisniveau</vt:lpstr>
      <vt:lpstr>PowerPoint-Präsentation</vt:lpstr>
      <vt:lpstr>Arbeitsblatt für Basisniveau</vt:lpstr>
      <vt:lpstr>PowerPoint-Präsentation</vt:lpstr>
      <vt:lpstr>Wie kann ich einen Würfel zeichnen?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Tester</dc:creator>
  <cp:lastModifiedBy>Prisca Theissen</cp:lastModifiedBy>
  <cp:revision>190</cp:revision>
  <dcterms:created xsi:type="dcterms:W3CDTF">2024-01-20T14:00:52Z</dcterms:created>
  <dcterms:modified xsi:type="dcterms:W3CDTF">2025-04-28T08:07:10Z</dcterms:modified>
</cp:coreProperties>
</file>