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1" r:id="rId2"/>
  </p:sldMasterIdLst>
  <p:notesMasterIdLst>
    <p:notesMasterId r:id="rId56"/>
  </p:notesMasterIdLst>
  <p:handoutMasterIdLst>
    <p:handoutMasterId r:id="rId57"/>
  </p:handoutMasterIdLst>
  <p:sldIdLst>
    <p:sldId id="423" r:id="rId3"/>
    <p:sldId id="311" r:id="rId4"/>
    <p:sldId id="470" r:id="rId5"/>
    <p:sldId id="292" r:id="rId6"/>
    <p:sldId id="460" r:id="rId7"/>
    <p:sldId id="468" r:id="rId8"/>
    <p:sldId id="351" r:id="rId9"/>
    <p:sldId id="467" r:id="rId10"/>
    <p:sldId id="459" r:id="rId11"/>
    <p:sldId id="466" r:id="rId12"/>
    <p:sldId id="426" r:id="rId13"/>
    <p:sldId id="465" r:id="rId14"/>
    <p:sldId id="446" r:id="rId15"/>
    <p:sldId id="464" r:id="rId16"/>
    <p:sldId id="447" r:id="rId17"/>
    <p:sldId id="428" r:id="rId18"/>
    <p:sldId id="339" r:id="rId19"/>
    <p:sldId id="369" r:id="rId20"/>
    <p:sldId id="367" r:id="rId21"/>
    <p:sldId id="391" r:id="rId22"/>
    <p:sldId id="463" r:id="rId23"/>
    <p:sldId id="435" r:id="rId24"/>
    <p:sldId id="323" r:id="rId25"/>
    <p:sldId id="375" r:id="rId26"/>
    <p:sldId id="449" r:id="rId27"/>
    <p:sldId id="450" r:id="rId28"/>
    <p:sldId id="336" r:id="rId29"/>
    <p:sldId id="394" r:id="rId30"/>
    <p:sldId id="424" r:id="rId31"/>
    <p:sldId id="440" r:id="rId32"/>
    <p:sldId id="407" r:id="rId33"/>
    <p:sldId id="397" r:id="rId34"/>
    <p:sldId id="354" r:id="rId35"/>
    <p:sldId id="398" r:id="rId36"/>
    <p:sldId id="410" r:id="rId37"/>
    <p:sldId id="402" r:id="rId38"/>
    <p:sldId id="411" r:id="rId39"/>
    <p:sldId id="405" r:id="rId40"/>
    <p:sldId id="413" r:id="rId41"/>
    <p:sldId id="404" r:id="rId42"/>
    <p:sldId id="451" r:id="rId43"/>
    <p:sldId id="430" r:id="rId44"/>
    <p:sldId id="452" r:id="rId45"/>
    <p:sldId id="429" r:id="rId46"/>
    <p:sldId id="454" r:id="rId47"/>
    <p:sldId id="431" r:id="rId48"/>
    <p:sldId id="408" r:id="rId49"/>
    <p:sldId id="453" r:id="rId50"/>
    <p:sldId id="412" r:id="rId51"/>
    <p:sldId id="409" r:id="rId52"/>
    <p:sldId id="445" r:id="rId53"/>
    <p:sldId id="462" r:id="rId54"/>
    <p:sldId id="4034" r:id="rId55"/>
  </p:sldIdLst>
  <p:sldSz cx="7559675" cy="5346700"/>
  <p:notesSz cx="6858000" cy="9144000"/>
  <p:defaultTextStyle>
    <a:defPPr>
      <a:defRPr lang="de-DE"/>
    </a:defPPr>
    <a:lvl1pPr marL="0" algn="l" defTabSz="703905" rtl="0" eaLnBrk="1" latinLnBrk="0" hangingPunct="1">
      <a:defRPr sz="1386" kern="1200">
        <a:solidFill>
          <a:schemeClr val="tx1"/>
        </a:solidFill>
        <a:latin typeface="+mn-lt"/>
        <a:ea typeface="+mn-ea"/>
        <a:cs typeface="+mn-cs"/>
      </a:defRPr>
    </a:lvl1pPr>
    <a:lvl2pPr marL="351953" algn="l" defTabSz="703905" rtl="0" eaLnBrk="1" latinLnBrk="0" hangingPunct="1">
      <a:defRPr sz="1386" kern="1200">
        <a:solidFill>
          <a:schemeClr val="tx1"/>
        </a:solidFill>
        <a:latin typeface="+mn-lt"/>
        <a:ea typeface="+mn-ea"/>
        <a:cs typeface="+mn-cs"/>
      </a:defRPr>
    </a:lvl2pPr>
    <a:lvl3pPr marL="703905" algn="l" defTabSz="703905" rtl="0" eaLnBrk="1" latinLnBrk="0" hangingPunct="1">
      <a:defRPr sz="1386" kern="1200">
        <a:solidFill>
          <a:schemeClr val="tx1"/>
        </a:solidFill>
        <a:latin typeface="+mn-lt"/>
        <a:ea typeface="+mn-ea"/>
        <a:cs typeface="+mn-cs"/>
      </a:defRPr>
    </a:lvl3pPr>
    <a:lvl4pPr marL="1055858" algn="l" defTabSz="703905" rtl="0" eaLnBrk="1" latinLnBrk="0" hangingPunct="1">
      <a:defRPr sz="1386" kern="1200">
        <a:solidFill>
          <a:schemeClr val="tx1"/>
        </a:solidFill>
        <a:latin typeface="+mn-lt"/>
        <a:ea typeface="+mn-ea"/>
        <a:cs typeface="+mn-cs"/>
      </a:defRPr>
    </a:lvl4pPr>
    <a:lvl5pPr marL="1407810" algn="l" defTabSz="703905" rtl="0" eaLnBrk="1" latinLnBrk="0" hangingPunct="1">
      <a:defRPr sz="1386" kern="1200">
        <a:solidFill>
          <a:schemeClr val="tx1"/>
        </a:solidFill>
        <a:latin typeface="+mn-lt"/>
        <a:ea typeface="+mn-ea"/>
        <a:cs typeface="+mn-cs"/>
      </a:defRPr>
    </a:lvl5pPr>
    <a:lvl6pPr marL="1759763" algn="l" defTabSz="703905" rtl="0" eaLnBrk="1" latinLnBrk="0" hangingPunct="1">
      <a:defRPr sz="1386" kern="1200">
        <a:solidFill>
          <a:schemeClr val="tx1"/>
        </a:solidFill>
        <a:latin typeface="+mn-lt"/>
        <a:ea typeface="+mn-ea"/>
        <a:cs typeface="+mn-cs"/>
      </a:defRPr>
    </a:lvl6pPr>
    <a:lvl7pPr marL="2111715" algn="l" defTabSz="703905" rtl="0" eaLnBrk="1" latinLnBrk="0" hangingPunct="1">
      <a:defRPr sz="1386" kern="1200">
        <a:solidFill>
          <a:schemeClr val="tx1"/>
        </a:solidFill>
        <a:latin typeface="+mn-lt"/>
        <a:ea typeface="+mn-ea"/>
        <a:cs typeface="+mn-cs"/>
      </a:defRPr>
    </a:lvl7pPr>
    <a:lvl8pPr marL="2463668" algn="l" defTabSz="703905" rtl="0" eaLnBrk="1" latinLnBrk="0" hangingPunct="1">
      <a:defRPr sz="1386" kern="1200">
        <a:solidFill>
          <a:schemeClr val="tx1"/>
        </a:solidFill>
        <a:latin typeface="+mn-lt"/>
        <a:ea typeface="+mn-ea"/>
        <a:cs typeface="+mn-cs"/>
      </a:defRPr>
    </a:lvl8pPr>
    <a:lvl9pPr marL="2815620" algn="l" defTabSz="703905" rtl="0" eaLnBrk="1" latinLnBrk="0" hangingPunct="1">
      <a:defRPr sz="138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5" userDrawn="1">
          <p15:clr>
            <a:srgbClr val="A4A3A4"/>
          </p15:clr>
        </p15:guide>
        <p15:guide id="2" pos="8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D9FB0A-B7E8-EE74-23B8-96D8E645F41C}" name="Viktoria ter Laak" initials="VtL" userId="Viktoria ter Laak" providerId="None"/>
  <p188:author id="{0514F220-4595-90B0-2922-F549CD3A5C0B}" name="Jonathan Stolz" initials="JS" userId="S::jonathan.stolz@monte-koeln.de::1d0511d8-1562-4296-9d2c-9ee29672370b" providerId="AD"/>
  <p188:author id="{509E3985-9BA9-9A5D-99A7-8419CADBA101}" name="Birte Friedrich" initials="BF" userId="S::birte.friedrich@uni-potsdam.de::334eee61-9281-4300-9525-fde824ee6aa5" providerId="AD"/>
  <p188:author id="{34836994-C58B-E8A6-667A-BBB1B2562099}" name="Alexandra Hillmann" initials="AH" userId="S::Alexandra.Hillmann@uzk.onmicrosoft.com::70789ebd-1393-4e9f-bf4f-e4ecd8d0df2f" providerId="AD"/>
  <p188:author id="{76C32695-5C76-0D76-359C-16940CDCDA66}" name="Esther Wensing" initials="EW" userId="446ac4049f5ab3fe" providerId="Windows Live"/>
  <p188:author id="{88DD3195-567E-7FF9-4A36-9381CA265340}" name="Kora Jacobsen" initials="" userId="S::Kora.Jacobsen@uzk.onmicrosoft.com::bebfdd97-0040-4fff-8019-5997c0968ec9" providerId="AD"/>
  <p188:author id="{6B56D5A2-B563-A660-A1C3-F0AE23DC4B8D}" name="Esther Wensing" initials="EW" userId="Esther Wensing" providerId="None"/>
  <p188:author id="{436AC2F7-1A10-0850-13A2-EB4B514BE5BA}" name="Kora Jacobsen" initials="KJ" userId="a450d718ae7d4a0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dger Ademmer" initials="LA" lastIdx="4" clrIdx="0">
    <p:extLst>
      <p:ext uri="{19B8F6BF-5375-455C-9EA6-DF929625EA0E}">
        <p15:presenceInfo xmlns:p15="http://schemas.microsoft.com/office/powerpoint/2012/main" userId="67f02e39ecadc742" providerId="Windows Live"/>
      </p:ext>
    </p:extLst>
  </p:cmAuthor>
  <p:cmAuthor id="2" name="Birte Friedrich" initials="BF" lastIdx="1" clrIdx="1">
    <p:extLst>
      <p:ext uri="{19B8F6BF-5375-455C-9EA6-DF929625EA0E}">
        <p15:presenceInfo xmlns:p15="http://schemas.microsoft.com/office/powerpoint/2012/main" userId="S::birte.friedrich@uni-potsdam.de::334eee61-9281-4300-9525-fde824ee6a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A86"/>
    <a:srgbClr val="EF01F2"/>
    <a:srgbClr val="D327E4"/>
    <a:srgbClr val="F3C039"/>
    <a:srgbClr val="BFBFBF"/>
    <a:srgbClr val="80969A"/>
    <a:srgbClr val="F1F1F1"/>
    <a:srgbClr val="D3E2E4"/>
    <a:srgbClr val="70BC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3537" autoAdjust="0"/>
  </p:normalViewPr>
  <p:slideViewPr>
    <p:cSldViewPr snapToGrid="0">
      <p:cViewPr varScale="1">
        <p:scale>
          <a:sx n="147" d="100"/>
          <a:sy n="147" d="100"/>
        </p:scale>
        <p:origin x="808" y="192"/>
      </p:cViewPr>
      <p:guideLst>
        <p:guide orient="horz" pos="2455"/>
        <p:guide pos="861"/>
      </p:guideLst>
    </p:cSldViewPr>
  </p:slideViewPr>
  <p:notesTextViewPr>
    <p:cViewPr>
      <p:scale>
        <a:sx n="1" d="1"/>
        <a:sy n="1" d="1"/>
      </p:scale>
      <p:origin x="0" y="0"/>
    </p:cViewPr>
  </p:notesTextViewPr>
  <p:sorterViewPr>
    <p:cViewPr>
      <p:scale>
        <a:sx n="124" d="100"/>
        <a:sy n="124" d="100"/>
      </p:scale>
      <p:origin x="0" y="-27955"/>
    </p:cViewPr>
  </p:sorterViewPr>
  <p:notesViewPr>
    <p:cSldViewPr snapToGrid="0" showGuides="1">
      <p:cViewPr varScale="1">
        <p:scale>
          <a:sx n="146" d="100"/>
          <a:sy n="146" d="100"/>
        </p:scale>
        <p:origin x="580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7CC7E1B-5BCF-3543-95C6-6567EA0F91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073D299-0896-7B4A-9E59-42B1FC3309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D9ABB0-4B1D-064A-B734-26994E381072}" type="datetimeFigureOut">
              <a:rPr lang="de-DE" smtClean="0"/>
              <a:t>01.11.24</a:t>
            </a:fld>
            <a:endParaRPr lang="de-DE"/>
          </a:p>
        </p:txBody>
      </p:sp>
      <p:sp>
        <p:nvSpPr>
          <p:cNvPr id="4" name="Fußzeilenplatzhalter 3">
            <a:extLst>
              <a:ext uri="{FF2B5EF4-FFF2-40B4-BE49-F238E27FC236}">
                <a16:creationId xmlns:a16="http://schemas.microsoft.com/office/drawing/2014/main" id="{52D42D61-AAF5-F048-BF82-0D716029B8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9426500-359A-FD42-A080-8739EBF5DE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39ECE4-1D27-0E4C-A319-37965F6E7932}" type="slidenum">
              <a:rPr lang="de-DE" smtClean="0"/>
              <a:t>‹Nr.›</a:t>
            </a:fld>
            <a:endParaRPr lang="de-DE"/>
          </a:p>
        </p:txBody>
      </p:sp>
    </p:spTree>
    <p:extLst>
      <p:ext uri="{BB962C8B-B14F-4D97-AF65-F5344CB8AC3E}">
        <p14:creationId xmlns:p14="http://schemas.microsoft.com/office/powerpoint/2010/main" val="372243021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6T07:21:24.988"/>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3E0EE-DAF7-EC42-AD8B-1DBFA0774D91}" type="datetimeFigureOut">
              <a:rPr lang="de-DE" smtClean="0"/>
              <a:t>01.11.24</a:t>
            </a:fld>
            <a:endParaRPr lang="de-DE"/>
          </a:p>
        </p:txBody>
      </p:sp>
      <p:sp>
        <p:nvSpPr>
          <p:cNvPr id="4" name="Folienbildplatzhalt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F6C63-29E5-814C-AE81-2E5A7C219B9C}" type="slidenum">
              <a:rPr lang="de-DE" smtClean="0"/>
              <a:t>‹Nr.›</a:t>
            </a:fld>
            <a:endParaRPr lang="de-DE"/>
          </a:p>
        </p:txBody>
      </p:sp>
    </p:spTree>
    <p:extLst>
      <p:ext uri="{BB962C8B-B14F-4D97-AF65-F5344CB8AC3E}">
        <p14:creationId xmlns:p14="http://schemas.microsoft.com/office/powerpoint/2010/main" val="2383058374"/>
      </p:ext>
    </p:extLst>
  </p:cSld>
  <p:clrMap bg1="lt1" tx1="dk1" bg2="lt2" tx2="dk2" accent1="accent1" accent2="accent2" accent3="accent3" accent4="accent4" accent5="accent5" accent6="accent6" hlink="hlink" folHlink="folHlink"/>
  <p:notesStyle>
    <a:lvl1pPr marL="0" algn="l" defTabSz="703905" rtl="0" eaLnBrk="1" latinLnBrk="0" hangingPunct="1">
      <a:defRPr sz="924" kern="1200">
        <a:solidFill>
          <a:schemeClr val="tx1"/>
        </a:solidFill>
        <a:latin typeface="+mn-lt"/>
        <a:ea typeface="+mn-ea"/>
        <a:cs typeface="+mn-cs"/>
      </a:defRPr>
    </a:lvl1pPr>
    <a:lvl2pPr marL="351953" algn="l" defTabSz="703905" rtl="0" eaLnBrk="1" latinLnBrk="0" hangingPunct="1">
      <a:defRPr sz="924" kern="1200">
        <a:solidFill>
          <a:schemeClr val="tx1"/>
        </a:solidFill>
        <a:latin typeface="+mn-lt"/>
        <a:ea typeface="+mn-ea"/>
        <a:cs typeface="+mn-cs"/>
      </a:defRPr>
    </a:lvl2pPr>
    <a:lvl3pPr marL="703905" algn="l" defTabSz="703905" rtl="0" eaLnBrk="1" latinLnBrk="0" hangingPunct="1">
      <a:defRPr sz="924" kern="1200">
        <a:solidFill>
          <a:schemeClr val="tx1"/>
        </a:solidFill>
        <a:latin typeface="+mn-lt"/>
        <a:ea typeface="+mn-ea"/>
        <a:cs typeface="+mn-cs"/>
      </a:defRPr>
    </a:lvl3pPr>
    <a:lvl4pPr marL="1055858" algn="l" defTabSz="703905" rtl="0" eaLnBrk="1" latinLnBrk="0" hangingPunct="1">
      <a:defRPr sz="924" kern="1200">
        <a:solidFill>
          <a:schemeClr val="tx1"/>
        </a:solidFill>
        <a:latin typeface="+mn-lt"/>
        <a:ea typeface="+mn-ea"/>
        <a:cs typeface="+mn-cs"/>
      </a:defRPr>
    </a:lvl4pPr>
    <a:lvl5pPr marL="1407810" algn="l" defTabSz="703905" rtl="0" eaLnBrk="1" latinLnBrk="0" hangingPunct="1">
      <a:defRPr sz="924" kern="1200">
        <a:solidFill>
          <a:schemeClr val="tx1"/>
        </a:solidFill>
        <a:latin typeface="+mn-lt"/>
        <a:ea typeface="+mn-ea"/>
        <a:cs typeface="+mn-cs"/>
      </a:defRPr>
    </a:lvl5pPr>
    <a:lvl6pPr marL="1759763" algn="l" defTabSz="703905" rtl="0" eaLnBrk="1" latinLnBrk="0" hangingPunct="1">
      <a:defRPr sz="924" kern="1200">
        <a:solidFill>
          <a:schemeClr val="tx1"/>
        </a:solidFill>
        <a:latin typeface="+mn-lt"/>
        <a:ea typeface="+mn-ea"/>
        <a:cs typeface="+mn-cs"/>
      </a:defRPr>
    </a:lvl6pPr>
    <a:lvl7pPr marL="2111715" algn="l" defTabSz="703905" rtl="0" eaLnBrk="1" latinLnBrk="0" hangingPunct="1">
      <a:defRPr sz="924" kern="1200">
        <a:solidFill>
          <a:schemeClr val="tx1"/>
        </a:solidFill>
        <a:latin typeface="+mn-lt"/>
        <a:ea typeface="+mn-ea"/>
        <a:cs typeface="+mn-cs"/>
      </a:defRPr>
    </a:lvl7pPr>
    <a:lvl8pPr marL="2463668" algn="l" defTabSz="703905" rtl="0" eaLnBrk="1" latinLnBrk="0" hangingPunct="1">
      <a:defRPr sz="924" kern="1200">
        <a:solidFill>
          <a:schemeClr val="tx1"/>
        </a:solidFill>
        <a:latin typeface="+mn-lt"/>
        <a:ea typeface="+mn-ea"/>
        <a:cs typeface="+mn-cs"/>
      </a:defRPr>
    </a:lvl8pPr>
    <a:lvl9pPr marL="2815620" algn="l" defTabSz="703905" rtl="0" eaLnBrk="1" latinLnBrk="0" hangingPunct="1">
      <a:defRPr sz="9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CF6C63-29E5-814C-AE81-2E5A7C219B9C}" type="slidenum">
              <a:rPr lang="de-DE" smtClean="0"/>
              <a:t>1</a:t>
            </a:fld>
            <a:endParaRPr lang="de-DE"/>
          </a:p>
        </p:txBody>
      </p:sp>
    </p:spTree>
    <p:extLst>
      <p:ext uri="{BB962C8B-B14F-4D97-AF65-F5344CB8AC3E}">
        <p14:creationId xmlns:p14="http://schemas.microsoft.com/office/powerpoint/2010/main" val="3614941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CF6C63-29E5-814C-AE81-2E5A7C219B9C}" type="slidenum">
              <a:rPr lang="de-DE" smtClean="0"/>
              <a:t>14</a:t>
            </a:fld>
            <a:endParaRPr lang="de-DE"/>
          </a:p>
        </p:txBody>
      </p:sp>
    </p:spTree>
    <p:extLst>
      <p:ext uri="{BB962C8B-B14F-4D97-AF65-F5344CB8AC3E}">
        <p14:creationId xmlns:p14="http://schemas.microsoft.com/office/powerpoint/2010/main" val="3372932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CF6C63-29E5-814C-AE81-2E5A7C219B9C}" type="slidenum">
              <a:rPr lang="de-DE" smtClean="0"/>
              <a:t>18</a:t>
            </a:fld>
            <a:endParaRPr lang="de-DE"/>
          </a:p>
        </p:txBody>
      </p:sp>
    </p:spTree>
    <p:extLst>
      <p:ext uri="{BB962C8B-B14F-4D97-AF65-F5344CB8AC3E}">
        <p14:creationId xmlns:p14="http://schemas.microsoft.com/office/powerpoint/2010/main" val="3147282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CF6C63-29E5-814C-AE81-2E5A7C219B9C}" type="slidenum">
              <a:rPr lang="de-DE" smtClean="0"/>
              <a:t>19</a:t>
            </a:fld>
            <a:endParaRPr lang="de-DE"/>
          </a:p>
        </p:txBody>
      </p:sp>
    </p:spTree>
    <p:extLst>
      <p:ext uri="{BB962C8B-B14F-4D97-AF65-F5344CB8AC3E}">
        <p14:creationId xmlns:p14="http://schemas.microsoft.com/office/powerpoint/2010/main" val="2172099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CF6C63-29E5-814C-AE81-2E5A7C219B9C}" type="slidenum">
              <a:rPr lang="de-DE" smtClean="0"/>
              <a:t>20</a:t>
            </a:fld>
            <a:endParaRPr lang="de-DE"/>
          </a:p>
        </p:txBody>
      </p:sp>
    </p:spTree>
    <p:extLst>
      <p:ext uri="{BB962C8B-B14F-4D97-AF65-F5344CB8AC3E}">
        <p14:creationId xmlns:p14="http://schemas.microsoft.com/office/powerpoint/2010/main" val="519828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CF6C63-29E5-814C-AE81-2E5A7C219B9C}" type="slidenum">
              <a:rPr lang="de-DE" smtClean="0"/>
              <a:t>21</a:t>
            </a:fld>
            <a:endParaRPr lang="de-DE"/>
          </a:p>
        </p:txBody>
      </p:sp>
    </p:spTree>
    <p:extLst>
      <p:ext uri="{BB962C8B-B14F-4D97-AF65-F5344CB8AC3E}">
        <p14:creationId xmlns:p14="http://schemas.microsoft.com/office/powerpoint/2010/main" val="2804595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CF6C63-29E5-814C-AE81-2E5A7C219B9C}" type="slidenum">
              <a:rPr lang="de-DE" smtClean="0"/>
              <a:t>42</a:t>
            </a:fld>
            <a:endParaRPr lang="de-DE"/>
          </a:p>
        </p:txBody>
      </p:sp>
    </p:spTree>
    <p:extLst>
      <p:ext uri="{BB962C8B-B14F-4D97-AF65-F5344CB8AC3E}">
        <p14:creationId xmlns:p14="http://schemas.microsoft.com/office/powerpoint/2010/main" val="1207333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CF6C63-29E5-814C-AE81-2E5A7C219B9C}" type="slidenum">
              <a:rPr lang="de-DE" smtClean="0"/>
              <a:t>51</a:t>
            </a:fld>
            <a:endParaRPr lang="de-DE"/>
          </a:p>
        </p:txBody>
      </p:sp>
    </p:spTree>
    <p:extLst>
      <p:ext uri="{BB962C8B-B14F-4D97-AF65-F5344CB8AC3E}">
        <p14:creationId xmlns:p14="http://schemas.microsoft.com/office/powerpoint/2010/main" val="1106899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8D04D-F669-EFC7-662E-54D131FD118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1027F19-FCD4-105A-A00A-85F7FA3FABE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3455FE3-DFD3-CE97-68C3-3C9C83260FAD}"/>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0EEECAD-C992-301C-130F-7EA68677F411}"/>
              </a:ext>
            </a:extLst>
          </p:cNvPr>
          <p:cNvSpPr>
            <a:spLocks noGrp="1"/>
          </p:cNvSpPr>
          <p:nvPr>
            <p:ph type="sldNum" sz="quarter" idx="5"/>
          </p:nvPr>
        </p:nvSpPr>
        <p:spPr/>
        <p:txBody>
          <a:bodyPr/>
          <a:lstStyle/>
          <a:p>
            <a:fld id="{6CCF6C63-29E5-814C-AE81-2E5A7C219B9C}" type="slidenum">
              <a:rPr lang="de-DE" smtClean="0"/>
              <a:t>53</a:t>
            </a:fld>
            <a:endParaRPr lang="de-DE"/>
          </a:p>
        </p:txBody>
      </p:sp>
    </p:spTree>
    <p:extLst>
      <p:ext uri="{BB962C8B-B14F-4D97-AF65-F5344CB8AC3E}">
        <p14:creationId xmlns:p14="http://schemas.microsoft.com/office/powerpoint/2010/main" val="296931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CF6C63-29E5-814C-AE81-2E5A7C219B9C}" type="slidenum">
              <a:rPr lang="de-DE" smtClean="0"/>
              <a:t>2</a:t>
            </a:fld>
            <a:endParaRPr lang="de-DE"/>
          </a:p>
        </p:txBody>
      </p:sp>
    </p:spTree>
    <p:extLst>
      <p:ext uri="{BB962C8B-B14F-4D97-AF65-F5344CB8AC3E}">
        <p14:creationId xmlns:p14="http://schemas.microsoft.com/office/powerpoint/2010/main" val="2396284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CF6C63-29E5-814C-AE81-2E5A7C219B9C}" type="slidenum">
              <a:rPr lang="de-DE" smtClean="0"/>
              <a:t>5</a:t>
            </a:fld>
            <a:endParaRPr lang="de-DE"/>
          </a:p>
        </p:txBody>
      </p:sp>
    </p:spTree>
    <p:extLst>
      <p:ext uri="{BB962C8B-B14F-4D97-AF65-F5344CB8AC3E}">
        <p14:creationId xmlns:p14="http://schemas.microsoft.com/office/powerpoint/2010/main" val="70499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CF6C63-29E5-814C-AE81-2E5A7C219B9C}" type="slidenum">
              <a:rPr lang="de-DE" smtClean="0"/>
              <a:t>6</a:t>
            </a:fld>
            <a:endParaRPr lang="de-DE"/>
          </a:p>
        </p:txBody>
      </p:sp>
    </p:spTree>
    <p:extLst>
      <p:ext uri="{BB962C8B-B14F-4D97-AF65-F5344CB8AC3E}">
        <p14:creationId xmlns:p14="http://schemas.microsoft.com/office/powerpoint/2010/main" val="821879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CF6C63-29E5-814C-AE81-2E5A7C219B9C}" type="slidenum">
              <a:rPr lang="de-DE" smtClean="0"/>
              <a:t>7</a:t>
            </a:fld>
            <a:endParaRPr lang="de-DE"/>
          </a:p>
        </p:txBody>
      </p:sp>
    </p:spTree>
    <p:extLst>
      <p:ext uri="{BB962C8B-B14F-4D97-AF65-F5344CB8AC3E}">
        <p14:creationId xmlns:p14="http://schemas.microsoft.com/office/powerpoint/2010/main" val="897326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CF6C63-29E5-814C-AE81-2E5A7C219B9C}" type="slidenum">
              <a:rPr lang="de-DE" smtClean="0"/>
              <a:t>8</a:t>
            </a:fld>
            <a:endParaRPr lang="de-DE"/>
          </a:p>
        </p:txBody>
      </p:sp>
    </p:spTree>
    <p:extLst>
      <p:ext uri="{BB962C8B-B14F-4D97-AF65-F5344CB8AC3E}">
        <p14:creationId xmlns:p14="http://schemas.microsoft.com/office/powerpoint/2010/main" val="1145954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CF6C63-29E5-814C-AE81-2E5A7C219B9C}" type="slidenum">
              <a:rPr lang="de-DE" smtClean="0"/>
              <a:t>10</a:t>
            </a:fld>
            <a:endParaRPr lang="de-DE"/>
          </a:p>
        </p:txBody>
      </p:sp>
    </p:spTree>
    <p:extLst>
      <p:ext uri="{BB962C8B-B14F-4D97-AF65-F5344CB8AC3E}">
        <p14:creationId xmlns:p14="http://schemas.microsoft.com/office/powerpoint/2010/main" val="2908076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CF6C63-29E5-814C-AE81-2E5A7C219B9C}" type="slidenum">
              <a:rPr lang="de-DE" smtClean="0"/>
              <a:t>11</a:t>
            </a:fld>
            <a:endParaRPr lang="de-DE"/>
          </a:p>
        </p:txBody>
      </p:sp>
    </p:spTree>
    <p:extLst>
      <p:ext uri="{BB962C8B-B14F-4D97-AF65-F5344CB8AC3E}">
        <p14:creationId xmlns:p14="http://schemas.microsoft.com/office/powerpoint/2010/main" val="4215704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CF6C63-29E5-814C-AE81-2E5A7C219B9C}" type="slidenum">
              <a:rPr lang="de-DE" smtClean="0"/>
              <a:t>12</a:t>
            </a:fld>
            <a:endParaRPr lang="de-DE"/>
          </a:p>
        </p:txBody>
      </p:sp>
    </p:spTree>
    <p:extLst>
      <p:ext uri="{BB962C8B-B14F-4D97-AF65-F5344CB8AC3E}">
        <p14:creationId xmlns:p14="http://schemas.microsoft.com/office/powerpoint/2010/main" val="1086199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2FE1531F-1CD8-4842-8193-D3F39C5C0A31}"/>
              </a:ext>
            </a:extLst>
          </p:cNvPr>
          <p:cNvSpPr txBox="1">
            <a:spLocks noChangeArrowheads="1"/>
          </p:cNvSpPr>
          <p:nvPr userDrawn="1"/>
        </p:nvSpPr>
        <p:spPr bwMode="auto">
          <a:xfrm>
            <a:off x="0" y="-20336"/>
            <a:ext cx="7559675" cy="612000"/>
          </a:xfrm>
          <a:prstGeom prst="rect">
            <a:avLst/>
          </a:prstGeom>
          <a:solidFill>
            <a:schemeClr val="bg1">
              <a:lumMod val="75000"/>
            </a:schemeClr>
          </a:solidFill>
          <a:ln>
            <a:noFill/>
          </a:ln>
          <a:effectLst/>
        </p:spPr>
        <p:txBody>
          <a:bodyPr vert="horz" wrap="square" lIns="22442" tIns="22442" rIns="22442" bIns="22442" numCol="1" anchor="t" anchorCtr="0" compatLnSpc="1">
            <a:prstTxWarp prst="textNoShape">
              <a:avLst/>
            </a:prstTxWarp>
          </a:bodyPr>
          <a:lstStyle/>
          <a:p>
            <a:pPr algn="ctr" defTabSz="566945" eaLnBrk="0" fontAlgn="base" hangingPunct="0">
              <a:spcBef>
                <a:spcPct val="0"/>
              </a:spcBef>
              <a:spcAft>
                <a:spcPct val="0"/>
              </a:spcAft>
            </a:pPr>
            <a:endParaRPr lang="de-DE" altLang="de-DE" sz="744" dirty="0">
              <a:solidFill>
                <a:srgbClr val="FFFFFF"/>
              </a:solidFill>
              <a:latin typeface="Calibri Regular"/>
            </a:endParaRPr>
          </a:p>
          <a:p>
            <a:pPr algn="ctr" defTabSz="566945" eaLnBrk="0" fontAlgn="base" hangingPunct="0">
              <a:spcBef>
                <a:spcPct val="0"/>
              </a:spcBef>
              <a:spcAft>
                <a:spcPct val="0"/>
              </a:spcAft>
            </a:pPr>
            <a:endParaRPr lang="de-DE" altLang="de-DE" sz="744" dirty="0">
              <a:solidFill>
                <a:srgbClr val="FFFFFF"/>
              </a:solidFill>
              <a:latin typeface="Calibri Regular"/>
            </a:endParaRPr>
          </a:p>
          <a:p>
            <a:pPr algn="ctr" defTabSz="566945" eaLnBrk="0" fontAlgn="base" hangingPunct="0">
              <a:spcBef>
                <a:spcPct val="0"/>
              </a:spcBef>
              <a:spcAft>
                <a:spcPct val="0"/>
              </a:spcAft>
            </a:pPr>
            <a:endParaRPr lang="de-DE" altLang="de-DE" sz="744" dirty="0">
              <a:solidFill>
                <a:srgbClr val="FFFFFF"/>
              </a:solidFill>
              <a:latin typeface="Calibri Regular"/>
            </a:endParaRPr>
          </a:p>
          <a:p>
            <a:pPr algn="ctr" defTabSz="566945" eaLnBrk="0" fontAlgn="base" hangingPunct="0">
              <a:spcBef>
                <a:spcPct val="0"/>
              </a:spcBef>
              <a:spcAft>
                <a:spcPct val="0"/>
              </a:spcAft>
            </a:pPr>
            <a:endParaRPr lang="de-DE" altLang="de-DE" sz="744" dirty="0">
              <a:solidFill>
                <a:srgbClr val="FFFFFF"/>
              </a:solidFill>
              <a:latin typeface="Calibri Regular"/>
            </a:endParaRPr>
          </a:p>
          <a:p>
            <a:pPr algn="ctr" defTabSz="566945" eaLnBrk="0" fontAlgn="base" hangingPunct="0">
              <a:spcBef>
                <a:spcPct val="0"/>
              </a:spcBef>
              <a:spcAft>
                <a:spcPct val="0"/>
              </a:spcAft>
            </a:pPr>
            <a:endParaRPr lang="de-DE" altLang="de-DE" sz="744" dirty="0">
              <a:solidFill>
                <a:srgbClr val="FFFFFF"/>
              </a:solidFill>
              <a:latin typeface="Calibri Regular"/>
            </a:endParaRPr>
          </a:p>
          <a:p>
            <a:pPr algn="ctr" defTabSz="566945" eaLnBrk="0" fontAlgn="base" hangingPunct="0">
              <a:spcBef>
                <a:spcPct val="0"/>
              </a:spcBef>
              <a:spcAft>
                <a:spcPct val="0"/>
              </a:spcAft>
            </a:pPr>
            <a:endParaRPr lang="de-DE" altLang="de-DE" sz="1116" b="0" i="0" dirty="0">
              <a:latin typeface="Calibri" panose="020F0502020204030204" pitchFamily="34" charset="0"/>
            </a:endParaRPr>
          </a:p>
        </p:txBody>
      </p:sp>
      <p:pic>
        <p:nvPicPr>
          <p:cNvPr id="3" name="Grafik 2">
            <a:extLst>
              <a:ext uri="{FF2B5EF4-FFF2-40B4-BE49-F238E27FC236}">
                <a16:creationId xmlns:a16="http://schemas.microsoft.com/office/drawing/2014/main" id="{EB9EF554-FB44-A880-038D-45A72E0136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80" y="5052218"/>
            <a:ext cx="605422" cy="211661"/>
          </a:xfrm>
          <a:prstGeom prst="rect">
            <a:avLst/>
          </a:prstGeom>
        </p:spPr>
      </p:pic>
      <p:pic>
        <p:nvPicPr>
          <p:cNvPr id="9" name="Grafik 8" descr="Search in sidebar query">
            <a:extLst>
              <a:ext uri="{FF2B5EF4-FFF2-40B4-BE49-F238E27FC236}">
                <a16:creationId xmlns:a16="http://schemas.microsoft.com/office/drawing/2014/main" id="{CBC572EC-B402-A8AC-1D1E-A8E478C0E2B1}"/>
              </a:ext>
            </a:extLst>
          </p:cNvPr>
          <p:cNvPicPr>
            <a:picLocks noChangeAspect="1"/>
          </p:cNvPicPr>
          <p:nvPr userDrawn="1"/>
        </p:nvPicPr>
        <p:blipFill rotWithShape="1">
          <a:blip r:embed="rId3">
            <a:alphaModFix amt="79000"/>
            <a:extLst>
              <a:ext uri="{BEBA8EAE-BF5A-486C-A8C5-ECC9F3942E4B}">
                <a14:imgProps xmlns:a14="http://schemas.microsoft.com/office/drawing/2010/main">
                  <a14:imgLayer r:embed="rId4">
                    <a14:imgEffect>
                      <a14:brightnessContrast bright="100000"/>
                    </a14:imgEffect>
                  </a14:imgLayer>
                </a14:imgProps>
              </a:ext>
            </a:extLst>
          </a:blip>
          <a:srcRect l="60103" r="12646" b="17978"/>
          <a:stretch/>
        </p:blipFill>
        <p:spPr>
          <a:xfrm>
            <a:off x="7115051" y="69343"/>
            <a:ext cx="444624" cy="365981"/>
          </a:xfrm>
          <a:prstGeom prst="rect">
            <a:avLst/>
          </a:prstGeom>
        </p:spPr>
      </p:pic>
      <p:sp>
        <p:nvSpPr>
          <p:cNvPr id="10" name="Text Box 26">
            <a:extLst>
              <a:ext uri="{FF2B5EF4-FFF2-40B4-BE49-F238E27FC236}">
                <a16:creationId xmlns:a16="http://schemas.microsoft.com/office/drawing/2014/main" id="{489EBE32-DF5D-6AD7-DFC4-48CC7F812F6A}"/>
              </a:ext>
            </a:extLst>
          </p:cNvPr>
          <p:cNvSpPr txBox="1">
            <a:spLocks noChangeArrowheads="1"/>
          </p:cNvSpPr>
          <p:nvPr userDrawn="1"/>
        </p:nvSpPr>
        <p:spPr bwMode="auto">
          <a:xfrm>
            <a:off x="5353833" y="17077"/>
            <a:ext cx="1761218" cy="235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2442" tIns="22442" rIns="22442" bIns="22442" numCol="1" anchor="t" anchorCtr="0" compatLnSpc="1">
            <a:prstTxWarp prst="textNoShape">
              <a:avLst/>
            </a:prstTxWarp>
          </a:bodyPr>
          <a:lstStyle/>
          <a:p>
            <a:pPr algn="r" defTabSz="566945" eaLnBrk="0" fontAlgn="base" hangingPunct="0">
              <a:lnSpc>
                <a:spcPct val="110000"/>
              </a:lnSpc>
              <a:spcBef>
                <a:spcPct val="0"/>
              </a:spcBef>
              <a:spcAft>
                <a:spcPct val="0"/>
              </a:spcAft>
            </a:pPr>
            <a:r>
              <a:rPr lang="de-DE" altLang="de-DE" sz="1200" b="1" dirty="0">
                <a:solidFill>
                  <a:srgbClr val="FFFFFF"/>
                </a:solidFill>
                <a:latin typeface="Calibri Regular"/>
              </a:rPr>
              <a:t>Mathe sicher können</a:t>
            </a:r>
            <a:br>
              <a:rPr lang="de-DE" altLang="de-DE" sz="1050" dirty="0">
                <a:solidFill>
                  <a:srgbClr val="FFFFFF"/>
                </a:solidFill>
                <a:latin typeface="Calibri Regular"/>
              </a:rPr>
            </a:br>
            <a:r>
              <a:rPr lang="de-DE" altLang="de-DE" sz="1000" dirty="0" err="1">
                <a:solidFill>
                  <a:srgbClr val="FFFFFF"/>
                </a:solidFill>
                <a:latin typeface="Calibri Regular"/>
              </a:rPr>
              <a:t>Verstehensaktivitäten</a:t>
            </a:r>
            <a:r>
              <a:rPr lang="de-DE" altLang="de-DE" sz="1000" dirty="0">
                <a:solidFill>
                  <a:srgbClr val="FFFFFF"/>
                </a:solidFill>
                <a:latin typeface="Calibri Regular"/>
              </a:rPr>
              <a:t>-Kartei</a:t>
            </a:r>
            <a:endParaRPr lang="de-DE" altLang="de-DE" sz="900" b="0" i="0" dirty="0">
              <a:latin typeface="Calibri" panose="020F0502020204030204" pitchFamily="34" charset="0"/>
            </a:endParaRPr>
          </a:p>
        </p:txBody>
      </p:sp>
      <p:sp>
        <p:nvSpPr>
          <p:cNvPr id="5" name="Title 1">
            <a:extLst>
              <a:ext uri="{FF2B5EF4-FFF2-40B4-BE49-F238E27FC236}">
                <a16:creationId xmlns:a16="http://schemas.microsoft.com/office/drawing/2014/main" id="{FD10BA3A-40FA-DE6A-8F99-A50CCDC9AB80}"/>
              </a:ext>
            </a:extLst>
          </p:cNvPr>
          <p:cNvSpPr>
            <a:spLocks noGrp="1"/>
          </p:cNvSpPr>
          <p:nvPr>
            <p:ph type="title"/>
          </p:nvPr>
        </p:nvSpPr>
        <p:spPr>
          <a:xfrm>
            <a:off x="259146" y="164243"/>
            <a:ext cx="4840515" cy="567542"/>
          </a:xfrm>
        </p:spPr>
        <p:txBody>
          <a:bodyPr>
            <a:normAutofit/>
          </a:bodyPr>
          <a:lstStyle>
            <a:lvl1pPr>
              <a:defRPr sz="2000" b="1">
                <a:solidFill>
                  <a:schemeClr val="bg1"/>
                </a:solidFill>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Tree>
    <p:extLst>
      <p:ext uri="{BB962C8B-B14F-4D97-AF65-F5344CB8AC3E}">
        <p14:creationId xmlns:p14="http://schemas.microsoft.com/office/powerpoint/2010/main" val="86854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2FE1531F-1CD8-4842-8193-D3F39C5C0A31}"/>
              </a:ext>
            </a:extLst>
          </p:cNvPr>
          <p:cNvSpPr txBox="1">
            <a:spLocks noChangeArrowheads="1"/>
          </p:cNvSpPr>
          <p:nvPr userDrawn="1"/>
        </p:nvSpPr>
        <p:spPr bwMode="auto">
          <a:xfrm>
            <a:off x="-9331" y="-9832"/>
            <a:ext cx="7559675" cy="612000"/>
          </a:xfrm>
          <a:prstGeom prst="rect">
            <a:avLst/>
          </a:prstGeom>
          <a:solidFill>
            <a:srgbClr val="327A86"/>
          </a:solidFill>
          <a:ln>
            <a:noFill/>
          </a:ln>
          <a:effectLst/>
        </p:spPr>
        <p:txBody>
          <a:bodyPr vert="horz" wrap="square" lIns="22442" tIns="22442" rIns="22442" bIns="22442" numCol="1" anchor="t" anchorCtr="0" compatLnSpc="1">
            <a:prstTxWarp prst="textNoShape">
              <a:avLst/>
            </a:prstTxWarp>
          </a:bodyPr>
          <a:lstStyle/>
          <a:p>
            <a:pPr algn="ctr" defTabSz="566945" eaLnBrk="0" fontAlgn="base" hangingPunct="0">
              <a:spcBef>
                <a:spcPct val="0"/>
              </a:spcBef>
              <a:spcAft>
                <a:spcPct val="0"/>
              </a:spcAft>
            </a:pPr>
            <a:endParaRPr lang="de-DE" altLang="de-DE" sz="744" dirty="0">
              <a:solidFill>
                <a:srgbClr val="FFFFFF"/>
              </a:solidFill>
              <a:latin typeface="Calibri Regular"/>
            </a:endParaRPr>
          </a:p>
          <a:p>
            <a:pPr algn="ctr" defTabSz="566945" eaLnBrk="0" fontAlgn="base" hangingPunct="0">
              <a:spcBef>
                <a:spcPct val="0"/>
              </a:spcBef>
              <a:spcAft>
                <a:spcPct val="0"/>
              </a:spcAft>
            </a:pPr>
            <a:endParaRPr lang="de-DE" altLang="de-DE" sz="744" dirty="0">
              <a:solidFill>
                <a:srgbClr val="FFFFFF"/>
              </a:solidFill>
              <a:latin typeface="Calibri Regular"/>
            </a:endParaRPr>
          </a:p>
          <a:p>
            <a:pPr algn="ctr" defTabSz="566945" eaLnBrk="0" fontAlgn="base" hangingPunct="0">
              <a:spcBef>
                <a:spcPct val="0"/>
              </a:spcBef>
              <a:spcAft>
                <a:spcPct val="0"/>
              </a:spcAft>
            </a:pPr>
            <a:endParaRPr lang="de-DE" altLang="de-DE" sz="744" dirty="0">
              <a:solidFill>
                <a:srgbClr val="FFFFFF"/>
              </a:solidFill>
              <a:latin typeface="Calibri Regular"/>
            </a:endParaRPr>
          </a:p>
          <a:p>
            <a:pPr algn="ctr" defTabSz="566945" eaLnBrk="0" fontAlgn="base" hangingPunct="0">
              <a:spcBef>
                <a:spcPct val="0"/>
              </a:spcBef>
              <a:spcAft>
                <a:spcPct val="0"/>
              </a:spcAft>
            </a:pPr>
            <a:endParaRPr lang="de-DE" altLang="de-DE" sz="744" dirty="0">
              <a:solidFill>
                <a:srgbClr val="FFFFFF"/>
              </a:solidFill>
              <a:latin typeface="Calibri Regular"/>
            </a:endParaRPr>
          </a:p>
          <a:p>
            <a:pPr algn="ctr" defTabSz="566945" eaLnBrk="0" fontAlgn="base" hangingPunct="0">
              <a:spcBef>
                <a:spcPct val="0"/>
              </a:spcBef>
              <a:spcAft>
                <a:spcPct val="0"/>
              </a:spcAft>
            </a:pPr>
            <a:endParaRPr lang="de-DE" altLang="de-DE" sz="744" dirty="0">
              <a:solidFill>
                <a:srgbClr val="FFFFFF"/>
              </a:solidFill>
              <a:latin typeface="Calibri Regular"/>
            </a:endParaRPr>
          </a:p>
          <a:p>
            <a:pPr algn="ctr" defTabSz="566945" eaLnBrk="0" fontAlgn="base" hangingPunct="0">
              <a:spcBef>
                <a:spcPct val="0"/>
              </a:spcBef>
              <a:spcAft>
                <a:spcPct val="0"/>
              </a:spcAft>
            </a:pPr>
            <a:endParaRPr lang="de-DE" altLang="de-DE" sz="1116" b="0" i="0" dirty="0">
              <a:latin typeface="Calibri" panose="020F0502020204030204" pitchFamily="34" charset="0"/>
            </a:endParaRPr>
          </a:p>
        </p:txBody>
      </p:sp>
      <p:sp>
        <p:nvSpPr>
          <p:cNvPr id="2" name="Title 1"/>
          <p:cNvSpPr>
            <a:spLocks noGrp="1"/>
          </p:cNvSpPr>
          <p:nvPr>
            <p:ph type="title"/>
          </p:nvPr>
        </p:nvSpPr>
        <p:spPr>
          <a:xfrm>
            <a:off x="259146" y="164243"/>
            <a:ext cx="4840515" cy="567542"/>
          </a:xfrm>
        </p:spPr>
        <p:txBody>
          <a:bodyPr>
            <a:normAutofit/>
          </a:bodyPr>
          <a:lstStyle>
            <a:lvl1pPr>
              <a:defRPr sz="2000" b="1">
                <a:solidFill>
                  <a:schemeClr val="bg1"/>
                </a:solidFill>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4" name="Text Box 26">
            <a:extLst>
              <a:ext uri="{FF2B5EF4-FFF2-40B4-BE49-F238E27FC236}">
                <a16:creationId xmlns:a16="http://schemas.microsoft.com/office/drawing/2014/main" id="{CBF83406-9E16-BA8E-1985-D5C4F99D4F82}"/>
              </a:ext>
            </a:extLst>
          </p:cNvPr>
          <p:cNvSpPr txBox="1">
            <a:spLocks noChangeArrowheads="1"/>
          </p:cNvSpPr>
          <p:nvPr userDrawn="1"/>
        </p:nvSpPr>
        <p:spPr bwMode="auto">
          <a:xfrm>
            <a:off x="5353833" y="17077"/>
            <a:ext cx="1761218" cy="235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2442" tIns="22442" rIns="22442" bIns="22442" numCol="1" anchor="t" anchorCtr="0" compatLnSpc="1">
            <a:prstTxWarp prst="textNoShape">
              <a:avLst/>
            </a:prstTxWarp>
          </a:bodyPr>
          <a:lstStyle/>
          <a:p>
            <a:pPr algn="r" defTabSz="566945" eaLnBrk="0" fontAlgn="base" hangingPunct="0">
              <a:lnSpc>
                <a:spcPct val="110000"/>
              </a:lnSpc>
              <a:spcBef>
                <a:spcPct val="0"/>
              </a:spcBef>
              <a:spcAft>
                <a:spcPct val="0"/>
              </a:spcAft>
            </a:pPr>
            <a:r>
              <a:rPr lang="de-DE" altLang="de-DE" sz="1200" b="1" dirty="0">
                <a:solidFill>
                  <a:srgbClr val="FFFFFF"/>
                </a:solidFill>
                <a:latin typeface="Calibri Regular"/>
              </a:rPr>
              <a:t>Mathe sicher können</a:t>
            </a:r>
            <a:br>
              <a:rPr lang="de-DE" altLang="de-DE" sz="1050" dirty="0">
                <a:solidFill>
                  <a:srgbClr val="FFFFFF"/>
                </a:solidFill>
                <a:latin typeface="Calibri Regular"/>
              </a:rPr>
            </a:br>
            <a:r>
              <a:rPr lang="de-DE" altLang="de-DE" sz="1000" dirty="0">
                <a:solidFill>
                  <a:srgbClr val="FFFFFF"/>
                </a:solidFill>
                <a:latin typeface="Calibri Regular"/>
              </a:rPr>
              <a:t>Verstehensaktivität</a:t>
            </a:r>
            <a:endParaRPr lang="de-DE" altLang="de-DE" sz="900" b="0" i="0" dirty="0">
              <a:latin typeface="Calibri" panose="020F0502020204030204" pitchFamily="34" charset="0"/>
            </a:endParaRPr>
          </a:p>
        </p:txBody>
      </p:sp>
      <p:pic>
        <p:nvPicPr>
          <p:cNvPr id="3" name="Grafik 2" descr="Search in sidebar query">
            <a:extLst>
              <a:ext uri="{FF2B5EF4-FFF2-40B4-BE49-F238E27FC236}">
                <a16:creationId xmlns:a16="http://schemas.microsoft.com/office/drawing/2014/main" id="{E29276C4-D69A-8D42-8F9A-5E93D8383800}"/>
              </a:ext>
            </a:extLst>
          </p:cNvPr>
          <p:cNvPicPr>
            <a:picLocks noChangeAspect="1"/>
          </p:cNvPicPr>
          <p:nvPr userDrawn="1"/>
        </p:nvPicPr>
        <p:blipFill rotWithShape="1">
          <a:blip r:embed="rId2">
            <a:alphaModFix amt="79000"/>
            <a:extLst>
              <a:ext uri="{BEBA8EAE-BF5A-486C-A8C5-ECC9F3942E4B}">
                <a14:imgProps xmlns:a14="http://schemas.microsoft.com/office/drawing/2010/main">
                  <a14:imgLayer r:embed="rId3">
                    <a14:imgEffect>
                      <a14:brightnessContrast bright="100000"/>
                    </a14:imgEffect>
                  </a14:imgLayer>
                </a14:imgProps>
              </a:ext>
            </a:extLst>
          </a:blip>
          <a:srcRect l="60103" r="12646" b="17978"/>
          <a:stretch/>
        </p:blipFill>
        <p:spPr>
          <a:xfrm>
            <a:off x="7115051" y="69343"/>
            <a:ext cx="444624" cy="365981"/>
          </a:xfrm>
          <a:prstGeom prst="rect">
            <a:avLst/>
          </a:prstGeom>
        </p:spPr>
      </p:pic>
    </p:spTree>
    <p:extLst>
      <p:ext uri="{BB962C8B-B14F-4D97-AF65-F5344CB8AC3E}">
        <p14:creationId xmlns:p14="http://schemas.microsoft.com/office/powerpoint/2010/main" val="396297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7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07941" y="596186"/>
            <a:ext cx="6929702" cy="3802098"/>
          </a:xfrm>
        </p:spPr>
        <p:txBody>
          <a:bodyPr/>
          <a:lstStyle>
            <a:lvl1pPr>
              <a:lnSpc>
                <a:spcPct val="100000"/>
              </a:lnSpc>
              <a:defRPr sz="1286">
                <a:latin typeface="Calibri" pitchFamily="34" charset="0"/>
              </a:defRPr>
            </a:lvl1pPr>
            <a:lvl2pPr marL="434403" indent="-167078">
              <a:lnSpc>
                <a:spcPct val="100000"/>
              </a:lnSpc>
              <a:buFont typeface="Arial"/>
              <a:buChar char="•"/>
              <a:defRPr sz="1286">
                <a:latin typeface="Calibri" pitchFamily="34" charset="0"/>
              </a:defRPr>
            </a:lvl2pPr>
            <a:lvl3pPr>
              <a:lnSpc>
                <a:spcPct val="100000"/>
              </a:lnSpc>
              <a:defRPr sz="1286">
                <a:latin typeface="Calibri" pitchFamily="34" charset="0"/>
              </a:defRPr>
            </a:lvl3pPr>
            <a:lvl4pPr>
              <a:lnSpc>
                <a:spcPct val="100000"/>
              </a:lnSpc>
              <a:defRPr sz="1286">
                <a:latin typeface="Calibri" pitchFamily="34" charset="0"/>
              </a:defRPr>
            </a:lvl4pPr>
            <a:lvl5pPr>
              <a:lnSpc>
                <a:spcPct val="100000"/>
              </a:lnSpc>
              <a:defRPr sz="1286">
                <a:latin typeface="Calibri" pitchFamily="34" charset="0"/>
              </a:defRPr>
            </a:lvl5pPr>
          </a:lstStyle>
          <a:p>
            <a:pPr lvl="0"/>
            <a:r>
              <a:rPr lang="en-GB" noProof="0" err="1"/>
              <a:t>Textmasterformate</a:t>
            </a:r>
            <a:r>
              <a:rPr lang="en-GB" noProof="0"/>
              <a:t> </a:t>
            </a:r>
            <a:r>
              <a:rPr lang="en-GB" noProof="0" err="1"/>
              <a:t>durch</a:t>
            </a:r>
            <a:r>
              <a:rPr lang="en-GB" noProof="0"/>
              <a:t> </a:t>
            </a:r>
            <a:r>
              <a:rPr lang="en-GB" noProof="0" err="1"/>
              <a:t>Klicken</a:t>
            </a:r>
            <a:r>
              <a:rPr lang="en-GB" noProof="0"/>
              <a:t> </a:t>
            </a:r>
            <a:r>
              <a:rPr lang="en-GB" noProof="0" err="1"/>
              <a:t>bearbeiten</a:t>
            </a:r>
            <a:endParaRPr lang="en-GB" noProof="0"/>
          </a:p>
          <a:p>
            <a:pPr lvl="1"/>
            <a:r>
              <a:rPr lang="en-GB" noProof="0" err="1"/>
              <a:t>Zweite</a:t>
            </a:r>
            <a:r>
              <a:rPr lang="en-GB" noProof="0"/>
              <a:t> </a:t>
            </a:r>
            <a:r>
              <a:rPr lang="en-GB" noProof="0" err="1"/>
              <a:t>Ebene</a:t>
            </a:r>
            <a:endParaRPr lang="en-GB" noProof="0"/>
          </a:p>
          <a:p>
            <a:pPr lvl="2"/>
            <a:r>
              <a:rPr lang="en-GB" noProof="0" err="1"/>
              <a:t>Dritte</a:t>
            </a:r>
            <a:r>
              <a:rPr lang="en-GB" noProof="0"/>
              <a:t> </a:t>
            </a:r>
            <a:r>
              <a:rPr lang="en-GB" noProof="0" err="1"/>
              <a:t>Ebene</a:t>
            </a:r>
            <a:endParaRPr lang="en-GB" noProof="0"/>
          </a:p>
          <a:p>
            <a:pPr lvl="3"/>
            <a:r>
              <a:rPr lang="en-GB" noProof="0" err="1"/>
              <a:t>Vierte</a:t>
            </a:r>
            <a:r>
              <a:rPr lang="en-GB" noProof="0"/>
              <a:t> </a:t>
            </a:r>
            <a:r>
              <a:rPr lang="en-GB" noProof="0" err="1"/>
              <a:t>Ebene</a:t>
            </a:r>
            <a:endParaRPr lang="en-GB" noProof="0"/>
          </a:p>
          <a:p>
            <a:pPr lvl="4"/>
            <a:r>
              <a:rPr lang="en-GB" noProof="0" err="1"/>
              <a:t>Fünfte</a:t>
            </a:r>
            <a:r>
              <a:rPr lang="en-GB" noProof="0"/>
              <a:t> </a:t>
            </a:r>
            <a:r>
              <a:rPr lang="en-GB" noProof="0" err="1"/>
              <a:t>Ebene</a:t>
            </a:r>
            <a:endParaRPr lang="en-GB" noProof="0"/>
          </a:p>
        </p:txBody>
      </p:sp>
      <p:sp>
        <p:nvSpPr>
          <p:cNvPr id="6" name="Rectangle 2"/>
          <p:cNvSpPr>
            <a:spLocks noGrp="1" noChangeArrowheads="1"/>
          </p:cNvSpPr>
          <p:nvPr>
            <p:ph type="title"/>
          </p:nvPr>
        </p:nvSpPr>
        <p:spPr bwMode="auto">
          <a:xfrm>
            <a:off x="-16677" y="8645"/>
            <a:ext cx="7576352" cy="475262"/>
          </a:xfrm>
          <a:prstGeom prst="rect">
            <a:avLst/>
          </a:prstGeom>
          <a:solidFill>
            <a:srgbClr val="327A86"/>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a:t>Klicken Sie, um das Titelformat zu bearbeiten</a:t>
            </a:r>
          </a:p>
        </p:txBody>
      </p:sp>
      <p:sp>
        <p:nvSpPr>
          <p:cNvPr id="7" name="Rectangle 6"/>
          <p:cNvSpPr>
            <a:spLocks noGrp="1" noChangeArrowheads="1"/>
          </p:cNvSpPr>
          <p:nvPr>
            <p:ph type="sldNum" sz="quarter" idx="12"/>
          </p:nvPr>
        </p:nvSpPr>
        <p:spPr>
          <a:xfrm>
            <a:off x="7113608" y="5086793"/>
            <a:ext cx="443442" cy="259909"/>
          </a:xfrm>
          <a:ln/>
        </p:spPr>
        <p:txBody>
          <a:bodyPr/>
          <a:lstStyle>
            <a:lvl1pPr>
              <a:defRPr/>
            </a:lvl1pPr>
          </a:lstStyle>
          <a:p>
            <a:fld id="{36E86F72-C82F-6842-BB77-CB091020EC48}" type="slidenum">
              <a:rPr lang="de-DE"/>
              <a:pPr/>
              <a:t>‹Nr.›</a:t>
            </a:fld>
            <a:endParaRPr lang="de-DE"/>
          </a:p>
        </p:txBody>
      </p:sp>
      <p:sp>
        <p:nvSpPr>
          <p:cNvPr id="5" name="Rectangle 2"/>
          <p:cNvSpPr txBox="1">
            <a:spLocks noChangeArrowheads="1"/>
          </p:cNvSpPr>
          <p:nvPr userDrawn="1"/>
        </p:nvSpPr>
        <p:spPr bwMode="auto">
          <a:xfrm>
            <a:off x="0" y="5031212"/>
            <a:ext cx="7576352" cy="315488"/>
          </a:xfrm>
          <a:prstGeom prst="rect">
            <a:avLst/>
          </a:prstGeom>
          <a:solidFill>
            <a:srgbClr val="327A86"/>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3467" tIns="26734" rIns="53467" bIns="26734"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Calibri"/>
                <a:ea typeface="ＭＳ Ｐゴシック" charset="-128"/>
                <a:cs typeface="Calibri"/>
              </a:defRPr>
            </a:lvl1pPr>
            <a:lvl2pPr algn="l" rtl="0" eaLnBrk="0" fontAlgn="base" hangingPunct="0">
              <a:spcBef>
                <a:spcPct val="0"/>
              </a:spcBef>
              <a:spcAft>
                <a:spcPct val="0"/>
              </a:spcAft>
              <a:defRPr sz="2800">
                <a:solidFill>
                  <a:srgbClr val="000099"/>
                </a:solidFill>
                <a:latin typeface="Tahoma" pitchFamily="34" charset="0"/>
                <a:ea typeface="ＭＳ Ｐゴシック" charset="-128"/>
                <a:cs typeface="ＭＳ Ｐゴシック" charset="-128"/>
              </a:defRPr>
            </a:lvl2pPr>
            <a:lvl3pPr algn="l" rtl="0" eaLnBrk="0" fontAlgn="base" hangingPunct="0">
              <a:spcBef>
                <a:spcPct val="0"/>
              </a:spcBef>
              <a:spcAft>
                <a:spcPct val="0"/>
              </a:spcAft>
              <a:defRPr sz="2800">
                <a:solidFill>
                  <a:srgbClr val="000099"/>
                </a:solidFill>
                <a:latin typeface="Tahoma" pitchFamily="34" charset="0"/>
                <a:ea typeface="ＭＳ Ｐゴシック" charset="-128"/>
                <a:cs typeface="ＭＳ Ｐゴシック" charset="-128"/>
              </a:defRPr>
            </a:lvl3pPr>
            <a:lvl4pPr algn="l" rtl="0" eaLnBrk="0" fontAlgn="base" hangingPunct="0">
              <a:spcBef>
                <a:spcPct val="0"/>
              </a:spcBef>
              <a:spcAft>
                <a:spcPct val="0"/>
              </a:spcAft>
              <a:defRPr sz="2800">
                <a:solidFill>
                  <a:srgbClr val="000099"/>
                </a:solidFill>
                <a:latin typeface="Tahoma" pitchFamily="34" charset="0"/>
                <a:ea typeface="ＭＳ Ｐゴシック" charset="-128"/>
                <a:cs typeface="ＭＳ Ｐゴシック" charset="-128"/>
              </a:defRPr>
            </a:lvl4pPr>
            <a:lvl5pPr algn="l" rtl="0" eaLnBrk="0" fontAlgn="base" hangingPunct="0">
              <a:spcBef>
                <a:spcPct val="0"/>
              </a:spcBef>
              <a:spcAft>
                <a:spcPct val="0"/>
              </a:spcAft>
              <a:defRPr sz="2800">
                <a:solidFill>
                  <a:srgbClr val="000099"/>
                </a:solidFill>
                <a:latin typeface="Tahoma" pitchFamily="34" charset="0"/>
                <a:ea typeface="ＭＳ Ｐゴシック" charset="-128"/>
                <a:cs typeface="ＭＳ Ｐゴシック" charset="-128"/>
              </a:defRPr>
            </a:lvl5pPr>
            <a:lvl6pPr marL="457200" algn="l" rtl="0" fontAlgn="base">
              <a:spcBef>
                <a:spcPct val="0"/>
              </a:spcBef>
              <a:spcAft>
                <a:spcPct val="0"/>
              </a:spcAft>
              <a:defRPr sz="2800">
                <a:solidFill>
                  <a:srgbClr val="000099"/>
                </a:solidFill>
                <a:latin typeface="Tahoma" pitchFamily="34" charset="0"/>
              </a:defRPr>
            </a:lvl6pPr>
            <a:lvl7pPr marL="914400" algn="l" rtl="0" fontAlgn="base">
              <a:spcBef>
                <a:spcPct val="0"/>
              </a:spcBef>
              <a:spcAft>
                <a:spcPct val="0"/>
              </a:spcAft>
              <a:defRPr sz="2800">
                <a:solidFill>
                  <a:srgbClr val="000099"/>
                </a:solidFill>
                <a:latin typeface="Tahoma" pitchFamily="34" charset="0"/>
              </a:defRPr>
            </a:lvl7pPr>
            <a:lvl8pPr marL="1371600" algn="l" rtl="0" fontAlgn="base">
              <a:spcBef>
                <a:spcPct val="0"/>
              </a:spcBef>
              <a:spcAft>
                <a:spcPct val="0"/>
              </a:spcAft>
              <a:defRPr sz="2800">
                <a:solidFill>
                  <a:srgbClr val="000099"/>
                </a:solidFill>
                <a:latin typeface="Tahoma" pitchFamily="34" charset="0"/>
              </a:defRPr>
            </a:lvl8pPr>
            <a:lvl9pPr marL="1828800" algn="l" rtl="0" fontAlgn="base">
              <a:spcBef>
                <a:spcPct val="0"/>
              </a:spcBef>
              <a:spcAft>
                <a:spcPct val="0"/>
              </a:spcAft>
              <a:defRPr sz="2800">
                <a:solidFill>
                  <a:srgbClr val="000099"/>
                </a:solidFill>
                <a:latin typeface="Tahoma" pitchFamily="34" charset="0"/>
              </a:defRPr>
            </a:lvl9pPr>
          </a:lstStyle>
          <a:p>
            <a:pPr>
              <a:buNone/>
            </a:pPr>
            <a:endParaRPr lang="de-DE" sz="1637"/>
          </a:p>
        </p:txBody>
      </p:sp>
    </p:spTree>
    <p:extLst>
      <p:ext uri="{BB962C8B-B14F-4D97-AF65-F5344CB8AC3E}">
        <p14:creationId xmlns:p14="http://schemas.microsoft.com/office/powerpoint/2010/main" val="94671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Ü | ZÜ | Text/Aufz.">
    <p:spTree>
      <p:nvGrpSpPr>
        <p:cNvPr id="1" name=""/>
        <p:cNvGrpSpPr/>
        <p:nvPr/>
      </p:nvGrpSpPr>
      <p:grpSpPr>
        <a:xfrm>
          <a:off x="0" y="0"/>
          <a:ext cx="0" cy="0"/>
          <a:chOff x="0" y="0"/>
          <a:chExt cx="0" cy="0"/>
        </a:xfrm>
      </p:grpSpPr>
      <p:sp>
        <p:nvSpPr>
          <p:cNvPr id="12" name="Inhaltsplatzhalter 2"/>
          <p:cNvSpPr>
            <a:spLocks noGrp="1"/>
          </p:cNvSpPr>
          <p:nvPr>
            <p:ph idx="17" hasCustomPrompt="1"/>
          </p:nvPr>
        </p:nvSpPr>
        <p:spPr>
          <a:xfrm>
            <a:off x="267863" y="876884"/>
            <a:ext cx="6967234" cy="224558"/>
          </a:xfrm>
        </p:spPr>
        <p:txBody>
          <a:bodyPr lIns="90000"/>
          <a:lstStyle>
            <a:lvl1pPr marL="0" indent="0">
              <a:spcAft>
                <a:spcPts val="702"/>
              </a:spcAft>
              <a:buClr>
                <a:srgbClr val="CBB98A"/>
              </a:buClr>
              <a:buNone/>
              <a:defRPr b="0">
                <a:solidFill>
                  <a:schemeClr val="accent3"/>
                </a:solidFill>
              </a:defRPr>
            </a:lvl1pPr>
            <a:lvl2pPr>
              <a:spcAft>
                <a:spcPts val="702"/>
              </a:spcAft>
              <a:buClr>
                <a:srgbClr val="CBB98A"/>
              </a:buClr>
              <a:defRPr/>
            </a:lvl2pPr>
            <a:lvl3pPr>
              <a:spcAft>
                <a:spcPts val="702"/>
              </a:spcAft>
              <a:buClr>
                <a:srgbClr val="CBB98A"/>
              </a:buClr>
              <a:defRPr/>
            </a:lvl3pPr>
            <a:lvl4pPr>
              <a:spcAft>
                <a:spcPts val="702"/>
              </a:spcAft>
              <a:buClr>
                <a:srgbClr val="CBB98A"/>
              </a:buClr>
              <a:defRPr/>
            </a:lvl4pPr>
            <a:lvl5pPr>
              <a:spcAft>
                <a:spcPts val="702"/>
              </a:spcAft>
              <a:buClr>
                <a:srgbClr val="CBB98A"/>
              </a:buClr>
              <a:defRPr/>
            </a:lvl5pPr>
          </a:lstStyle>
          <a:p>
            <a:pPr lvl="0"/>
            <a:r>
              <a:rPr lang="de-DE" dirty="0"/>
              <a:t>Zwischenüberschrift bearbeiten</a:t>
            </a:r>
          </a:p>
        </p:txBody>
      </p:sp>
      <p:sp>
        <p:nvSpPr>
          <p:cNvPr id="9" name="Titelplatzhalter 2"/>
          <p:cNvSpPr>
            <a:spLocks noGrp="1"/>
          </p:cNvSpPr>
          <p:nvPr>
            <p:ph type="title"/>
          </p:nvPr>
        </p:nvSpPr>
        <p:spPr>
          <a:xfrm>
            <a:off x="267862" y="325575"/>
            <a:ext cx="6965199" cy="382690"/>
          </a:xfrm>
          <a:prstGeom prst="rect">
            <a:avLst/>
          </a:prstGeom>
        </p:spPr>
        <p:txBody>
          <a:bodyPr vert="horz" lIns="91440" tIns="45720" rIns="91440" bIns="45720" rtlCol="0" anchor="ctr">
            <a:normAutofit/>
          </a:bodyPr>
          <a:lstStyle>
            <a:lvl1pPr>
              <a:defRPr sz="1462" b="1"/>
            </a:lvl1pPr>
          </a:lstStyle>
          <a:p>
            <a:r>
              <a:rPr lang="de-DE" dirty="0"/>
              <a:t>Titelmasterformat durch Klicken bearbeiten</a:t>
            </a:r>
          </a:p>
        </p:txBody>
      </p:sp>
      <p:sp>
        <p:nvSpPr>
          <p:cNvPr id="11" name="Rectangle 8"/>
          <p:cNvSpPr>
            <a:spLocks noGrp="1" noChangeArrowheads="1"/>
          </p:cNvSpPr>
          <p:nvPr>
            <p:ph idx="1" hasCustomPrompt="1"/>
          </p:nvPr>
        </p:nvSpPr>
        <p:spPr bwMode="auto">
          <a:xfrm>
            <a:off x="267472" y="1180534"/>
            <a:ext cx="6965199" cy="3906818"/>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Tree>
    <p:extLst>
      <p:ext uri="{BB962C8B-B14F-4D97-AF65-F5344CB8AC3E}">
        <p14:creationId xmlns:p14="http://schemas.microsoft.com/office/powerpoint/2010/main" val="3849932268"/>
      </p:ext>
    </p:extLst>
  </p:cSld>
  <p:clrMapOvr>
    <a:masterClrMapping/>
  </p:clrMapOvr>
  <p:extLst>
    <p:ext uri="{DCECCB84-F9BA-43D5-87BE-67443E8EF086}">
      <p15:sldGuideLst xmlns:p15="http://schemas.microsoft.com/office/powerpoint/2012/main">
        <p15:guide id="1" orient="horz" pos="2160">
          <p15:clr>
            <a:srgbClr val="FBAE40"/>
          </p15:clr>
        </p15:guide>
        <p15:guide id="2"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Ü | freie Gestaltung">
    <p:spTree>
      <p:nvGrpSpPr>
        <p:cNvPr id="1" name=""/>
        <p:cNvGrpSpPr/>
        <p:nvPr/>
      </p:nvGrpSpPr>
      <p:grpSpPr>
        <a:xfrm>
          <a:off x="0" y="0"/>
          <a:ext cx="0" cy="0"/>
          <a:chOff x="0" y="0"/>
          <a:chExt cx="0" cy="0"/>
        </a:xfrm>
      </p:grpSpPr>
      <p:sp>
        <p:nvSpPr>
          <p:cNvPr id="9" name="Titelplatzhalter 2"/>
          <p:cNvSpPr>
            <a:spLocks noGrp="1"/>
          </p:cNvSpPr>
          <p:nvPr>
            <p:ph type="title"/>
          </p:nvPr>
        </p:nvSpPr>
        <p:spPr>
          <a:xfrm>
            <a:off x="267862" y="325575"/>
            <a:ext cx="6965199" cy="382690"/>
          </a:xfrm>
          <a:prstGeom prst="rect">
            <a:avLst/>
          </a:prstGeom>
        </p:spPr>
        <p:txBody>
          <a:bodyPr vert="horz" lIns="91440" tIns="45720" rIns="91440" bIns="45720" rtlCol="0" anchor="ctr">
            <a:normAutofit/>
          </a:bodyPr>
          <a:lstStyle>
            <a:lvl1pPr>
              <a:defRPr sz="1462" b="1"/>
            </a:lvl1pPr>
          </a:lstStyle>
          <a:p>
            <a:r>
              <a:rPr lang="de-DE" dirty="0"/>
              <a:t>Titelmasterformat durch Klicken bearbeiten</a:t>
            </a:r>
          </a:p>
        </p:txBody>
      </p:sp>
    </p:spTree>
    <p:extLst>
      <p:ext uri="{BB962C8B-B14F-4D97-AF65-F5344CB8AC3E}">
        <p14:creationId xmlns:p14="http://schemas.microsoft.com/office/powerpoint/2010/main" val="3882765688"/>
      </p:ext>
    </p:extLst>
  </p:cSld>
  <p:clrMapOvr>
    <a:masterClrMapping/>
  </p:clrMapOvr>
  <p:extLst>
    <p:ext uri="{DCECCB84-F9BA-43D5-87BE-67443E8EF086}">
      <p15:sldGuideLst xmlns:p15="http://schemas.microsoft.com/office/powerpoint/2012/main">
        <p15:guide id="1" orient="horz" pos="2160">
          <p15:clr>
            <a:srgbClr val="FBAE40"/>
          </p15:clr>
        </p15:guide>
        <p15:guide id="2"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2FE1531F-1CD8-4842-8193-D3F39C5C0A31}"/>
              </a:ext>
            </a:extLst>
          </p:cNvPr>
          <p:cNvSpPr txBox="1">
            <a:spLocks noChangeArrowheads="1"/>
          </p:cNvSpPr>
          <p:nvPr userDrawn="1"/>
        </p:nvSpPr>
        <p:spPr bwMode="auto">
          <a:xfrm>
            <a:off x="0" y="-5090"/>
            <a:ext cx="7559675" cy="612000"/>
          </a:xfrm>
          <a:prstGeom prst="rect">
            <a:avLst/>
          </a:prstGeom>
          <a:solidFill>
            <a:srgbClr val="327A86"/>
          </a:solidFill>
          <a:ln>
            <a:noFill/>
          </a:ln>
          <a:effectLst/>
        </p:spPr>
        <p:txBody>
          <a:bodyPr vert="horz" wrap="square" lIns="22442" tIns="22442" rIns="22442" bIns="22442" numCol="1" anchor="t" anchorCtr="0" compatLnSpc="1">
            <a:prstTxWarp prst="textNoShape">
              <a:avLst/>
            </a:prstTxWarp>
          </a:bodyPr>
          <a:lstStyle/>
          <a:p>
            <a:pPr algn="ctr" defTabSz="566945" eaLnBrk="0" fontAlgn="base" hangingPunct="0">
              <a:spcBef>
                <a:spcPct val="0"/>
              </a:spcBef>
              <a:spcAft>
                <a:spcPct val="0"/>
              </a:spcAft>
            </a:pPr>
            <a:endParaRPr lang="de-DE" altLang="de-DE" sz="744">
              <a:solidFill>
                <a:srgbClr val="FFFFFF"/>
              </a:solidFill>
              <a:latin typeface="Calibri Regular"/>
            </a:endParaRPr>
          </a:p>
          <a:p>
            <a:pPr algn="ctr" defTabSz="566945" eaLnBrk="0" fontAlgn="base" hangingPunct="0">
              <a:spcBef>
                <a:spcPct val="0"/>
              </a:spcBef>
              <a:spcAft>
                <a:spcPct val="0"/>
              </a:spcAft>
            </a:pPr>
            <a:endParaRPr lang="de-DE" altLang="de-DE" sz="744">
              <a:solidFill>
                <a:srgbClr val="FFFFFF"/>
              </a:solidFill>
              <a:latin typeface="Calibri Regular"/>
            </a:endParaRPr>
          </a:p>
          <a:p>
            <a:pPr algn="ctr" defTabSz="566945" eaLnBrk="0" fontAlgn="base" hangingPunct="0">
              <a:spcBef>
                <a:spcPct val="0"/>
              </a:spcBef>
              <a:spcAft>
                <a:spcPct val="0"/>
              </a:spcAft>
            </a:pPr>
            <a:endParaRPr lang="de-DE" altLang="de-DE" sz="744">
              <a:solidFill>
                <a:srgbClr val="FFFFFF"/>
              </a:solidFill>
              <a:latin typeface="Calibri Regular"/>
            </a:endParaRPr>
          </a:p>
          <a:p>
            <a:pPr algn="ctr" defTabSz="566945" eaLnBrk="0" fontAlgn="base" hangingPunct="0">
              <a:spcBef>
                <a:spcPct val="0"/>
              </a:spcBef>
              <a:spcAft>
                <a:spcPct val="0"/>
              </a:spcAft>
            </a:pPr>
            <a:endParaRPr lang="de-DE" altLang="de-DE" sz="744">
              <a:solidFill>
                <a:srgbClr val="FFFFFF"/>
              </a:solidFill>
              <a:latin typeface="Calibri Regular"/>
            </a:endParaRPr>
          </a:p>
          <a:p>
            <a:pPr algn="ctr" defTabSz="566945" eaLnBrk="0" fontAlgn="base" hangingPunct="0">
              <a:spcBef>
                <a:spcPct val="0"/>
              </a:spcBef>
              <a:spcAft>
                <a:spcPct val="0"/>
              </a:spcAft>
            </a:pPr>
            <a:endParaRPr lang="de-DE" altLang="de-DE" sz="744">
              <a:solidFill>
                <a:srgbClr val="FFFFFF"/>
              </a:solidFill>
              <a:latin typeface="Calibri Regular"/>
            </a:endParaRPr>
          </a:p>
          <a:p>
            <a:pPr algn="ctr" defTabSz="566945" eaLnBrk="0" fontAlgn="base" hangingPunct="0">
              <a:spcBef>
                <a:spcPct val="0"/>
              </a:spcBef>
              <a:spcAft>
                <a:spcPct val="0"/>
              </a:spcAft>
            </a:pPr>
            <a:endParaRPr lang="de-DE" altLang="de-DE" sz="1116" b="0" i="0" dirty="0">
              <a:latin typeface="Calibri" panose="020F0502020204030204" pitchFamily="34" charset="0"/>
            </a:endParaRPr>
          </a:p>
        </p:txBody>
      </p:sp>
      <p:sp>
        <p:nvSpPr>
          <p:cNvPr id="2" name="Title 1"/>
          <p:cNvSpPr>
            <a:spLocks noGrp="1"/>
          </p:cNvSpPr>
          <p:nvPr>
            <p:ph type="title"/>
          </p:nvPr>
        </p:nvSpPr>
        <p:spPr>
          <a:xfrm>
            <a:off x="154356" y="122057"/>
            <a:ext cx="4840515" cy="567542"/>
          </a:xfrm>
        </p:spPr>
        <p:txBody>
          <a:bodyPr>
            <a:normAutofit/>
          </a:bodyPr>
          <a:lstStyle>
            <a:lvl1pPr>
              <a:defRPr sz="2000" b="1">
                <a:solidFill>
                  <a:schemeClr val="bg1"/>
                </a:solidFill>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4" name="Text Box 26">
            <a:extLst>
              <a:ext uri="{FF2B5EF4-FFF2-40B4-BE49-F238E27FC236}">
                <a16:creationId xmlns:a16="http://schemas.microsoft.com/office/drawing/2014/main" id="{CBF83406-9E16-BA8E-1985-D5C4F99D4F82}"/>
              </a:ext>
            </a:extLst>
          </p:cNvPr>
          <p:cNvSpPr txBox="1">
            <a:spLocks noChangeArrowheads="1"/>
          </p:cNvSpPr>
          <p:nvPr userDrawn="1"/>
        </p:nvSpPr>
        <p:spPr bwMode="auto">
          <a:xfrm>
            <a:off x="5353833" y="17077"/>
            <a:ext cx="1761218" cy="235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2442" tIns="22442" rIns="22442" bIns="22442" numCol="1" anchor="t" anchorCtr="0" compatLnSpc="1">
            <a:prstTxWarp prst="textNoShape">
              <a:avLst/>
            </a:prstTxWarp>
          </a:bodyPr>
          <a:lstStyle/>
          <a:p>
            <a:pPr algn="r" defTabSz="566945" eaLnBrk="0" fontAlgn="base" hangingPunct="0">
              <a:lnSpc>
                <a:spcPct val="110000"/>
              </a:lnSpc>
              <a:spcBef>
                <a:spcPct val="0"/>
              </a:spcBef>
              <a:spcAft>
                <a:spcPct val="0"/>
              </a:spcAft>
            </a:pPr>
            <a:r>
              <a:rPr lang="de-DE" altLang="de-DE" sz="1200" b="1" dirty="0">
                <a:solidFill>
                  <a:srgbClr val="FFFFFF"/>
                </a:solidFill>
                <a:latin typeface="Calibri Regular"/>
              </a:rPr>
              <a:t>Mathe sicher können</a:t>
            </a:r>
            <a:br>
              <a:rPr lang="de-DE" altLang="de-DE" sz="1050" dirty="0">
                <a:solidFill>
                  <a:srgbClr val="FFFFFF"/>
                </a:solidFill>
                <a:latin typeface="Calibri Regular"/>
              </a:rPr>
            </a:br>
            <a:r>
              <a:rPr lang="de-DE" altLang="de-DE" sz="1000" dirty="0" err="1">
                <a:solidFill>
                  <a:srgbClr val="FFFFFF"/>
                </a:solidFill>
                <a:latin typeface="Calibri Regular"/>
              </a:rPr>
              <a:t>Verstehensaktivität</a:t>
            </a:r>
            <a:endParaRPr lang="de-DE" altLang="de-DE" sz="900" b="0" i="0" dirty="0">
              <a:latin typeface="Calibri" panose="020F0502020204030204" pitchFamily="34" charset="0"/>
            </a:endParaRPr>
          </a:p>
        </p:txBody>
      </p:sp>
      <p:pic>
        <p:nvPicPr>
          <p:cNvPr id="3" name="Grafik 2" descr="Search in sidebar query">
            <a:extLst>
              <a:ext uri="{FF2B5EF4-FFF2-40B4-BE49-F238E27FC236}">
                <a16:creationId xmlns:a16="http://schemas.microsoft.com/office/drawing/2014/main" id="{BC68FA6A-1435-6C2F-CAC2-BA71484B2CA4}"/>
              </a:ext>
            </a:extLst>
          </p:cNvPr>
          <p:cNvPicPr>
            <a:picLocks noChangeAspect="1"/>
          </p:cNvPicPr>
          <p:nvPr userDrawn="1"/>
        </p:nvPicPr>
        <p:blipFill rotWithShape="1">
          <a:blip r:embed="rId2">
            <a:alphaModFix amt="79000"/>
            <a:extLst>
              <a:ext uri="{BEBA8EAE-BF5A-486C-A8C5-ECC9F3942E4B}">
                <a14:imgProps xmlns:a14="http://schemas.microsoft.com/office/drawing/2010/main">
                  <a14:imgLayer r:embed="rId3">
                    <a14:imgEffect>
                      <a14:brightnessContrast bright="100000"/>
                    </a14:imgEffect>
                  </a14:imgLayer>
                </a14:imgProps>
              </a:ext>
            </a:extLst>
          </a:blip>
          <a:srcRect l="60103" r="12646" b="17978"/>
          <a:stretch/>
        </p:blipFill>
        <p:spPr>
          <a:xfrm>
            <a:off x="7115051" y="69343"/>
            <a:ext cx="444624" cy="365981"/>
          </a:xfrm>
          <a:prstGeom prst="rect">
            <a:avLst/>
          </a:prstGeom>
        </p:spPr>
      </p:pic>
    </p:spTree>
    <p:extLst>
      <p:ext uri="{BB962C8B-B14F-4D97-AF65-F5344CB8AC3E}">
        <p14:creationId xmlns:p14="http://schemas.microsoft.com/office/powerpoint/2010/main" val="355877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2FE1531F-1CD8-4842-8193-D3F39C5C0A31}"/>
              </a:ext>
            </a:extLst>
          </p:cNvPr>
          <p:cNvSpPr txBox="1">
            <a:spLocks noChangeArrowheads="1"/>
          </p:cNvSpPr>
          <p:nvPr userDrawn="1"/>
        </p:nvSpPr>
        <p:spPr bwMode="auto">
          <a:xfrm>
            <a:off x="0" y="-20336"/>
            <a:ext cx="7559675" cy="612000"/>
          </a:xfrm>
          <a:prstGeom prst="rect">
            <a:avLst/>
          </a:prstGeom>
          <a:solidFill>
            <a:schemeClr val="bg1">
              <a:lumMod val="75000"/>
            </a:schemeClr>
          </a:solidFill>
          <a:ln>
            <a:noFill/>
          </a:ln>
          <a:effectLst/>
        </p:spPr>
        <p:txBody>
          <a:bodyPr vert="horz" wrap="square" lIns="22442" tIns="22442" rIns="22442" bIns="22442" numCol="1" anchor="t" anchorCtr="0" compatLnSpc="1">
            <a:prstTxWarp prst="textNoShape">
              <a:avLst/>
            </a:prstTxWarp>
          </a:bodyPr>
          <a:lstStyle/>
          <a:p>
            <a:pPr algn="ctr" defTabSz="566945" eaLnBrk="0" fontAlgn="base" hangingPunct="0">
              <a:spcBef>
                <a:spcPct val="0"/>
              </a:spcBef>
              <a:spcAft>
                <a:spcPct val="0"/>
              </a:spcAft>
            </a:pPr>
            <a:endParaRPr lang="de-DE" altLang="de-DE" sz="744" dirty="0">
              <a:solidFill>
                <a:srgbClr val="FFFFFF"/>
              </a:solidFill>
              <a:latin typeface="Calibri Regular"/>
            </a:endParaRPr>
          </a:p>
          <a:p>
            <a:pPr algn="ctr" defTabSz="566945" eaLnBrk="0" fontAlgn="base" hangingPunct="0">
              <a:spcBef>
                <a:spcPct val="0"/>
              </a:spcBef>
              <a:spcAft>
                <a:spcPct val="0"/>
              </a:spcAft>
            </a:pPr>
            <a:endParaRPr lang="de-DE" altLang="de-DE" sz="744" dirty="0">
              <a:solidFill>
                <a:srgbClr val="FFFFFF"/>
              </a:solidFill>
              <a:latin typeface="Calibri Regular"/>
            </a:endParaRPr>
          </a:p>
          <a:p>
            <a:pPr algn="ctr" defTabSz="566945" eaLnBrk="0" fontAlgn="base" hangingPunct="0">
              <a:spcBef>
                <a:spcPct val="0"/>
              </a:spcBef>
              <a:spcAft>
                <a:spcPct val="0"/>
              </a:spcAft>
            </a:pPr>
            <a:endParaRPr lang="de-DE" altLang="de-DE" sz="744" dirty="0">
              <a:solidFill>
                <a:srgbClr val="FFFFFF"/>
              </a:solidFill>
              <a:latin typeface="Calibri Regular"/>
            </a:endParaRPr>
          </a:p>
          <a:p>
            <a:pPr algn="ctr" defTabSz="566945" eaLnBrk="0" fontAlgn="base" hangingPunct="0">
              <a:spcBef>
                <a:spcPct val="0"/>
              </a:spcBef>
              <a:spcAft>
                <a:spcPct val="0"/>
              </a:spcAft>
            </a:pPr>
            <a:endParaRPr lang="de-DE" altLang="de-DE" sz="744" dirty="0">
              <a:solidFill>
                <a:srgbClr val="FFFFFF"/>
              </a:solidFill>
              <a:latin typeface="Calibri Regular"/>
            </a:endParaRPr>
          </a:p>
          <a:p>
            <a:pPr algn="ctr" defTabSz="566945" eaLnBrk="0" fontAlgn="base" hangingPunct="0">
              <a:spcBef>
                <a:spcPct val="0"/>
              </a:spcBef>
              <a:spcAft>
                <a:spcPct val="0"/>
              </a:spcAft>
            </a:pPr>
            <a:endParaRPr lang="de-DE" altLang="de-DE" sz="744" dirty="0">
              <a:solidFill>
                <a:srgbClr val="FFFFFF"/>
              </a:solidFill>
              <a:latin typeface="Calibri Regular"/>
            </a:endParaRPr>
          </a:p>
          <a:p>
            <a:pPr algn="ctr" defTabSz="566945" eaLnBrk="0" fontAlgn="base" hangingPunct="0">
              <a:spcBef>
                <a:spcPct val="0"/>
              </a:spcBef>
              <a:spcAft>
                <a:spcPct val="0"/>
              </a:spcAft>
            </a:pPr>
            <a:endParaRPr lang="de-DE" altLang="de-DE" sz="1116" b="0" i="0" dirty="0">
              <a:latin typeface="Calibri" panose="020F0502020204030204" pitchFamily="34" charset="0"/>
            </a:endParaRPr>
          </a:p>
        </p:txBody>
      </p:sp>
      <p:pic>
        <p:nvPicPr>
          <p:cNvPr id="3" name="Grafik 2">
            <a:extLst>
              <a:ext uri="{FF2B5EF4-FFF2-40B4-BE49-F238E27FC236}">
                <a16:creationId xmlns:a16="http://schemas.microsoft.com/office/drawing/2014/main" id="{EB9EF554-FB44-A880-038D-45A72E0136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80" y="5052218"/>
            <a:ext cx="605422" cy="211661"/>
          </a:xfrm>
          <a:prstGeom prst="rect">
            <a:avLst/>
          </a:prstGeom>
        </p:spPr>
      </p:pic>
      <p:pic>
        <p:nvPicPr>
          <p:cNvPr id="9" name="Grafik 8" descr="Search in sidebar query">
            <a:extLst>
              <a:ext uri="{FF2B5EF4-FFF2-40B4-BE49-F238E27FC236}">
                <a16:creationId xmlns:a16="http://schemas.microsoft.com/office/drawing/2014/main" id="{CBC572EC-B402-A8AC-1D1E-A8E478C0E2B1}"/>
              </a:ext>
            </a:extLst>
          </p:cNvPr>
          <p:cNvPicPr>
            <a:picLocks noChangeAspect="1"/>
          </p:cNvPicPr>
          <p:nvPr userDrawn="1"/>
        </p:nvPicPr>
        <p:blipFill rotWithShape="1">
          <a:blip r:embed="rId3">
            <a:alphaModFix amt="79000"/>
            <a:extLst>
              <a:ext uri="{BEBA8EAE-BF5A-486C-A8C5-ECC9F3942E4B}">
                <a14:imgProps xmlns:a14="http://schemas.microsoft.com/office/drawing/2010/main">
                  <a14:imgLayer r:embed="rId4">
                    <a14:imgEffect>
                      <a14:brightnessContrast bright="100000"/>
                    </a14:imgEffect>
                  </a14:imgLayer>
                </a14:imgProps>
              </a:ext>
            </a:extLst>
          </a:blip>
          <a:srcRect l="60103" r="12646" b="17978"/>
          <a:stretch/>
        </p:blipFill>
        <p:spPr>
          <a:xfrm>
            <a:off x="7115051" y="69343"/>
            <a:ext cx="444624" cy="365981"/>
          </a:xfrm>
          <a:prstGeom prst="rect">
            <a:avLst/>
          </a:prstGeom>
        </p:spPr>
      </p:pic>
      <p:sp>
        <p:nvSpPr>
          <p:cNvPr id="10" name="Text Box 26">
            <a:extLst>
              <a:ext uri="{FF2B5EF4-FFF2-40B4-BE49-F238E27FC236}">
                <a16:creationId xmlns:a16="http://schemas.microsoft.com/office/drawing/2014/main" id="{489EBE32-DF5D-6AD7-DFC4-48CC7F812F6A}"/>
              </a:ext>
            </a:extLst>
          </p:cNvPr>
          <p:cNvSpPr txBox="1">
            <a:spLocks noChangeArrowheads="1"/>
          </p:cNvSpPr>
          <p:nvPr userDrawn="1"/>
        </p:nvSpPr>
        <p:spPr bwMode="auto">
          <a:xfrm>
            <a:off x="5353833" y="17077"/>
            <a:ext cx="1761218" cy="235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2442" tIns="22442" rIns="22442" bIns="22442" numCol="1" anchor="t" anchorCtr="0" compatLnSpc="1">
            <a:prstTxWarp prst="textNoShape">
              <a:avLst/>
            </a:prstTxWarp>
          </a:bodyPr>
          <a:lstStyle/>
          <a:p>
            <a:pPr algn="r" defTabSz="566945" eaLnBrk="0" fontAlgn="base" hangingPunct="0">
              <a:lnSpc>
                <a:spcPct val="110000"/>
              </a:lnSpc>
              <a:spcBef>
                <a:spcPct val="0"/>
              </a:spcBef>
              <a:spcAft>
                <a:spcPct val="0"/>
              </a:spcAft>
            </a:pPr>
            <a:r>
              <a:rPr lang="de-DE" altLang="de-DE" sz="1200" b="1" dirty="0">
                <a:solidFill>
                  <a:srgbClr val="FFFFFF"/>
                </a:solidFill>
                <a:latin typeface="Calibri Regular"/>
              </a:rPr>
              <a:t>Mathe sicher können</a:t>
            </a:r>
            <a:br>
              <a:rPr lang="de-DE" altLang="de-DE" sz="1050" dirty="0">
                <a:solidFill>
                  <a:srgbClr val="FFFFFF"/>
                </a:solidFill>
                <a:latin typeface="Calibri Regular"/>
              </a:rPr>
            </a:br>
            <a:r>
              <a:rPr lang="de-DE" altLang="de-DE" sz="1000" dirty="0">
                <a:solidFill>
                  <a:srgbClr val="FFFFFF"/>
                </a:solidFill>
                <a:latin typeface="Calibri Regular"/>
              </a:rPr>
              <a:t>Verstehensaktivität</a:t>
            </a:r>
            <a:endParaRPr lang="de-DE" altLang="de-DE" sz="900" b="0" i="0" dirty="0">
              <a:latin typeface="Calibri" panose="020F0502020204030204" pitchFamily="34" charset="0"/>
            </a:endParaRPr>
          </a:p>
        </p:txBody>
      </p:sp>
      <p:sp>
        <p:nvSpPr>
          <p:cNvPr id="5" name="Title 1">
            <a:extLst>
              <a:ext uri="{FF2B5EF4-FFF2-40B4-BE49-F238E27FC236}">
                <a16:creationId xmlns:a16="http://schemas.microsoft.com/office/drawing/2014/main" id="{B6A294FA-CEBF-728D-44F2-CF8BD2702328}"/>
              </a:ext>
            </a:extLst>
          </p:cNvPr>
          <p:cNvSpPr>
            <a:spLocks noGrp="1"/>
          </p:cNvSpPr>
          <p:nvPr>
            <p:ph type="title"/>
          </p:nvPr>
        </p:nvSpPr>
        <p:spPr>
          <a:xfrm>
            <a:off x="154356" y="122057"/>
            <a:ext cx="4840515" cy="567542"/>
          </a:xfrm>
        </p:spPr>
        <p:txBody>
          <a:bodyPr>
            <a:normAutofit/>
          </a:bodyPr>
          <a:lstStyle>
            <a:lvl1pPr>
              <a:defRPr sz="2000" b="1">
                <a:solidFill>
                  <a:schemeClr val="bg1"/>
                </a:solidFill>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Tree>
    <p:extLst>
      <p:ext uri="{BB962C8B-B14F-4D97-AF65-F5344CB8AC3E}">
        <p14:creationId xmlns:p14="http://schemas.microsoft.com/office/powerpoint/2010/main" val="32980748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284664"/>
            <a:ext cx="6520220" cy="103344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519728" y="1423311"/>
            <a:ext cx="6520220" cy="3392432"/>
          </a:xfrm>
          <a:prstGeom prst="rect">
            <a:avLst/>
          </a:prstGeom>
        </p:spPr>
        <p:txBody>
          <a:bodyPr vert="horz" lIns="91440" tIns="45720" rIns="91440" bIns="45720" rtlCol="0">
            <a:normAutofit/>
          </a:bodyPr>
          <a:lstStyle/>
          <a:p>
            <a:pPr lvl="0"/>
            <a:r>
              <a:rPr lang="de-DE"/>
              <a:t>Mastertextformat bearbeiten
Zweite Ebene
Dritte Ebene
Vierte Ebene
Fünfte Ebene</a:t>
            </a:r>
            <a:endParaRPr lang="en-US" dirty="0"/>
          </a:p>
        </p:txBody>
      </p:sp>
    </p:spTree>
    <p:extLst>
      <p:ext uri="{BB962C8B-B14F-4D97-AF65-F5344CB8AC3E}">
        <p14:creationId xmlns:p14="http://schemas.microsoft.com/office/powerpoint/2010/main" val="1656452629"/>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79" r:id="rId3"/>
    <p:sldLayoutId id="2147483684" r:id="rId4"/>
  </p:sldLayoutIdLst>
  <p:hf hdr="0" ftr="0" dt="0"/>
  <p:txStyles>
    <p:titleStyle>
      <a:lvl1pPr algn="l" defTabSz="712866" rtl="0" eaLnBrk="1" latinLnBrk="0" hangingPunct="1">
        <a:lnSpc>
          <a:spcPct val="90000"/>
        </a:lnSpc>
        <a:spcBef>
          <a:spcPct val="0"/>
        </a:spcBef>
        <a:buNone/>
        <a:defRPr sz="3430" kern="1200">
          <a:solidFill>
            <a:schemeClr val="tx1"/>
          </a:solidFill>
          <a:latin typeface="+mj-lt"/>
          <a:ea typeface="+mj-ea"/>
          <a:cs typeface="+mj-cs"/>
        </a:defRPr>
      </a:lvl1pPr>
    </p:titleStyle>
    <p:bodyStyle>
      <a:lvl1pPr marL="178217" indent="-178217" algn="l" defTabSz="712866" rtl="0" eaLnBrk="1" latinLnBrk="0" hangingPunct="1">
        <a:lnSpc>
          <a:spcPct val="90000"/>
        </a:lnSpc>
        <a:spcBef>
          <a:spcPts val="780"/>
        </a:spcBef>
        <a:buFont typeface="Arial" panose="020B0604020202020204" pitchFamily="34" charset="0"/>
        <a:buChar char="•"/>
        <a:defRPr sz="2183" kern="1200">
          <a:solidFill>
            <a:schemeClr val="tx1"/>
          </a:solidFill>
          <a:latin typeface="+mn-lt"/>
          <a:ea typeface="+mn-ea"/>
          <a:cs typeface="+mn-cs"/>
        </a:defRPr>
      </a:lvl1pPr>
      <a:lvl2pPr marL="534650" indent="-178217" algn="l" defTabSz="712866" rtl="0" eaLnBrk="1" latinLnBrk="0" hangingPunct="1">
        <a:lnSpc>
          <a:spcPct val="90000"/>
        </a:lnSpc>
        <a:spcBef>
          <a:spcPts val="390"/>
        </a:spcBef>
        <a:buFont typeface="Arial" panose="020B0604020202020204" pitchFamily="34" charset="0"/>
        <a:buChar char="•"/>
        <a:defRPr sz="1871" kern="1200">
          <a:solidFill>
            <a:schemeClr val="tx1"/>
          </a:solidFill>
          <a:latin typeface="+mn-lt"/>
          <a:ea typeface="+mn-ea"/>
          <a:cs typeface="+mn-cs"/>
        </a:defRPr>
      </a:lvl2pPr>
      <a:lvl3pPr marL="891083" indent="-178217" algn="l" defTabSz="712866" rtl="0" eaLnBrk="1" latinLnBrk="0" hangingPunct="1">
        <a:lnSpc>
          <a:spcPct val="90000"/>
        </a:lnSpc>
        <a:spcBef>
          <a:spcPts val="390"/>
        </a:spcBef>
        <a:buFont typeface="Arial" panose="020B0604020202020204" pitchFamily="34" charset="0"/>
        <a:buChar char="•"/>
        <a:defRPr sz="1559" kern="1200">
          <a:solidFill>
            <a:schemeClr val="tx1"/>
          </a:solidFill>
          <a:latin typeface="+mn-lt"/>
          <a:ea typeface="+mn-ea"/>
          <a:cs typeface="+mn-cs"/>
        </a:defRPr>
      </a:lvl3pPr>
      <a:lvl4pPr marL="1247516"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4pPr>
      <a:lvl5pPr marL="1603949"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5pPr>
      <a:lvl6pPr marL="1960382"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6pPr>
      <a:lvl7pPr marL="2316815"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7pPr>
      <a:lvl8pPr marL="2673248"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8pPr>
      <a:lvl9pPr marL="3029682" indent="-178217" algn="l" defTabSz="712866" rtl="0" eaLnBrk="1" latinLnBrk="0" hangingPunct="1">
        <a:lnSpc>
          <a:spcPct val="90000"/>
        </a:lnSpc>
        <a:spcBef>
          <a:spcPts val="390"/>
        </a:spcBef>
        <a:buFont typeface="Arial" panose="020B0604020202020204" pitchFamily="34" charset="0"/>
        <a:buChar char="•"/>
        <a:defRPr sz="1403" kern="1200">
          <a:solidFill>
            <a:schemeClr val="tx1"/>
          </a:solidFill>
          <a:latin typeface="+mn-lt"/>
          <a:ea typeface="+mn-ea"/>
          <a:cs typeface="+mn-cs"/>
        </a:defRPr>
      </a:lvl9pPr>
    </p:bodyStyle>
    <p:otherStyle>
      <a:defPPr>
        <a:defRPr lang="en-US"/>
      </a:defPPr>
      <a:lvl1pPr marL="0" algn="l" defTabSz="712866" rtl="0" eaLnBrk="1" latinLnBrk="0" hangingPunct="1">
        <a:defRPr sz="1403" kern="1200">
          <a:solidFill>
            <a:schemeClr val="tx1"/>
          </a:solidFill>
          <a:latin typeface="+mn-lt"/>
          <a:ea typeface="+mn-ea"/>
          <a:cs typeface="+mn-cs"/>
        </a:defRPr>
      </a:lvl1pPr>
      <a:lvl2pPr marL="356433" algn="l" defTabSz="712866" rtl="0" eaLnBrk="1" latinLnBrk="0" hangingPunct="1">
        <a:defRPr sz="1403" kern="1200">
          <a:solidFill>
            <a:schemeClr val="tx1"/>
          </a:solidFill>
          <a:latin typeface="+mn-lt"/>
          <a:ea typeface="+mn-ea"/>
          <a:cs typeface="+mn-cs"/>
        </a:defRPr>
      </a:lvl2pPr>
      <a:lvl3pPr marL="712866" algn="l" defTabSz="712866" rtl="0" eaLnBrk="1" latinLnBrk="0" hangingPunct="1">
        <a:defRPr sz="1403" kern="1200">
          <a:solidFill>
            <a:schemeClr val="tx1"/>
          </a:solidFill>
          <a:latin typeface="+mn-lt"/>
          <a:ea typeface="+mn-ea"/>
          <a:cs typeface="+mn-cs"/>
        </a:defRPr>
      </a:lvl3pPr>
      <a:lvl4pPr marL="1069299" algn="l" defTabSz="712866" rtl="0" eaLnBrk="1" latinLnBrk="0" hangingPunct="1">
        <a:defRPr sz="1403" kern="1200">
          <a:solidFill>
            <a:schemeClr val="tx1"/>
          </a:solidFill>
          <a:latin typeface="+mn-lt"/>
          <a:ea typeface="+mn-ea"/>
          <a:cs typeface="+mn-cs"/>
        </a:defRPr>
      </a:lvl4pPr>
      <a:lvl5pPr marL="1425732" algn="l" defTabSz="712866" rtl="0" eaLnBrk="1" latinLnBrk="0" hangingPunct="1">
        <a:defRPr sz="1403" kern="1200">
          <a:solidFill>
            <a:schemeClr val="tx1"/>
          </a:solidFill>
          <a:latin typeface="+mn-lt"/>
          <a:ea typeface="+mn-ea"/>
          <a:cs typeface="+mn-cs"/>
        </a:defRPr>
      </a:lvl5pPr>
      <a:lvl6pPr marL="1782166" algn="l" defTabSz="712866" rtl="0" eaLnBrk="1" latinLnBrk="0" hangingPunct="1">
        <a:defRPr sz="1403" kern="1200">
          <a:solidFill>
            <a:schemeClr val="tx1"/>
          </a:solidFill>
          <a:latin typeface="+mn-lt"/>
          <a:ea typeface="+mn-ea"/>
          <a:cs typeface="+mn-cs"/>
        </a:defRPr>
      </a:lvl6pPr>
      <a:lvl7pPr marL="2138599" algn="l" defTabSz="712866" rtl="0" eaLnBrk="1" latinLnBrk="0" hangingPunct="1">
        <a:defRPr sz="1403" kern="1200">
          <a:solidFill>
            <a:schemeClr val="tx1"/>
          </a:solidFill>
          <a:latin typeface="+mn-lt"/>
          <a:ea typeface="+mn-ea"/>
          <a:cs typeface="+mn-cs"/>
        </a:defRPr>
      </a:lvl7pPr>
      <a:lvl8pPr marL="2495032" algn="l" defTabSz="712866" rtl="0" eaLnBrk="1" latinLnBrk="0" hangingPunct="1">
        <a:defRPr sz="1403" kern="1200">
          <a:solidFill>
            <a:schemeClr val="tx1"/>
          </a:solidFill>
          <a:latin typeface="+mn-lt"/>
          <a:ea typeface="+mn-ea"/>
          <a:cs typeface="+mn-cs"/>
        </a:defRPr>
      </a:lvl8pPr>
      <a:lvl9pPr marL="2851465" algn="l" defTabSz="712866" rtl="0" eaLnBrk="1" latinLnBrk="0" hangingPunct="1">
        <a:defRPr sz="140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7"/>
          <p:cNvSpPr>
            <a:spLocks noChangeArrowheads="1"/>
          </p:cNvSpPr>
          <p:nvPr/>
        </p:nvSpPr>
        <p:spPr bwMode="auto">
          <a:xfrm>
            <a:off x="0" y="0"/>
            <a:ext cx="7559675" cy="259348"/>
          </a:xfrm>
          <a:prstGeom prst="rect">
            <a:avLst/>
          </a:prstGeom>
          <a:solidFill>
            <a:schemeClr val="accent3"/>
          </a:solidFill>
          <a:ln w="9525">
            <a:noFill/>
            <a:miter lim="800000"/>
            <a:headEnd/>
            <a:tailEnd/>
          </a:ln>
        </p:spPr>
        <p:txBody>
          <a:bodyPr wrap="none" anchor="ctr">
            <a:prstTxWarp prst="textNoShape">
              <a:avLst/>
            </a:prstTxWarp>
          </a:bodyPr>
          <a:lstStyle/>
          <a:p>
            <a:endParaRPr lang="de-DE" sz="1052" b="0" i="0" dirty="0">
              <a:latin typeface="Calibri Normal" charset="0"/>
            </a:endParaRPr>
          </a:p>
        </p:txBody>
      </p:sp>
      <p:sp>
        <p:nvSpPr>
          <p:cNvPr id="1032" name="Rectangle 8"/>
          <p:cNvSpPr>
            <a:spLocks noGrp="1" noChangeArrowheads="1"/>
          </p:cNvSpPr>
          <p:nvPr>
            <p:ph type="body" idx="1"/>
          </p:nvPr>
        </p:nvSpPr>
        <p:spPr bwMode="auto">
          <a:xfrm>
            <a:off x="267862" y="875680"/>
            <a:ext cx="6965199" cy="4210468"/>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p>
            <a:pPr lvl="0"/>
            <a:r>
              <a:rPr lang="de-DE" dirty="0"/>
              <a:t>Mastertextformat bearbeiten</a:t>
            </a:r>
          </a:p>
          <a:p>
            <a:pPr lvl="1"/>
            <a:r>
              <a:rPr lang="de-DE" dirty="0"/>
              <a:t>Dritte Ebene</a:t>
            </a:r>
          </a:p>
          <a:p>
            <a:pPr lvl="4"/>
            <a:endParaRPr lang="de-DE" dirty="0"/>
          </a:p>
        </p:txBody>
      </p:sp>
      <p:sp>
        <p:nvSpPr>
          <p:cNvPr id="3" name="Titelplatzhalter 2"/>
          <p:cNvSpPr>
            <a:spLocks noGrp="1"/>
          </p:cNvSpPr>
          <p:nvPr>
            <p:ph type="title"/>
          </p:nvPr>
        </p:nvSpPr>
        <p:spPr>
          <a:xfrm>
            <a:off x="267862" y="325575"/>
            <a:ext cx="6965199" cy="382690"/>
          </a:xfrm>
          <a:prstGeom prst="rect">
            <a:avLst/>
          </a:prstGeom>
        </p:spPr>
        <p:txBody>
          <a:bodyPr vert="horz" lIns="91440" tIns="45720" rIns="91440" bIns="45720" rtlCol="0" anchor="ctr">
            <a:noAutofit/>
          </a:bodyPr>
          <a:lstStyle/>
          <a:p>
            <a:r>
              <a:rPr lang="de-DE" dirty="0"/>
              <a:t>Titelmasterformat durch Klicken bearbeiten</a:t>
            </a:r>
          </a:p>
        </p:txBody>
      </p:sp>
    </p:spTree>
    <p:extLst>
      <p:ext uri="{BB962C8B-B14F-4D97-AF65-F5344CB8AC3E}">
        <p14:creationId xmlns:p14="http://schemas.microsoft.com/office/powerpoint/2010/main" val="280320504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6" r:id="rId3"/>
    <p:sldLayoutId id="2147483687" r:id="rId4"/>
  </p:sldLayoutIdLst>
  <p:hf sldNum="0" hdr="0" ftr="0" dt="0"/>
  <p:txStyles>
    <p:titleStyle>
      <a:lvl1pPr algn="l" rtl="0" eaLnBrk="1" fontAlgn="base" hangingPunct="1">
        <a:spcBef>
          <a:spcPct val="0"/>
        </a:spcBef>
        <a:spcAft>
          <a:spcPct val="0"/>
        </a:spcAft>
        <a:defRPr sz="1462" b="1">
          <a:solidFill>
            <a:schemeClr val="accent3"/>
          </a:solidFill>
          <a:latin typeface="Calibri"/>
          <a:ea typeface="+mj-ea"/>
          <a:cs typeface="Calibri"/>
        </a:defRPr>
      </a:lvl1pPr>
      <a:lvl2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5pPr>
      <a:lvl6pPr marL="26732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6pPr>
      <a:lvl7pPr marL="534650"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7pPr>
      <a:lvl8pPr marL="80197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8pPr>
      <a:lvl9pPr marL="1069299"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9pPr>
    </p:titleStyle>
    <p:bodyStyle>
      <a:lvl1pPr marL="0" indent="0" algn="l" rtl="0" eaLnBrk="1" fontAlgn="base" hangingPunct="1">
        <a:lnSpc>
          <a:spcPct val="100000"/>
        </a:lnSpc>
        <a:spcBef>
          <a:spcPts val="337"/>
        </a:spcBef>
        <a:spcAft>
          <a:spcPts val="400"/>
        </a:spcAft>
        <a:buClr>
          <a:srgbClr val="327A86"/>
        </a:buClr>
        <a:buFont typeface="Arial" panose="020B0604020202020204" pitchFamily="34" charset="0"/>
        <a:buNone/>
        <a:defRPr sz="1400">
          <a:solidFill>
            <a:schemeClr val="tx1"/>
          </a:solidFill>
          <a:latin typeface="Calibri"/>
          <a:ea typeface="+mn-ea"/>
          <a:cs typeface="Calibri"/>
        </a:defRPr>
      </a:lvl1pPr>
      <a:lvl2pPr marL="230188" indent="-195263" algn="l" rtl="0" eaLnBrk="1" fontAlgn="base" hangingPunct="1">
        <a:lnSpc>
          <a:spcPct val="100000"/>
        </a:lnSpc>
        <a:spcBef>
          <a:spcPct val="20000"/>
        </a:spcBef>
        <a:spcAft>
          <a:spcPts val="400"/>
        </a:spcAft>
        <a:buClr>
          <a:schemeClr val="tx2"/>
        </a:buClr>
        <a:buFont typeface="Arial" panose="020B0604020202020204" pitchFamily="34" charset="0"/>
        <a:buChar char="•"/>
        <a:tabLst/>
        <a:defRPr sz="1400">
          <a:solidFill>
            <a:schemeClr val="tx1"/>
          </a:solidFill>
          <a:latin typeface="Calibri"/>
          <a:ea typeface="+mn-ea"/>
          <a:cs typeface="Calibri"/>
        </a:defRPr>
      </a:lvl2pPr>
      <a:lvl3pPr marL="820400" indent="-285750" algn="l" rtl="0" eaLnBrk="1" fontAlgn="base" hangingPunct="1">
        <a:lnSpc>
          <a:spcPct val="100000"/>
        </a:lnSpc>
        <a:spcBef>
          <a:spcPct val="20000"/>
        </a:spcBef>
        <a:spcAft>
          <a:spcPts val="400"/>
        </a:spcAft>
        <a:buClr>
          <a:srgbClr val="CBB98A"/>
        </a:buClr>
        <a:buFont typeface="Arial" panose="020B0604020202020204" pitchFamily="34" charset="0"/>
        <a:buChar char="•"/>
        <a:defRPr sz="1400">
          <a:solidFill>
            <a:schemeClr val="tx1"/>
          </a:solidFill>
          <a:latin typeface="Calibri"/>
          <a:ea typeface="+mn-ea"/>
          <a:cs typeface="Calibri"/>
        </a:defRPr>
      </a:lvl3pPr>
      <a:lvl4pPr marL="801975" indent="0" algn="l" rtl="0" eaLnBrk="1" fontAlgn="base" hangingPunct="1">
        <a:lnSpc>
          <a:spcPct val="100000"/>
        </a:lnSpc>
        <a:spcBef>
          <a:spcPct val="20000"/>
        </a:spcBef>
        <a:spcAft>
          <a:spcPts val="400"/>
        </a:spcAft>
        <a:buClr>
          <a:srgbClr val="CBB98A"/>
        </a:buClr>
        <a:buFontTx/>
        <a:buNone/>
        <a:defRPr sz="1400">
          <a:solidFill>
            <a:schemeClr val="tx1"/>
          </a:solidFill>
          <a:latin typeface="Calibri"/>
          <a:ea typeface="+mn-ea"/>
          <a:cs typeface="Calibri"/>
        </a:defRPr>
      </a:lvl4pPr>
      <a:lvl5pPr marL="1069300" indent="0" algn="l" rtl="0" eaLnBrk="1" fontAlgn="base" hangingPunct="1">
        <a:lnSpc>
          <a:spcPct val="100000"/>
        </a:lnSpc>
        <a:spcBef>
          <a:spcPct val="20000"/>
        </a:spcBef>
        <a:spcAft>
          <a:spcPts val="400"/>
        </a:spcAft>
        <a:buClr>
          <a:srgbClr val="CBB98A"/>
        </a:buClr>
        <a:buFontTx/>
        <a:buNone/>
        <a:defRPr sz="1400">
          <a:solidFill>
            <a:schemeClr val="tx1"/>
          </a:solidFill>
          <a:latin typeface="Calibri"/>
          <a:ea typeface="+mn-ea"/>
          <a:cs typeface="Calibri"/>
        </a:defRPr>
      </a:lvl5pPr>
      <a:lvl6pPr marL="1470287" indent="-133662" algn="l" rtl="0" eaLnBrk="1" fontAlgn="base" hangingPunct="1">
        <a:spcBef>
          <a:spcPct val="20000"/>
        </a:spcBef>
        <a:spcAft>
          <a:spcPct val="0"/>
        </a:spcAft>
        <a:buBlip>
          <a:blip r:embed="rId6"/>
        </a:buBlip>
        <a:defRPr sz="702">
          <a:solidFill>
            <a:schemeClr val="tx1"/>
          </a:solidFill>
          <a:latin typeface="+mn-lt"/>
          <a:ea typeface="+mn-ea"/>
        </a:defRPr>
      </a:lvl6pPr>
      <a:lvl7pPr marL="1737611" indent="-133662" algn="l" rtl="0" eaLnBrk="1" fontAlgn="base" hangingPunct="1">
        <a:spcBef>
          <a:spcPct val="20000"/>
        </a:spcBef>
        <a:spcAft>
          <a:spcPct val="0"/>
        </a:spcAft>
        <a:buBlip>
          <a:blip r:embed="rId7"/>
        </a:buBlip>
        <a:defRPr sz="702">
          <a:solidFill>
            <a:schemeClr val="tx1"/>
          </a:solidFill>
          <a:latin typeface="+mn-lt"/>
          <a:ea typeface="+mn-ea"/>
        </a:defRPr>
      </a:lvl7pPr>
      <a:lvl8pPr marL="2004936" indent="-133662" algn="l" rtl="0" eaLnBrk="1" fontAlgn="base" hangingPunct="1">
        <a:spcBef>
          <a:spcPct val="20000"/>
        </a:spcBef>
        <a:spcAft>
          <a:spcPct val="0"/>
        </a:spcAft>
        <a:buBlip>
          <a:blip r:embed="rId7"/>
        </a:buBlip>
        <a:defRPr sz="702">
          <a:solidFill>
            <a:schemeClr val="tx1"/>
          </a:solidFill>
          <a:latin typeface="+mn-lt"/>
          <a:ea typeface="+mn-ea"/>
        </a:defRPr>
      </a:lvl8pPr>
      <a:lvl9pPr marL="2272261" indent="-133662" algn="l" rtl="0" eaLnBrk="1" fontAlgn="base" hangingPunct="1">
        <a:spcBef>
          <a:spcPct val="20000"/>
        </a:spcBef>
        <a:spcAft>
          <a:spcPct val="0"/>
        </a:spcAft>
        <a:buBlip>
          <a:blip r:embed="rId7"/>
        </a:buBlip>
        <a:defRPr sz="702">
          <a:solidFill>
            <a:schemeClr val="tx1"/>
          </a:solidFill>
          <a:latin typeface="+mn-lt"/>
          <a:ea typeface="+mn-ea"/>
        </a:defRPr>
      </a:lvl9pPr>
    </p:bodyStyle>
    <p:otherStyle>
      <a:defPPr>
        <a:defRPr lang="de-DE"/>
      </a:defPPr>
      <a:lvl1pPr marL="0" algn="l" defTabSz="267325" rtl="0" eaLnBrk="1" latinLnBrk="0" hangingPunct="1">
        <a:defRPr sz="1052" kern="1200">
          <a:solidFill>
            <a:schemeClr val="tx1"/>
          </a:solidFill>
          <a:latin typeface="+mn-lt"/>
          <a:ea typeface="+mn-ea"/>
          <a:cs typeface="+mn-cs"/>
        </a:defRPr>
      </a:lvl1pPr>
      <a:lvl2pPr marL="267325" algn="l" defTabSz="267325" rtl="0" eaLnBrk="1" latinLnBrk="0" hangingPunct="1">
        <a:defRPr sz="1052" kern="1200">
          <a:solidFill>
            <a:schemeClr val="tx1"/>
          </a:solidFill>
          <a:latin typeface="+mn-lt"/>
          <a:ea typeface="+mn-ea"/>
          <a:cs typeface="+mn-cs"/>
        </a:defRPr>
      </a:lvl2pPr>
      <a:lvl3pPr marL="534650" algn="l" defTabSz="267325" rtl="0" eaLnBrk="1" latinLnBrk="0" hangingPunct="1">
        <a:defRPr sz="1052" kern="1200">
          <a:solidFill>
            <a:schemeClr val="tx1"/>
          </a:solidFill>
          <a:latin typeface="+mn-lt"/>
          <a:ea typeface="+mn-ea"/>
          <a:cs typeface="+mn-cs"/>
        </a:defRPr>
      </a:lvl3pPr>
      <a:lvl4pPr marL="801975" algn="l" defTabSz="267325" rtl="0" eaLnBrk="1" latinLnBrk="0" hangingPunct="1">
        <a:defRPr sz="1052" kern="1200">
          <a:solidFill>
            <a:schemeClr val="tx1"/>
          </a:solidFill>
          <a:latin typeface="+mn-lt"/>
          <a:ea typeface="+mn-ea"/>
          <a:cs typeface="+mn-cs"/>
        </a:defRPr>
      </a:lvl4pPr>
      <a:lvl5pPr marL="1069299" algn="l" defTabSz="267325" rtl="0" eaLnBrk="1" latinLnBrk="0" hangingPunct="1">
        <a:defRPr sz="1052" kern="1200">
          <a:solidFill>
            <a:schemeClr val="tx1"/>
          </a:solidFill>
          <a:latin typeface="+mn-lt"/>
          <a:ea typeface="+mn-ea"/>
          <a:cs typeface="+mn-cs"/>
        </a:defRPr>
      </a:lvl5pPr>
      <a:lvl6pPr marL="1336624" algn="l" defTabSz="267325" rtl="0" eaLnBrk="1" latinLnBrk="0" hangingPunct="1">
        <a:defRPr sz="1052" kern="1200">
          <a:solidFill>
            <a:schemeClr val="tx1"/>
          </a:solidFill>
          <a:latin typeface="+mn-lt"/>
          <a:ea typeface="+mn-ea"/>
          <a:cs typeface="+mn-cs"/>
        </a:defRPr>
      </a:lvl6pPr>
      <a:lvl7pPr marL="1603949" algn="l" defTabSz="267325" rtl="0" eaLnBrk="1" latinLnBrk="0" hangingPunct="1">
        <a:defRPr sz="1052" kern="1200">
          <a:solidFill>
            <a:schemeClr val="tx1"/>
          </a:solidFill>
          <a:latin typeface="+mn-lt"/>
          <a:ea typeface="+mn-ea"/>
          <a:cs typeface="+mn-cs"/>
        </a:defRPr>
      </a:lvl7pPr>
      <a:lvl8pPr marL="1871274" algn="l" defTabSz="267325" rtl="0" eaLnBrk="1" latinLnBrk="0" hangingPunct="1">
        <a:defRPr sz="1052" kern="1200">
          <a:solidFill>
            <a:schemeClr val="tx1"/>
          </a:solidFill>
          <a:latin typeface="+mn-lt"/>
          <a:ea typeface="+mn-ea"/>
          <a:cs typeface="+mn-cs"/>
        </a:defRPr>
      </a:lvl8pPr>
      <a:lvl9pPr marL="2138599" algn="l" defTabSz="267325" rtl="0" eaLnBrk="1" latinLnBrk="0" hangingPunct="1">
        <a:defRPr sz="10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wm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2.jpeg"/><Relationship Id="rId4" Type="http://schemas.openxmlformats.org/officeDocument/2006/relationships/image" Target="../media/image4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1.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739B5B4-BE0E-57F5-C824-D0210A1FD92A}"/>
              </a:ext>
            </a:extLst>
          </p:cNvPr>
          <p:cNvSpPr>
            <a:spLocks noGrp="1"/>
          </p:cNvSpPr>
          <p:nvPr>
            <p:ph type="title"/>
          </p:nvPr>
        </p:nvSpPr>
        <p:spPr>
          <a:xfrm>
            <a:off x="-1840" y="1230"/>
            <a:ext cx="7561515" cy="116589"/>
          </a:xfrm>
        </p:spPr>
        <p:txBody>
          <a:bodyPr>
            <a:normAutofit fontScale="90000"/>
          </a:bodyPr>
          <a:lstStyle/>
          <a:p>
            <a:r>
              <a:rPr lang="de-DE" dirty="0">
                <a:latin typeface="+mn-lt"/>
              </a:rPr>
              <a:t> </a:t>
            </a:r>
          </a:p>
        </p:txBody>
      </p:sp>
      <p:sp>
        <p:nvSpPr>
          <p:cNvPr id="4" name="Foliennummernplatzhalter 3">
            <a:extLst>
              <a:ext uri="{FF2B5EF4-FFF2-40B4-BE49-F238E27FC236}">
                <a16:creationId xmlns:a16="http://schemas.microsoft.com/office/drawing/2014/main" id="{A86AB581-68DF-E2BD-370F-3073BB112698}"/>
              </a:ext>
            </a:extLst>
          </p:cNvPr>
          <p:cNvSpPr>
            <a:spLocks noGrp="1"/>
          </p:cNvSpPr>
          <p:nvPr>
            <p:ph type="sldNum" sz="quarter" idx="12"/>
          </p:nvPr>
        </p:nvSpPr>
        <p:spPr/>
        <p:txBody>
          <a:bodyPr/>
          <a:lstStyle/>
          <a:p>
            <a:fld id="{36E86F72-C82F-6842-BB77-CB091020EC48}" type="slidenum">
              <a:rPr lang="de-DE"/>
              <a:pPr/>
              <a:t>1</a:t>
            </a:fld>
            <a:endParaRPr lang="de-DE"/>
          </a:p>
        </p:txBody>
      </p:sp>
      <p:pic>
        <p:nvPicPr>
          <p:cNvPr id="6" name="Grafik 5" descr="Logo-DZLM">
            <a:extLst>
              <a:ext uri="{FF2B5EF4-FFF2-40B4-BE49-F238E27FC236}">
                <a16:creationId xmlns:a16="http://schemas.microsoft.com/office/drawing/2014/main" id="{C5F04798-C460-FA37-C6C3-AF6E5544AC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6827" y="338802"/>
            <a:ext cx="2249095" cy="252130"/>
          </a:xfrm>
          <a:prstGeom prst="rect">
            <a:avLst/>
          </a:prstGeom>
        </p:spPr>
      </p:pic>
      <p:sp>
        <p:nvSpPr>
          <p:cNvPr id="14" name="Textfeld 13">
            <a:extLst>
              <a:ext uri="{FF2B5EF4-FFF2-40B4-BE49-F238E27FC236}">
                <a16:creationId xmlns:a16="http://schemas.microsoft.com/office/drawing/2014/main" id="{3D26D5A6-9EB8-FB29-A79C-3BA0C7CE7939}"/>
              </a:ext>
            </a:extLst>
          </p:cNvPr>
          <p:cNvSpPr txBox="1"/>
          <p:nvPr/>
        </p:nvSpPr>
        <p:spPr>
          <a:xfrm>
            <a:off x="1529204" y="3010774"/>
            <a:ext cx="450126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800" b="1" dirty="0" err="1">
                <a:solidFill>
                  <a:srgbClr val="327A86"/>
                </a:solidFill>
                <a:cs typeface="Calibri"/>
              </a:rPr>
              <a:t>Verstehensaktivitäten</a:t>
            </a:r>
            <a:r>
              <a:rPr lang="de-DE" sz="2800" b="1" dirty="0">
                <a:solidFill>
                  <a:srgbClr val="327A86"/>
                </a:solidFill>
                <a:cs typeface="Calibri"/>
              </a:rPr>
              <a:t>-Kartei</a:t>
            </a:r>
            <a:endParaRPr lang="de-DE" sz="1350" dirty="0">
              <a:solidFill>
                <a:srgbClr val="000000"/>
              </a:solidFill>
              <a:cs typeface="Calibri"/>
            </a:endParaRPr>
          </a:p>
        </p:txBody>
      </p:sp>
      <p:sp>
        <p:nvSpPr>
          <p:cNvPr id="30" name="Text Box 24">
            <a:extLst>
              <a:ext uri="{FF2B5EF4-FFF2-40B4-BE49-F238E27FC236}">
                <a16:creationId xmlns:a16="http://schemas.microsoft.com/office/drawing/2014/main" id="{3759CDBA-B23E-A062-61B6-4A3F5077ECA1}"/>
              </a:ext>
            </a:extLst>
          </p:cNvPr>
          <p:cNvSpPr txBox="1">
            <a:spLocks noChangeArrowheads="1"/>
          </p:cNvSpPr>
          <p:nvPr/>
        </p:nvSpPr>
        <p:spPr bwMode="auto">
          <a:xfrm>
            <a:off x="1472353" y="2005866"/>
            <a:ext cx="2737513" cy="17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de-DE"/>
            </a:defPPr>
            <a:lvl1pPr marL="0" algn="l" defTabSz="703905" rtl="0" eaLnBrk="1" latinLnBrk="0" hangingPunct="1">
              <a:defRPr sz="1386" kern="1200">
                <a:solidFill>
                  <a:schemeClr val="tx1"/>
                </a:solidFill>
                <a:latin typeface="+mn-lt"/>
                <a:ea typeface="+mn-ea"/>
                <a:cs typeface="+mn-cs"/>
              </a:defRPr>
            </a:lvl1pPr>
            <a:lvl2pPr marL="351953" algn="l" defTabSz="703905" rtl="0" eaLnBrk="1" latinLnBrk="0" hangingPunct="1">
              <a:defRPr sz="1386" kern="1200">
                <a:solidFill>
                  <a:schemeClr val="tx1"/>
                </a:solidFill>
                <a:latin typeface="+mn-lt"/>
                <a:ea typeface="+mn-ea"/>
                <a:cs typeface="+mn-cs"/>
              </a:defRPr>
            </a:lvl2pPr>
            <a:lvl3pPr marL="703905" algn="l" defTabSz="703905" rtl="0" eaLnBrk="1" latinLnBrk="0" hangingPunct="1">
              <a:defRPr sz="1386" kern="1200">
                <a:solidFill>
                  <a:schemeClr val="tx1"/>
                </a:solidFill>
                <a:latin typeface="+mn-lt"/>
                <a:ea typeface="+mn-ea"/>
                <a:cs typeface="+mn-cs"/>
              </a:defRPr>
            </a:lvl3pPr>
            <a:lvl4pPr marL="1055858" algn="l" defTabSz="703905" rtl="0" eaLnBrk="1" latinLnBrk="0" hangingPunct="1">
              <a:defRPr sz="1386" kern="1200">
                <a:solidFill>
                  <a:schemeClr val="tx1"/>
                </a:solidFill>
                <a:latin typeface="+mn-lt"/>
                <a:ea typeface="+mn-ea"/>
                <a:cs typeface="+mn-cs"/>
              </a:defRPr>
            </a:lvl4pPr>
            <a:lvl5pPr marL="1407810" algn="l" defTabSz="703905" rtl="0" eaLnBrk="1" latinLnBrk="0" hangingPunct="1">
              <a:defRPr sz="1386" kern="1200">
                <a:solidFill>
                  <a:schemeClr val="tx1"/>
                </a:solidFill>
                <a:latin typeface="+mn-lt"/>
                <a:ea typeface="+mn-ea"/>
                <a:cs typeface="+mn-cs"/>
              </a:defRPr>
            </a:lvl5pPr>
            <a:lvl6pPr marL="1759763" algn="l" defTabSz="703905" rtl="0" eaLnBrk="1" latinLnBrk="0" hangingPunct="1">
              <a:defRPr sz="1386" kern="1200">
                <a:solidFill>
                  <a:schemeClr val="tx1"/>
                </a:solidFill>
                <a:latin typeface="+mn-lt"/>
                <a:ea typeface="+mn-ea"/>
                <a:cs typeface="+mn-cs"/>
              </a:defRPr>
            </a:lvl6pPr>
            <a:lvl7pPr marL="2111715" algn="l" defTabSz="703905" rtl="0" eaLnBrk="1" latinLnBrk="0" hangingPunct="1">
              <a:defRPr sz="1386" kern="1200">
                <a:solidFill>
                  <a:schemeClr val="tx1"/>
                </a:solidFill>
                <a:latin typeface="+mn-lt"/>
                <a:ea typeface="+mn-ea"/>
                <a:cs typeface="+mn-cs"/>
              </a:defRPr>
            </a:lvl7pPr>
            <a:lvl8pPr marL="2463668" algn="l" defTabSz="703905" rtl="0" eaLnBrk="1" latinLnBrk="0" hangingPunct="1">
              <a:defRPr sz="1386" kern="1200">
                <a:solidFill>
                  <a:schemeClr val="tx1"/>
                </a:solidFill>
                <a:latin typeface="+mn-lt"/>
                <a:ea typeface="+mn-ea"/>
                <a:cs typeface="+mn-cs"/>
              </a:defRPr>
            </a:lvl8pPr>
            <a:lvl9pPr marL="2815620" algn="l" defTabSz="703905" rtl="0" eaLnBrk="1" latinLnBrk="0" hangingPunct="1">
              <a:defRPr sz="1386" kern="1200">
                <a:solidFill>
                  <a:schemeClr val="tx1"/>
                </a:solidFill>
                <a:latin typeface="+mn-lt"/>
                <a:ea typeface="+mn-ea"/>
                <a:cs typeface="+mn-cs"/>
              </a:defRPr>
            </a:lvl9pPr>
          </a:lstStyle>
          <a:p>
            <a:pPr defTabSz="566945" eaLnBrk="0" fontAlgn="base" hangingPunct="0">
              <a:spcBef>
                <a:spcPct val="0"/>
              </a:spcBef>
              <a:spcAft>
                <a:spcPct val="0"/>
              </a:spcAft>
            </a:pPr>
            <a:endParaRPr lang="de-DE" altLang="de-DE" sz="1116"/>
          </a:p>
        </p:txBody>
      </p:sp>
      <p:sp>
        <p:nvSpPr>
          <p:cNvPr id="16" name="Textfeld 2">
            <a:extLst>
              <a:ext uri="{FF2B5EF4-FFF2-40B4-BE49-F238E27FC236}">
                <a16:creationId xmlns:a16="http://schemas.microsoft.com/office/drawing/2014/main" id="{BE5C8E5F-11F5-2005-B0E3-FCE00E2AE90F}"/>
              </a:ext>
            </a:extLst>
          </p:cNvPr>
          <p:cNvSpPr txBox="1"/>
          <p:nvPr/>
        </p:nvSpPr>
        <p:spPr>
          <a:xfrm>
            <a:off x="1320235" y="3935382"/>
            <a:ext cx="5149743" cy="400110"/>
          </a:xfrm>
          <a:prstGeom prst="rect">
            <a:avLst/>
          </a:prstGeom>
          <a:noFill/>
        </p:spPr>
        <p:txBody>
          <a:bodyPr wrap="none" lIns="91440" tIns="45720" rIns="91440" bIns="45720" rtlCol="0" anchor="t">
            <a:spAutoFit/>
          </a:bodyPr>
          <a:lstStyle>
            <a:defPPr>
              <a:defRPr lang="de-DE"/>
            </a:defPPr>
            <a:lvl1pPr marL="0" algn="l" defTabSz="703905" rtl="0" eaLnBrk="1" latinLnBrk="0" hangingPunct="1">
              <a:defRPr sz="1386" kern="1200">
                <a:solidFill>
                  <a:schemeClr val="tx1"/>
                </a:solidFill>
                <a:latin typeface="+mn-lt"/>
                <a:ea typeface="+mn-ea"/>
                <a:cs typeface="+mn-cs"/>
              </a:defRPr>
            </a:lvl1pPr>
            <a:lvl2pPr marL="351953" algn="l" defTabSz="703905" rtl="0" eaLnBrk="1" latinLnBrk="0" hangingPunct="1">
              <a:defRPr sz="1386" kern="1200">
                <a:solidFill>
                  <a:schemeClr val="tx1"/>
                </a:solidFill>
                <a:latin typeface="+mn-lt"/>
                <a:ea typeface="+mn-ea"/>
                <a:cs typeface="+mn-cs"/>
              </a:defRPr>
            </a:lvl2pPr>
            <a:lvl3pPr marL="703905" algn="l" defTabSz="703905" rtl="0" eaLnBrk="1" latinLnBrk="0" hangingPunct="1">
              <a:defRPr sz="1386" kern="1200">
                <a:solidFill>
                  <a:schemeClr val="tx1"/>
                </a:solidFill>
                <a:latin typeface="+mn-lt"/>
                <a:ea typeface="+mn-ea"/>
                <a:cs typeface="+mn-cs"/>
              </a:defRPr>
            </a:lvl3pPr>
            <a:lvl4pPr marL="1055858" algn="l" defTabSz="703905" rtl="0" eaLnBrk="1" latinLnBrk="0" hangingPunct="1">
              <a:defRPr sz="1386" kern="1200">
                <a:solidFill>
                  <a:schemeClr val="tx1"/>
                </a:solidFill>
                <a:latin typeface="+mn-lt"/>
                <a:ea typeface="+mn-ea"/>
                <a:cs typeface="+mn-cs"/>
              </a:defRPr>
            </a:lvl4pPr>
            <a:lvl5pPr marL="1407810" algn="l" defTabSz="703905" rtl="0" eaLnBrk="1" latinLnBrk="0" hangingPunct="1">
              <a:defRPr sz="1386" kern="1200">
                <a:solidFill>
                  <a:schemeClr val="tx1"/>
                </a:solidFill>
                <a:latin typeface="+mn-lt"/>
                <a:ea typeface="+mn-ea"/>
                <a:cs typeface="+mn-cs"/>
              </a:defRPr>
            </a:lvl5pPr>
            <a:lvl6pPr marL="1759763" algn="l" defTabSz="703905" rtl="0" eaLnBrk="1" latinLnBrk="0" hangingPunct="1">
              <a:defRPr sz="1386" kern="1200">
                <a:solidFill>
                  <a:schemeClr val="tx1"/>
                </a:solidFill>
                <a:latin typeface="+mn-lt"/>
                <a:ea typeface="+mn-ea"/>
                <a:cs typeface="+mn-cs"/>
              </a:defRPr>
            </a:lvl6pPr>
            <a:lvl7pPr marL="2111715" algn="l" defTabSz="703905" rtl="0" eaLnBrk="1" latinLnBrk="0" hangingPunct="1">
              <a:defRPr sz="1386" kern="1200">
                <a:solidFill>
                  <a:schemeClr val="tx1"/>
                </a:solidFill>
                <a:latin typeface="+mn-lt"/>
                <a:ea typeface="+mn-ea"/>
                <a:cs typeface="+mn-cs"/>
              </a:defRPr>
            </a:lvl7pPr>
            <a:lvl8pPr marL="2463668" algn="l" defTabSz="703905" rtl="0" eaLnBrk="1" latinLnBrk="0" hangingPunct="1">
              <a:defRPr sz="1386" kern="1200">
                <a:solidFill>
                  <a:schemeClr val="tx1"/>
                </a:solidFill>
                <a:latin typeface="+mn-lt"/>
                <a:ea typeface="+mn-ea"/>
                <a:cs typeface="+mn-cs"/>
              </a:defRPr>
            </a:lvl8pPr>
            <a:lvl9pPr marL="2815620" algn="l" defTabSz="703905" rtl="0" eaLnBrk="1" latinLnBrk="0" hangingPunct="1">
              <a:defRPr sz="1386" kern="1200">
                <a:solidFill>
                  <a:schemeClr val="tx1"/>
                </a:solidFill>
                <a:latin typeface="+mn-lt"/>
                <a:ea typeface="+mn-ea"/>
                <a:cs typeface="+mn-cs"/>
              </a:defRPr>
            </a:lvl9pPr>
          </a:lstStyle>
          <a:p>
            <a:r>
              <a:rPr lang="de-DE" altLang="de-DE" sz="2000" b="1" dirty="0">
                <a:solidFill>
                  <a:srgbClr val="327A86"/>
                </a:solidFill>
                <a:cs typeface="Calibri"/>
              </a:rPr>
              <a:t>Gemeinsam Verstehensgrundlagen auffrischen</a:t>
            </a:r>
            <a:endParaRPr lang="de-DE" sz="1400" dirty="0">
              <a:cs typeface="Calibri"/>
            </a:endParaRPr>
          </a:p>
        </p:txBody>
      </p:sp>
      <p:sp>
        <p:nvSpPr>
          <p:cNvPr id="33" name="Text Box 23">
            <a:extLst>
              <a:ext uri="{FF2B5EF4-FFF2-40B4-BE49-F238E27FC236}">
                <a16:creationId xmlns:a16="http://schemas.microsoft.com/office/drawing/2014/main" id="{52886DDF-5DAC-43ED-9F70-F337CF01B2CF}"/>
              </a:ext>
            </a:extLst>
          </p:cNvPr>
          <p:cNvSpPr txBox="1">
            <a:spLocks noChangeArrowheads="1"/>
          </p:cNvSpPr>
          <p:nvPr/>
        </p:nvSpPr>
        <p:spPr bwMode="auto">
          <a:xfrm>
            <a:off x="123753" y="4757082"/>
            <a:ext cx="7509687" cy="28146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defPPr>
              <a:defRPr lang="de-DE"/>
            </a:defPPr>
            <a:lvl1pPr marL="0" algn="l" defTabSz="703905" rtl="0" eaLnBrk="1" latinLnBrk="0" hangingPunct="1">
              <a:defRPr sz="1386" kern="1200">
                <a:solidFill>
                  <a:schemeClr val="tx1"/>
                </a:solidFill>
                <a:latin typeface="+mn-lt"/>
                <a:ea typeface="+mn-ea"/>
                <a:cs typeface="+mn-cs"/>
              </a:defRPr>
            </a:lvl1pPr>
            <a:lvl2pPr marL="351953" algn="l" defTabSz="703905" rtl="0" eaLnBrk="1" latinLnBrk="0" hangingPunct="1">
              <a:defRPr sz="1386" kern="1200">
                <a:solidFill>
                  <a:schemeClr val="tx1"/>
                </a:solidFill>
                <a:latin typeface="+mn-lt"/>
                <a:ea typeface="+mn-ea"/>
                <a:cs typeface="+mn-cs"/>
              </a:defRPr>
            </a:lvl2pPr>
            <a:lvl3pPr marL="703905" algn="l" defTabSz="703905" rtl="0" eaLnBrk="1" latinLnBrk="0" hangingPunct="1">
              <a:defRPr sz="1386" kern="1200">
                <a:solidFill>
                  <a:schemeClr val="tx1"/>
                </a:solidFill>
                <a:latin typeface="+mn-lt"/>
                <a:ea typeface="+mn-ea"/>
                <a:cs typeface="+mn-cs"/>
              </a:defRPr>
            </a:lvl3pPr>
            <a:lvl4pPr marL="1055858" algn="l" defTabSz="703905" rtl="0" eaLnBrk="1" latinLnBrk="0" hangingPunct="1">
              <a:defRPr sz="1386" kern="1200">
                <a:solidFill>
                  <a:schemeClr val="tx1"/>
                </a:solidFill>
                <a:latin typeface="+mn-lt"/>
                <a:ea typeface="+mn-ea"/>
                <a:cs typeface="+mn-cs"/>
              </a:defRPr>
            </a:lvl4pPr>
            <a:lvl5pPr marL="1407810" algn="l" defTabSz="703905" rtl="0" eaLnBrk="1" latinLnBrk="0" hangingPunct="1">
              <a:defRPr sz="1386" kern="1200">
                <a:solidFill>
                  <a:schemeClr val="tx1"/>
                </a:solidFill>
                <a:latin typeface="+mn-lt"/>
                <a:ea typeface="+mn-ea"/>
                <a:cs typeface="+mn-cs"/>
              </a:defRPr>
            </a:lvl5pPr>
            <a:lvl6pPr marL="1759763" algn="l" defTabSz="703905" rtl="0" eaLnBrk="1" latinLnBrk="0" hangingPunct="1">
              <a:defRPr sz="1386" kern="1200">
                <a:solidFill>
                  <a:schemeClr val="tx1"/>
                </a:solidFill>
                <a:latin typeface="+mn-lt"/>
                <a:ea typeface="+mn-ea"/>
                <a:cs typeface="+mn-cs"/>
              </a:defRPr>
            </a:lvl6pPr>
            <a:lvl7pPr marL="2111715" algn="l" defTabSz="703905" rtl="0" eaLnBrk="1" latinLnBrk="0" hangingPunct="1">
              <a:defRPr sz="1386" kern="1200">
                <a:solidFill>
                  <a:schemeClr val="tx1"/>
                </a:solidFill>
                <a:latin typeface="+mn-lt"/>
                <a:ea typeface="+mn-ea"/>
                <a:cs typeface="+mn-cs"/>
              </a:defRPr>
            </a:lvl7pPr>
            <a:lvl8pPr marL="2463668" algn="l" defTabSz="703905" rtl="0" eaLnBrk="1" latinLnBrk="0" hangingPunct="1">
              <a:defRPr sz="1386" kern="1200">
                <a:solidFill>
                  <a:schemeClr val="tx1"/>
                </a:solidFill>
                <a:latin typeface="+mn-lt"/>
                <a:ea typeface="+mn-ea"/>
                <a:cs typeface="+mn-cs"/>
              </a:defRPr>
            </a:lvl8pPr>
            <a:lvl9pPr marL="2815620" algn="l" defTabSz="703905" rtl="0" eaLnBrk="1" latinLnBrk="0" hangingPunct="1">
              <a:defRPr sz="1386" kern="1200">
                <a:solidFill>
                  <a:schemeClr val="tx1"/>
                </a:solidFill>
                <a:latin typeface="+mn-lt"/>
                <a:ea typeface="+mn-ea"/>
                <a:cs typeface="+mn-cs"/>
              </a:defRPr>
            </a:lvl9pPr>
          </a:lstStyle>
          <a:p>
            <a:pPr defTabSz="566945" eaLnBrk="0" fontAlgn="base" hangingPunct="0">
              <a:spcBef>
                <a:spcPct val="0"/>
              </a:spcBef>
              <a:spcAft>
                <a:spcPct val="0"/>
              </a:spcAft>
            </a:pPr>
            <a:r>
              <a:rPr lang="de-DE" altLang="de-DE" sz="1100" dirty="0">
                <a:cs typeface="Calibri"/>
              </a:rPr>
              <a:t> von Anne-Kathrin Reiche, Claudia Ademmer, Susanne Prediger, Judith </a:t>
            </a:r>
            <a:r>
              <a:rPr lang="de-DE" altLang="de-DE" sz="1100" dirty="0" err="1">
                <a:cs typeface="Calibri"/>
              </a:rPr>
              <a:t>Kortboyer</a:t>
            </a:r>
            <a:r>
              <a:rPr lang="de-DE" altLang="de-DE" sz="1100" dirty="0">
                <a:cs typeface="Calibri"/>
              </a:rPr>
              <a:t>, Esther Wensing &amp; Birte Pöhler-Friedrich </a:t>
            </a:r>
          </a:p>
        </p:txBody>
      </p:sp>
      <p:pic>
        <p:nvPicPr>
          <p:cNvPr id="9" name="Grafik 8">
            <a:extLst>
              <a:ext uri="{FF2B5EF4-FFF2-40B4-BE49-F238E27FC236}">
                <a16:creationId xmlns:a16="http://schemas.microsoft.com/office/drawing/2014/main" id="{E0A5EC85-80B7-3200-2624-7FCE532F4B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687" y="285700"/>
            <a:ext cx="2249096" cy="522152"/>
          </a:xfrm>
          <a:prstGeom prst="rect">
            <a:avLst/>
          </a:prstGeom>
        </p:spPr>
      </p:pic>
      <p:pic>
        <p:nvPicPr>
          <p:cNvPr id="13" name="Grafik 12">
            <a:extLst>
              <a:ext uri="{FF2B5EF4-FFF2-40B4-BE49-F238E27FC236}">
                <a16:creationId xmlns:a16="http://schemas.microsoft.com/office/drawing/2014/main" id="{05670AA6-9E7D-4283-4DC1-325325C2BE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0897" y="5086793"/>
            <a:ext cx="605422" cy="211661"/>
          </a:xfrm>
          <a:prstGeom prst="rect">
            <a:avLst/>
          </a:prstGeom>
        </p:spPr>
      </p:pic>
      <p:pic>
        <p:nvPicPr>
          <p:cNvPr id="5" name="Grafik 4" descr="Ein Bild, das Rechteck enthält.&#10;&#10;Automatisch generierte Beschreibung">
            <a:extLst>
              <a:ext uri="{FF2B5EF4-FFF2-40B4-BE49-F238E27FC236}">
                <a16:creationId xmlns:a16="http://schemas.microsoft.com/office/drawing/2014/main" id="{9F207E4A-6C59-0CF7-72B4-00CD668BB7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892632" y="791956"/>
            <a:ext cx="1687137" cy="2249516"/>
          </a:xfrm>
          <a:prstGeom prst="rect">
            <a:avLst/>
          </a:prstGeom>
          <a:effectLst>
            <a:softEdge rad="31750"/>
          </a:effectLst>
        </p:spPr>
      </p:pic>
      <p:pic>
        <p:nvPicPr>
          <p:cNvPr id="10" name="Grafik 9" descr="Ein Bild, das Bastelei, Klebezettel enthält.&#10;&#10;Beschreibung automatisch generiert.">
            <a:extLst>
              <a:ext uri="{FF2B5EF4-FFF2-40B4-BE49-F238E27FC236}">
                <a16:creationId xmlns:a16="http://schemas.microsoft.com/office/drawing/2014/main" id="{8E7B7B6F-6495-75C2-DAE9-99DC0B7FECE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865" t="6852" r="24833" b="2893"/>
          <a:stretch/>
        </p:blipFill>
        <p:spPr>
          <a:xfrm rot="978895">
            <a:off x="4001798" y="1359411"/>
            <a:ext cx="1489249" cy="12161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3507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0FFFC9D2-A228-A625-10E6-03E4F2AD4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72" y="3763763"/>
            <a:ext cx="2435015" cy="735654"/>
          </a:xfrm>
          <a:prstGeom prst="rect">
            <a:avLst/>
          </a:prstGeom>
        </p:spPr>
      </p:pic>
      <p:sp>
        <p:nvSpPr>
          <p:cNvPr id="2" name="Rechteck 1">
            <a:extLst>
              <a:ext uri="{FF2B5EF4-FFF2-40B4-BE49-F238E27FC236}">
                <a16:creationId xmlns:a16="http://schemas.microsoft.com/office/drawing/2014/main" id="{69F5AB91-5132-0E15-222B-DBDB45BF3B2F}"/>
              </a:ext>
            </a:extLst>
          </p:cNvPr>
          <p:cNvSpPr/>
          <p:nvPr/>
        </p:nvSpPr>
        <p:spPr>
          <a:xfrm>
            <a:off x="159559" y="665154"/>
            <a:ext cx="7240555" cy="3139321"/>
          </a:xfrm>
          <a:prstGeom prst="rect">
            <a:avLst/>
          </a:prstGeom>
        </p:spPr>
        <p:txBody>
          <a:bodyPr wrap="square" lIns="91440" tIns="45720" rIns="91440" bIns="45720" anchor="t">
            <a:spAutoFit/>
          </a:bodyPr>
          <a:lstStyle/>
          <a:p>
            <a:pPr algn="just"/>
            <a:r>
              <a:rPr lang="de-DE" sz="1100" b="1" dirty="0">
                <a:solidFill>
                  <a:srgbClr val="000000"/>
                </a:solidFill>
                <a:latin typeface="Calibri" panose="020F0502020204030204" pitchFamily="34" charset="0"/>
                <a:cs typeface="Calibri" panose="020F0502020204030204" pitchFamily="34" charset="0"/>
              </a:rPr>
              <a:t>Beschreibung der Verstehensaktivität: </a:t>
            </a:r>
          </a:p>
          <a:p>
            <a:pPr algn="just"/>
            <a:r>
              <a:rPr lang="de-DE" sz="1100" dirty="0">
                <a:effectLst/>
                <a:latin typeface="Calibri" panose="020F0502020204030204" pitchFamily="34" charset="0"/>
                <a:cs typeface="Calibri" panose="020F0502020204030204" pitchFamily="34" charset="0"/>
              </a:rPr>
              <a:t>Die Lehrkraft zeigt das Bild (bildliche Darstellung des Würfelmaterials) und regt </a:t>
            </a:r>
            <a:r>
              <a:rPr lang="de-DE" sz="1100" dirty="0">
                <a:latin typeface="Calibri" panose="020F0502020204030204" pitchFamily="34" charset="0"/>
                <a:cs typeface="Calibri" panose="020F0502020204030204" pitchFamily="34" charset="0"/>
              </a:rPr>
              <a:t>zunächst ein Gespräch über die fehlerhafte Lösung von Jonas (in der Stellentafel und in symbolischer Schreibweise) an. Seine Zahl erfüllt die Positionseigenschaft nicht: Die Ziffern an der Hunderterstelle sollen zeigen, dass es Hunderter sind. Statt zwei Hundertern sind es plötzlich Tausender. Daher muss die Zahl erst aufgeräumt werden. </a:t>
            </a:r>
            <a:r>
              <a:rPr lang="de-DE" sz="1100" dirty="0">
                <a:effectLst/>
                <a:latin typeface="Calibri" panose="020F0502020204030204" pitchFamily="34" charset="0"/>
                <a:cs typeface="Calibri" panose="020F0502020204030204" pitchFamily="34" charset="0"/>
              </a:rPr>
              <a:t>Das Bündelungsprinzip wird dabei erarbeitet, </a:t>
            </a:r>
            <a:r>
              <a:rPr lang="de-DE" sz="1100" dirty="0">
                <a:latin typeface="Calibri" panose="020F0502020204030204" pitchFamily="34" charset="0"/>
                <a:cs typeface="Calibri" panose="020F0502020204030204" pitchFamily="34" charset="0"/>
              </a:rPr>
              <a:t>indem Lernende die bildlich mit dem Würfelmaterial dargestellte Zahl parallel mit Würfelmaterial legen und das Bündeln handelnd nachvollziehen und  dabei sprachlich begleiten</a:t>
            </a:r>
            <a:r>
              <a:rPr lang="de-DE" sz="1100" dirty="0">
                <a:solidFill>
                  <a:srgbClr val="000000"/>
                </a:solidFill>
                <a:latin typeface="Calibri" panose="020F0502020204030204" pitchFamily="34" charset="0"/>
                <a:cs typeface="Calibri" panose="020F0502020204030204" pitchFamily="34" charset="0"/>
              </a:rPr>
              <a:t>.</a:t>
            </a:r>
          </a:p>
          <a:p>
            <a:pPr algn="just"/>
            <a:endParaRPr lang="de-DE" sz="1100"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Erforderliche Verstehensgrundlagen:</a:t>
            </a:r>
          </a:p>
          <a:p>
            <a:pPr algn="just"/>
            <a:r>
              <a:rPr lang="de-DE" sz="1100" dirty="0">
                <a:solidFill>
                  <a:srgbClr val="000000"/>
                </a:solidFill>
                <a:latin typeface="Calibri" panose="020F0502020204030204" pitchFamily="34" charset="0"/>
                <a:cs typeface="Calibri" panose="020F0502020204030204" pitchFamily="34" charset="0"/>
              </a:rPr>
              <a:t>Ein grundlegendes Stellenwertverständnis sowie Kenntnis </a:t>
            </a:r>
            <a:r>
              <a:rPr lang="de-DE" sz="1100" dirty="0">
                <a:latin typeface="Calibri" panose="020F0502020204030204" pitchFamily="34" charset="0"/>
                <a:cs typeface="Calibri" panose="020F0502020204030204" pitchFamily="34" charset="0"/>
              </a:rPr>
              <a:t>des Würfelmaterials, dessen bildliche Darstellung </a:t>
            </a:r>
            <a:r>
              <a:rPr lang="de-DE" sz="1100" dirty="0">
                <a:solidFill>
                  <a:srgbClr val="000000"/>
                </a:solidFill>
                <a:latin typeface="Calibri" panose="020F0502020204030204" pitchFamily="34" charset="0"/>
                <a:cs typeface="Calibri" panose="020F0502020204030204" pitchFamily="34" charset="0"/>
              </a:rPr>
              <a:t>und deren Vernetzung sind Voraussetzung.</a:t>
            </a:r>
          </a:p>
          <a:p>
            <a:pPr algn="just"/>
            <a:endParaRPr lang="de-DE" sz="1100" b="1"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Verstehensgrundlage für:</a:t>
            </a:r>
          </a:p>
          <a:p>
            <a:pPr algn="just"/>
            <a:r>
              <a:rPr lang="de-DE" sz="1100" dirty="0">
                <a:solidFill>
                  <a:srgbClr val="000000"/>
                </a:solidFill>
                <a:latin typeface="Calibri" panose="020F0502020204030204" pitchFamily="34" charset="0"/>
                <a:cs typeface="Calibri" panose="020F0502020204030204" pitchFamily="34" charset="0"/>
              </a:rPr>
              <a:t>Das</a:t>
            </a:r>
            <a:r>
              <a:rPr lang="de-DE" sz="1100" b="1" dirty="0">
                <a:solidFill>
                  <a:srgbClr val="000000"/>
                </a:solidFill>
                <a:latin typeface="Calibri" panose="020F0502020204030204" pitchFamily="34" charset="0"/>
                <a:cs typeface="Calibri" panose="020F0502020204030204" pitchFamily="34" charset="0"/>
              </a:rPr>
              <a:t> </a:t>
            </a:r>
            <a:r>
              <a:rPr lang="de-DE" sz="1100" dirty="0">
                <a:solidFill>
                  <a:srgbClr val="000000"/>
                </a:solidFill>
                <a:latin typeface="Calibri" panose="020F0502020204030204" pitchFamily="34" charset="0"/>
                <a:cs typeface="Calibri" panose="020F0502020204030204" pitchFamily="34" charset="0"/>
              </a:rPr>
              <a:t>Verstehen des Bündelungsprinzips im Dezimalsystem – auch im Hinblick auf die Darstellung des Bündelns und Entbündelns </a:t>
            </a:r>
            <a:r>
              <a:rPr lang="de-DE" sz="1100" dirty="0">
                <a:latin typeface="Calibri" panose="020F0502020204030204" pitchFamily="34" charset="0"/>
                <a:cs typeface="Calibri" panose="020F0502020204030204" pitchFamily="34" charset="0"/>
              </a:rPr>
              <a:t>am Würfelmaterial und</a:t>
            </a:r>
            <a:r>
              <a:rPr lang="de-DE" sz="1100" dirty="0">
                <a:solidFill>
                  <a:srgbClr val="000000"/>
                </a:solidFill>
                <a:latin typeface="Calibri" panose="020F0502020204030204" pitchFamily="34" charset="0"/>
                <a:cs typeface="Calibri" panose="020F0502020204030204" pitchFamily="34" charset="0"/>
              </a:rPr>
              <a:t> das verständige halbschriftliche Rechnen.</a:t>
            </a:r>
          </a:p>
          <a:p>
            <a:pPr algn="just"/>
            <a:endParaRPr lang="de-DE" sz="1100" b="1"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Impulse für die Weiterführung: </a:t>
            </a:r>
          </a:p>
          <a:p>
            <a:pPr marL="171450" indent="-171450" algn="just">
              <a:buFont typeface="Wingdings" pitchFamily="2" charset="2"/>
              <a:buChar char="§"/>
            </a:pPr>
            <a:r>
              <a:rPr lang="de-DE" sz="1100" dirty="0">
                <a:solidFill>
                  <a:srgbClr val="000000"/>
                </a:solidFill>
                <a:latin typeface="Calibri" panose="020F0502020204030204" pitchFamily="34" charset="0"/>
                <a:cs typeface="Calibri" panose="020F0502020204030204" pitchFamily="34" charset="0"/>
              </a:rPr>
              <a:t>Transfer des Bündelns in andere Zahlenräume der natürlichen Zahlen. </a:t>
            </a:r>
          </a:p>
        </p:txBody>
      </p:sp>
      <p:sp>
        <p:nvSpPr>
          <p:cNvPr id="4" name="Rechteck 3"/>
          <p:cNvSpPr/>
          <p:nvPr/>
        </p:nvSpPr>
        <p:spPr>
          <a:xfrm>
            <a:off x="443377" y="1742373"/>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sp>
        <p:nvSpPr>
          <p:cNvPr id="14" name="Titel 9">
            <a:extLst>
              <a:ext uri="{FF2B5EF4-FFF2-40B4-BE49-F238E27FC236}">
                <a16:creationId xmlns:a16="http://schemas.microsoft.com/office/drawing/2014/main" id="{68A8A40A-9C90-26DD-A18A-155EB61A50C1}"/>
              </a:ext>
            </a:extLst>
          </p:cNvPr>
          <p:cNvSpPr txBox="1">
            <a:spLocks/>
          </p:cNvSpPr>
          <p:nvPr/>
        </p:nvSpPr>
        <p:spPr>
          <a:xfrm>
            <a:off x="182857" y="238766"/>
            <a:ext cx="4840515" cy="353564"/>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000" b="1">
                <a:solidFill>
                  <a:schemeClr val="bg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5pPr>
            <a:lvl6pPr marL="26732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6pPr>
            <a:lvl7pPr marL="534650"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7pPr>
            <a:lvl8pPr marL="80197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8pPr>
            <a:lvl9pPr marL="1069299"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9pPr>
          </a:lstStyle>
          <a:p>
            <a:r>
              <a:rPr lang="de-DE" b="1" dirty="0">
                <a:latin typeface="Calibri Regular"/>
              </a:rPr>
              <a:t>Bündeln mit dem Würfelmaterial</a:t>
            </a:r>
            <a:endParaRPr lang="de-DE" dirty="0"/>
          </a:p>
        </p:txBody>
      </p:sp>
      <p:sp>
        <p:nvSpPr>
          <p:cNvPr id="11" name="Textfeld 10">
            <a:extLst>
              <a:ext uri="{FF2B5EF4-FFF2-40B4-BE49-F238E27FC236}">
                <a16:creationId xmlns:a16="http://schemas.microsoft.com/office/drawing/2014/main" id="{113C5B62-7D41-C11F-7B5B-D01C854E140F}"/>
              </a:ext>
            </a:extLst>
          </p:cNvPr>
          <p:cNvSpPr txBox="1"/>
          <p:nvPr/>
        </p:nvSpPr>
        <p:spPr>
          <a:xfrm>
            <a:off x="6006014" y="384571"/>
            <a:ext cx="1032655"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N1B</a:t>
            </a:r>
          </a:p>
        </p:txBody>
      </p:sp>
      <p:sp>
        <p:nvSpPr>
          <p:cNvPr id="3" name="Rechteck 2">
            <a:extLst>
              <a:ext uri="{FF2B5EF4-FFF2-40B4-BE49-F238E27FC236}">
                <a16:creationId xmlns:a16="http://schemas.microsoft.com/office/drawing/2014/main" id="{49BBDFBA-9CD7-1630-F3D9-A3409267B80D}"/>
              </a:ext>
            </a:extLst>
          </p:cNvPr>
          <p:cNvSpPr/>
          <p:nvPr/>
        </p:nvSpPr>
        <p:spPr>
          <a:xfrm>
            <a:off x="1401146" y="1586246"/>
            <a:ext cx="5989088" cy="435760"/>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r>
              <a:rPr lang="de-DE" sz="1116" dirty="0">
                <a:latin typeface="Calibri" panose="020F0502020204030204" pitchFamily="34" charset="0"/>
                <a:cs typeface="Calibri" panose="020F0502020204030204" pitchFamily="34" charset="0"/>
              </a:rPr>
              <a:t> </a:t>
            </a:r>
          </a:p>
        </p:txBody>
      </p:sp>
      <p:sp>
        <p:nvSpPr>
          <p:cNvPr id="8" name="Rechteck 7">
            <a:extLst>
              <a:ext uri="{FF2B5EF4-FFF2-40B4-BE49-F238E27FC236}">
                <a16:creationId xmlns:a16="http://schemas.microsoft.com/office/drawing/2014/main" id="{527D08B2-4AE5-8EBD-3EE8-3031CBB66BC3}"/>
              </a:ext>
            </a:extLst>
          </p:cNvPr>
          <p:cNvSpPr/>
          <p:nvPr/>
        </p:nvSpPr>
        <p:spPr>
          <a:xfrm>
            <a:off x="443377" y="1742373"/>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pic>
        <p:nvPicPr>
          <p:cNvPr id="6" name="Grafik 5">
            <a:extLst>
              <a:ext uri="{FF2B5EF4-FFF2-40B4-BE49-F238E27FC236}">
                <a16:creationId xmlns:a16="http://schemas.microsoft.com/office/drawing/2014/main" id="{116353FF-8CD7-547B-58A8-98D403A695AF}"/>
              </a:ext>
            </a:extLst>
          </p:cNvPr>
          <p:cNvPicPr>
            <a:picLocks noChangeAspect="1"/>
          </p:cNvPicPr>
          <p:nvPr/>
        </p:nvPicPr>
        <p:blipFill>
          <a:blip r:embed="rId4"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225214" y="3910585"/>
            <a:ext cx="635635" cy="555196"/>
          </a:xfrm>
          <a:prstGeom prst="rect">
            <a:avLst/>
          </a:prstGeom>
        </p:spPr>
      </p:pic>
      <p:sp>
        <p:nvSpPr>
          <p:cNvPr id="7" name="Textfeld 6">
            <a:extLst>
              <a:ext uri="{FF2B5EF4-FFF2-40B4-BE49-F238E27FC236}">
                <a16:creationId xmlns:a16="http://schemas.microsoft.com/office/drawing/2014/main" id="{CE7A2BB5-9AD1-DA0A-19BC-65EEB999AEA9}"/>
              </a:ext>
            </a:extLst>
          </p:cNvPr>
          <p:cNvSpPr txBox="1"/>
          <p:nvPr/>
        </p:nvSpPr>
        <p:spPr>
          <a:xfrm>
            <a:off x="1705824" y="4131590"/>
            <a:ext cx="3788228" cy="1200329"/>
          </a:xfrm>
          <a:prstGeom prst="rect">
            <a:avLst/>
          </a:prstGeom>
          <a:noFill/>
        </p:spPr>
        <p:txBody>
          <a:bodyPr wrap="square">
            <a:spAutoFit/>
          </a:bodyPr>
          <a:lstStyle/>
          <a:p>
            <a:pPr marL="285750" indent="-285750" defTabSz="685777">
              <a:buFont typeface="Wingdings" pitchFamily="2" charset="2"/>
              <a:buChar char="§"/>
            </a:pPr>
            <a:r>
              <a:rPr lang="de-DE" sz="1200" kern="100" dirty="0">
                <a:solidFill>
                  <a:schemeClr val="tx1"/>
                </a:solidFill>
                <a:latin typeface="Calibri" panose="020F0502020204030204" pitchFamily="34" charset="0"/>
                <a:ea typeface="Calibri" panose="020F0502020204030204" pitchFamily="34" charset="0"/>
                <a:cs typeface="Calibri" panose="020F0502020204030204" pitchFamily="34" charset="0"/>
              </a:rPr>
              <a:t>Beschreibt, was Jonas gemacht hat. </a:t>
            </a:r>
            <a:r>
              <a:rPr lang="de-DE" altLang="de-DE" sz="1200" dirty="0">
                <a:solidFill>
                  <a:schemeClr val="tx1"/>
                </a:solidFill>
                <a:latin typeface="Calibri" panose="020F0502020204030204" pitchFamily="34" charset="0"/>
                <a:cs typeface="Calibri" panose="020F0502020204030204" pitchFamily="34" charset="0"/>
              </a:rPr>
              <a:t>Stimmt das?</a:t>
            </a:r>
          </a:p>
          <a:p>
            <a:pPr marL="285750" indent="-285750" defTabSz="685777">
              <a:buFont typeface="Wingdings" pitchFamily="2" charset="2"/>
              <a:buChar char="§"/>
            </a:pPr>
            <a:endParaRPr lang="de-DE" altLang="de-DE" sz="1200" dirty="0">
              <a:solidFill>
                <a:schemeClr val="tx1"/>
              </a:solidFill>
              <a:latin typeface="Calibri" panose="020F0502020204030204" pitchFamily="34" charset="0"/>
              <a:cs typeface="Calibri" panose="020F0502020204030204" pitchFamily="34" charset="0"/>
            </a:endParaRPr>
          </a:p>
          <a:p>
            <a:pPr marL="285750" indent="-285750" defTabSz="685777">
              <a:buFont typeface="Wingdings" pitchFamily="2" charset="2"/>
              <a:buChar char="§"/>
            </a:pPr>
            <a:r>
              <a:rPr lang="de-DE" altLang="de-DE" sz="1200" dirty="0">
                <a:solidFill>
                  <a:schemeClr val="tx1"/>
                </a:solidFill>
                <a:latin typeface="Calibri" panose="020F0502020204030204" pitchFamily="34" charset="0"/>
                <a:cs typeface="Calibri" panose="020F0502020204030204" pitchFamily="34" charset="0"/>
              </a:rPr>
              <a:t>Was meint Tara mit „Das sind zu viele.“?</a:t>
            </a:r>
          </a:p>
          <a:p>
            <a:pPr marL="285750" indent="-285750" defTabSz="685777">
              <a:buFont typeface="Wingdings" pitchFamily="2" charset="2"/>
              <a:buChar char="§"/>
            </a:pPr>
            <a:endParaRPr lang="de-DE" altLang="de-DE" sz="1200" dirty="0">
              <a:solidFill>
                <a:schemeClr val="tx1"/>
              </a:solidFill>
              <a:latin typeface="Calibri" panose="020F0502020204030204" pitchFamily="34" charset="0"/>
              <a:cs typeface="Calibri" panose="020F0502020204030204" pitchFamily="34" charset="0"/>
            </a:endParaRPr>
          </a:p>
          <a:p>
            <a:pPr marL="285750" indent="-285750" defTabSz="685777">
              <a:buFont typeface="Wingdings" pitchFamily="2" charset="2"/>
              <a:buChar char="§"/>
            </a:pPr>
            <a:r>
              <a:rPr lang="de-DE" sz="1200" kern="100" dirty="0">
                <a:latin typeface="Calibri" panose="020F0502020204030204" pitchFamily="34" charset="0"/>
                <a:ea typeface="Calibri" panose="020F0502020204030204" pitchFamily="34" charset="0"/>
                <a:cs typeface="Calibri" panose="020F0502020204030204" pitchFamily="34" charset="0"/>
              </a:rPr>
              <a:t>Was würdet ihr anders machen? Warum?</a:t>
            </a:r>
            <a:br>
              <a:rPr lang="de-DE" sz="1200" kern="100" dirty="0">
                <a:latin typeface="Calibri" panose="020F0502020204030204" pitchFamily="34" charset="0"/>
                <a:ea typeface="Calibri" panose="020F0502020204030204" pitchFamily="34" charset="0"/>
                <a:cs typeface="Calibri" panose="020F0502020204030204" pitchFamily="34" charset="0"/>
              </a:rPr>
            </a:br>
            <a:r>
              <a:rPr lang="de-DE" sz="1200" kern="100" dirty="0">
                <a:latin typeface="Calibri" panose="020F0502020204030204" pitchFamily="34" charset="0"/>
                <a:ea typeface="Calibri" panose="020F0502020204030204" pitchFamily="34" charset="0"/>
                <a:cs typeface="Calibri" panose="020F0502020204030204" pitchFamily="34" charset="0"/>
              </a:rPr>
              <a:t>Erklärt </a:t>
            </a:r>
            <a:r>
              <a:rPr lang="de-DE" sz="1200" kern="100" dirty="0">
                <a:solidFill>
                  <a:schemeClr val="tx1"/>
                </a:solidFill>
                <a:latin typeface="Calibri" panose="020F0502020204030204" pitchFamily="34" charset="0"/>
                <a:ea typeface="Calibri" panose="020F0502020204030204" pitchFamily="34" charset="0"/>
                <a:cs typeface="Calibri" panose="020F0502020204030204" pitchFamily="34" charset="0"/>
              </a:rPr>
              <a:t>mit der Darstellung vom Würfelmaterial. </a:t>
            </a:r>
          </a:p>
        </p:txBody>
      </p:sp>
      <p:sp>
        <p:nvSpPr>
          <p:cNvPr id="9" name="Rechteckige Legende 113">
            <a:extLst>
              <a:ext uri="{FF2B5EF4-FFF2-40B4-BE49-F238E27FC236}">
                <a16:creationId xmlns:a16="http://schemas.microsoft.com/office/drawing/2014/main" id="{636ACED2-186A-2D2F-107F-425D8E1772C7}"/>
              </a:ext>
            </a:extLst>
          </p:cNvPr>
          <p:cNvSpPr/>
          <p:nvPr/>
        </p:nvSpPr>
        <p:spPr>
          <a:xfrm>
            <a:off x="6023851" y="3979260"/>
            <a:ext cx="1286131" cy="431256"/>
          </a:xfrm>
          <a:prstGeom prst="wedgeRoundRectCallout">
            <a:avLst>
              <a:gd name="adj1" fmla="val -83774"/>
              <a:gd name="adj2" fmla="val 8080"/>
              <a:gd name="adj3" fmla="val 16667"/>
            </a:avLst>
          </a:prstGeom>
          <a:ln w="12700">
            <a:solidFill>
              <a:schemeClr val="bg1">
                <a:lumMod val="75000"/>
              </a:schemeClr>
            </a:solidFill>
          </a:ln>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xmlns=""/>
            </a:ex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xmlns=""/>
            </a:ext>
          </a:extLst>
        </p:spPr>
        <p:style>
          <a:lnRef idx="2">
            <a:schemeClr val="accent3"/>
          </a:lnRef>
          <a:fillRef idx="1">
            <a:schemeClr val="lt1"/>
          </a:fillRef>
          <a:effectRef idx="0">
            <a:schemeClr val="accent3"/>
          </a:effectRef>
          <a:fontRef idx="minor">
            <a:schemeClr val="dk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hangingPunct="0">
              <a:lnSpc>
                <a:spcPct val="115000"/>
              </a:lnSpc>
            </a:pPr>
            <a:r>
              <a:rPr lang="de-DE" altLang="de-DE" sz="1000" dirty="0">
                <a:solidFill>
                  <a:schemeClr val="tx1"/>
                </a:solidFill>
                <a:latin typeface="Calibri" panose="020F0502020204030204" pitchFamily="34" charset="0"/>
                <a:cs typeface="Calibri" panose="020F0502020204030204" pitchFamily="34" charset="0"/>
              </a:rPr>
              <a:t>Ich habe als Zahl 612 aufgeschrieben.</a:t>
            </a:r>
          </a:p>
        </p:txBody>
      </p:sp>
      <p:grpSp>
        <p:nvGrpSpPr>
          <p:cNvPr id="24" name="Gruppieren 23">
            <a:extLst>
              <a:ext uri="{FF2B5EF4-FFF2-40B4-BE49-F238E27FC236}">
                <a16:creationId xmlns:a16="http://schemas.microsoft.com/office/drawing/2014/main" id="{2C44267E-0114-2B3D-58E2-755A56BF0231}"/>
              </a:ext>
            </a:extLst>
          </p:cNvPr>
          <p:cNvGrpSpPr/>
          <p:nvPr/>
        </p:nvGrpSpPr>
        <p:grpSpPr>
          <a:xfrm>
            <a:off x="5726075" y="4369897"/>
            <a:ext cx="1443845" cy="768841"/>
            <a:chOff x="3779837" y="1531447"/>
            <a:chExt cx="4298366" cy="1724149"/>
          </a:xfrm>
        </p:grpSpPr>
        <p:sp>
          <p:nvSpPr>
            <p:cNvPr id="25" name="Rechteckige Legende 28">
              <a:extLst>
                <a:ext uri="{FF2B5EF4-FFF2-40B4-BE49-F238E27FC236}">
                  <a16:creationId xmlns:a16="http://schemas.microsoft.com/office/drawing/2014/main" id="{DEC73618-21D3-E328-0DE3-8798580239BD}"/>
                </a:ext>
              </a:extLst>
            </p:cNvPr>
            <p:cNvSpPr>
              <a:spLocks noChangeArrowheads="1"/>
            </p:cNvSpPr>
            <p:nvPr/>
          </p:nvSpPr>
          <p:spPr bwMode="auto">
            <a:xfrm flipV="1">
              <a:off x="3779837" y="2222380"/>
              <a:ext cx="2454077" cy="766562"/>
            </a:xfrm>
            <a:prstGeom prst="wedgeRoundRectCallout">
              <a:avLst>
                <a:gd name="adj1" fmla="val 58591"/>
                <a:gd name="adj2" fmla="val -9220"/>
                <a:gd name="adj3" fmla="val 16667"/>
              </a:avLst>
            </a:prstGeom>
            <a:ln w="12700">
              <a:solidFill>
                <a:schemeClr val="bg1">
                  <a:lumMod val="75000"/>
                </a:schemeClr>
              </a:solidFill>
              <a:headEnd/>
              <a:tailEnd/>
            </a:ln>
          </p:spPr>
          <p:style>
            <a:lnRef idx="2">
              <a:schemeClr val="accent3"/>
            </a:lnRef>
            <a:fillRef idx="1">
              <a:schemeClr val="lt1"/>
            </a:fillRef>
            <a:effectRef idx="0">
              <a:schemeClr val="accent3"/>
            </a:effectRef>
            <a:fontRef idx="minor">
              <a:schemeClr val="dk1"/>
            </a:fontRef>
          </p:style>
          <p:txBody>
            <a:bodyPr rot="0" vert="horz" wrap="square" lIns="36000" tIns="36000" rIns="36000" bIns="36000" anchor="ctr" anchorCtr="0" upright="1">
              <a:noAutofit/>
            </a:bodyPr>
            <a:lstStyle/>
            <a:p>
              <a:pPr algn="ctr" hangingPunct="0"/>
              <a:r>
                <a:rPr lang="de-D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Das sind zu viele.</a:t>
              </a:r>
            </a:p>
          </p:txBody>
        </p:sp>
        <p:grpSp>
          <p:nvGrpSpPr>
            <p:cNvPr id="26" name="Gruppieren 25">
              <a:extLst>
                <a:ext uri="{FF2B5EF4-FFF2-40B4-BE49-F238E27FC236}">
                  <a16:creationId xmlns:a16="http://schemas.microsoft.com/office/drawing/2014/main" id="{7A4F7152-4838-440E-F743-BB28E0910A97}"/>
                </a:ext>
              </a:extLst>
            </p:cNvPr>
            <p:cNvGrpSpPr/>
            <p:nvPr/>
          </p:nvGrpSpPr>
          <p:grpSpPr>
            <a:xfrm>
              <a:off x="6438519" y="1531447"/>
              <a:ext cx="1639684" cy="1724149"/>
              <a:chOff x="6438519" y="1531447"/>
              <a:chExt cx="1639684" cy="1724149"/>
            </a:xfrm>
          </p:grpSpPr>
          <p:pic>
            <p:nvPicPr>
              <p:cNvPr id="27" name="Grafik 26" descr="Ein Bild, das Darstellung, Clipart, Animierter Cartoon, Animation enthält.&#10;&#10;Automatisch generierte Beschreibung">
                <a:extLst>
                  <a:ext uri="{FF2B5EF4-FFF2-40B4-BE49-F238E27FC236}">
                    <a16:creationId xmlns:a16="http://schemas.microsoft.com/office/drawing/2014/main" id="{E319289B-18DE-74F2-4251-ACCAE80D0595}"/>
                  </a:ext>
                </a:extLst>
              </p:cNvPr>
              <p:cNvPicPr>
                <a:picLocks noChangeAspect="1"/>
              </p:cNvPicPr>
              <p:nvPr/>
            </p:nvPicPr>
            <p:blipFill>
              <a:blip r:embed="rId5"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6438519" y="1531447"/>
                <a:ext cx="1639684" cy="1356383"/>
              </a:xfrm>
              <a:prstGeom prst="rect">
                <a:avLst/>
              </a:prstGeom>
              <a:ln w="12700">
                <a:noFill/>
              </a:ln>
            </p:spPr>
          </p:pic>
          <p:sp>
            <p:nvSpPr>
              <p:cNvPr id="28" name="Textfeld 27">
                <a:extLst>
                  <a:ext uri="{FF2B5EF4-FFF2-40B4-BE49-F238E27FC236}">
                    <a16:creationId xmlns:a16="http://schemas.microsoft.com/office/drawing/2014/main" id="{D5D53703-C4C6-0D5C-B769-F0848E115420}"/>
                  </a:ext>
                </a:extLst>
              </p:cNvPr>
              <p:cNvSpPr txBox="1"/>
              <p:nvPr/>
            </p:nvSpPr>
            <p:spPr>
              <a:xfrm>
                <a:off x="6562991" y="2703438"/>
                <a:ext cx="1232180" cy="552158"/>
              </a:xfrm>
              <a:prstGeom prst="rect">
                <a:avLst/>
              </a:prstGeom>
              <a:noFill/>
              <a:ln w="12700">
                <a:noFill/>
              </a:ln>
            </p:spPr>
            <p:txBody>
              <a:bodyPr wrap="none" rtlCol="0">
                <a:spAutoFit/>
              </a:bodyPr>
              <a:lstStyle/>
              <a:p>
                <a:r>
                  <a:rPr lang="de-DE" sz="1000" dirty="0">
                    <a:latin typeface="Calibri" panose="020F0502020204030204" pitchFamily="34" charset="0"/>
                    <a:cs typeface="Calibri" panose="020F0502020204030204" pitchFamily="34" charset="0"/>
                  </a:rPr>
                  <a:t>Tara</a:t>
                </a:r>
              </a:p>
            </p:txBody>
          </p:sp>
        </p:grpSp>
      </p:grpSp>
      <p:sp>
        <p:nvSpPr>
          <p:cNvPr id="13" name="Textfeld 12">
            <a:extLst>
              <a:ext uri="{FF2B5EF4-FFF2-40B4-BE49-F238E27FC236}">
                <a16:creationId xmlns:a16="http://schemas.microsoft.com/office/drawing/2014/main" id="{891FAF12-DAF5-50BA-964C-1ED4ED0827B4}"/>
              </a:ext>
            </a:extLst>
          </p:cNvPr>
          <p:cNvSpPr txBox="1"/>
          <p:nvPr/>
        </p:nvSpPr>
        <p:spPr>
          <a:xfrm flipH="1">
            <a:off x="5332037" y="4410516"/>
            <a:ext cx="384451" cy="14680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hangingPunct="0">
              <a:lnSpc>
                <a:spcPct val="115000"/>
              </a:lnSpc>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Jonas</a:t>
            </a:r>
          </a:p>
        </p:txBody>
      </p:sp>
    </p:spTree>
    <p:extLst>
      <p:ext uri="{BB962C8B-B14F-4D97-AF65-F5344CB8AC3E}">
        <p14:creationId xmlns:p14="http://schemas.microsoft.com/office/powerpoint/2010/main" val="196568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E76DA-2FC9-D431-4F0F-BFD987B17F53}"/>
            </a:ext>
          </a:extLst>
        </p:cNvPr>
        <p:cNvGrpSpPr/>
        <p:nvPr/>
      </p:nvGrpSpPr>
      <p:grpSpPr>
        <a:xfrm>
          <a:off x="0" y="0"/>
          <a:ext cx="0" cy="0"/>
          <a:chOff x="0" y="0"/>
          <a:chExt cx="0" cy="0"/>
        </a:xfrm>
      </p:grpSpPr>
      <p:sp>
        <p:nvSpPr>
          <p:cNvPr id="6" name="Textfeld 5">
            <a:extLst>
              <a:ext uri="{FF2B5EF4-FFF2-40B4-BE49-F238E27FC236}">
                <a16:creationId xmlns:a16="http://schemas.microsoft.com/office/drawing/2014/main" id="{F0EECC20-5423-8D75-E9CD-23AAA8A7FFAF}"/>
              </a:ext>
            </a:extLst>
          </p:cNvPr>
          <p:cNvSpPr txBox="1"/>
          <p:nvPr/>
        </p:nvSpPr>
        <p:spPr>
          <a:xfrm>
            <a:off x="3814395" y="3866845"/>
            <a:ext cx="184731" cy="305596"/>
          </a:xfrm>
          <a:prstGeom prst="rect">
            <a:avLst/>
          </a:prstGeom>
          <a:noFill/>
        </p:spPr>
        <p:txBody>
          <a:bodyPr wrap="none" rtlCol="0">
            <a:spAutoFit/>
          </a:bodyPr>
          <a:lstStyle/>
          <a:p>
            <a:endParaRPr lang="de-DE" dirty="0"/>
          </a:p>
        </p:txBody>
      </p:sp>
      <p:graphicFrame>
        <p:nvGraphicFramePr>
          <p:cNvPr id="12" name="Tabelle 11">
            <a:extLst>
              <a:ext uri="{FF2B5EF4-FFF2-40B4-BE49-F238E27FC236}">
                <a16:creationId xmlns:a16="http://schemas.microsoft.com/office/drawing/2014/main" id="{FEDB3EF5-BD40-0FC5-1E0E-2F416B444AA2}"/>
              </a:ext>
            </a:extLst>
          </p:cNvPr>
          <p:cNvGraphicFramePr>
            <a:graphicFrameLocks noGrp="1"/>
          </p:cNvGraphicFramePr>
          <p:nvPr>
            <p:extLst>
              <p:ext uri="{D42A27DB-BD31-4B8C-83A1-F6EECF244321}">
                <p14:modId xmlns:p14="http://schemas.microsoft.com/office/powerpoint/2010/main" val="2459033025"/>
              </p:ext>
            </p:extLst>
          </p:nvPr>
        </p:nvGraphicFramePr>
        <p:xfrm>
          <a:off x="1060525" y="1316258"/>
          <a:ext cx="3273040" cy="1248746"/>
        </p:xfrm>
        <a:graphic>
          <a:graphicData uri="http://schemas.openxmlformats.org/drawingml/2006/table">
            <a:tbl>
              <a:tblPr firstRow="1" bandRow="1">
                <a:tableStyleId>{5940675A-B579-460E-94D1-54222C63F5DA}</a:tableStyleId>
              </a:tblPr>
              <a:tblGrid>
                <a:gridCol w="1636520">
                  <a:extLst>
                    <a:ext uri="{9D8B030D-6E8A-4147-A177-3AD203B41FA5}">
                      <a16:colId xmlns:a16="http://schemas.microsoft.com/office/drawing/2014/main" val="3583048483"/>
                    </a:ext>
                  </a:extLst>
                </a:gridCol>
                <a:gridCol w="1636520">
                  <a:extLst>
                    <a:ext uri="{9D8B030D-6E8A-4147-A177-3AD203B41FA5}">
                      <a16:colId xmlns:a16="http://schemas.microsoft.com/office/drawing/2014/main" val="848509314"/>
                    </a:ext>
                  </a:extLst>
                </a:gridCol>
              </a:tblGrid>
              <a:tr h="425916">
                <a:tc>
                  <a:txBody>
                    <a:bodyPr/>
                    <a:lstStyle/>
                    <a:p>
                      <a:pPr marL="0" algn="ctr" defTabSz="712866" rtl="0" eaLnBrk="1" latinLnBrk="0" hangingPunct="1">
                        <a:lnSpc>
                          <a:spcPts val="1400"/>
                        </a:lnSpc>
                      </a:pPr>
                      <a:r>
                        <a:rPr lang="de-DE"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Stellentafel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712866" rtl="0" eaLnBrk="1" latinLnBrk="0" hangingPunct="1">
                        <a:lnSpc>
                          <a:spcPts val="1400"/>
                        </a:lnSpc>
                      </a:pPr>
                      <a:r>
                        <a:rPr lang="de-DE"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Zahl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70056925"/>
                  </a:ext>
                </a:extLst>
              </a:tr>
              <a:tr h="822830">
                <a:tc>
                  <a:txBody>
                    <a:bodyPr/>
                    <a:lstStyle/>
                    <a:p>
                      <a:endParaRPr lang="de-DE" sz="1200" dirty="0">
                        <a:latin typeface="+mn-lt"/>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566945" rtl="0" eaLnBrk="0" fontAlgn="base" latinLnBrk="0" hangingPunct="0">
                        <a:spcBef>
                          <a:spcPct val="0"/>
                        </a:spcBef>
                        <a:spcAft>
                          <a:spcPct val="0"/>
                        </a:spcAft>
                        <a:buClr>
                          <a:srgbClr val="327A86"/>
                        </a:buClr>
                        <a:buFontTx/>
                        <a:buNone/>
                      </a:pPr>
                      <a:r>
                        <a:rPr lang="de-DE" sz="3000" b="1" kern="1200" dirty="0">
                          <a:solidFill>
                            <a:schemeClr val="accent1">
                              <a:lumMod val="75000"/>
                            </a:schemeClr>
                          </a:solidFill>
                          <a:latin typeface="The Hand Regular" panose="020F0502020204030204" pitchFamily="34" charset="0"/>
                          <a:ea typeface="Annai MN" pitchFamily="2" charset="77"/>
                          <a:cs typeface="Annai MN" pitchFamily="2" charset="77"/>
                        </a:rPr>
                        <a:t>1203</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3163894"/>
                  </a:ext>
                </a:extLst>
              </a:tr>
            </a:tbl>
          </a:graphicData>
        </a:graphic>
      </p:graphicFrame>
      <p:sp>
        <p:nvSpPr>
          <p:cNvPr id="2" name="Rechteck: abgerundete Ecken 1">
            <a:extLst>
              <a:ext uri="{FF2B5EF4-FFF2-40B4-BE49-F238E27FC236}">
                <a16:creationId xmlns:a16="http://schemas.microsoft.com/office/drawing/2014/main" id="{4D78F9EF-5B95-2931-0AE4-5A8B5748C11E}"/>
              </a:ext>
            </a:extLst>
          </p:cNvPr>
          <p:cNvSpPr/>
          <p:nvPr/>
        </p:nvSpPr>
        <p:spPr>
          <a:xfrm>
            <a:off x="865483" y="2365941"/>
            <a:ext cx="6082553" cy="2843332"/>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defTabSz="566945" eaLnBrk="0" fontAlgn="base" hangingPunct="0">
              <a:spcBef>
                <a:spcPct val="0"/>
              </a:spcBef>
              <a:spcAft>
                <a:spcPct val="0"/>
              </a:spcAft>
              <a:buClr>
                <a:srgbClr val="327A86"/>
              </a:buClr>
              <a:buFont typeface="Wingdings" pitchFamily="2" charset="2"/>
              <a:buChar char="§"/>
            </a:pPr>
            <a:r>
              <a:rPr lang="de-DE" altLang="de-DE" sz="1400" dirty="0">
                <a:solidFill>
                  <a:schemeClr val="tx1"/>
                </a:solidFill>
                <a:cs typeface="Times New Roman" panose="02020603050405020304" pitchFamily="18" charset="0"/>
              </a:rPr>
              <a:t>Jonas denkt, wenn man von 1403 zwei Zehner wegnimmt, </a:t>
            </a:r>
            <a:br>
              <a:rPr lang="de-DE" altLang="de-DE" sz="1400" dirty="0">
                <a:solidFill>
                  <a:schemeClr val="tx1"/>
                </a:solidFill>
                <a:cs typeface="Times New Roman" panose="02020603050405020304" pitchFamily="18" charset="0"/>
              </a:rPr>
            </a:br>
            <a:r>
              <a:rPr lang="de-DE" altLang="de-DE" sz="1400" dirty="0">
                <a:solidFill>
                  <a:schemeClr val="tx1"/>
                </a:solidFill>
                <a:cs typeface="Times New Roman" panose="02020603050405020304" pitchFamily="18" charset="0"/>
              </a:rPr>
              <a:t>hat man 1203. Stimmt das?</a:t>
            </a:r>
          </a:p>
          <a:p>
            <a:pPr marL="285750" indent="-285750" defTabSz="566945" eaLnBrk="0" fontAlgn="base" hangingPunct="0">
              <a:spcBef>
                <a:spcPct val="0"/>
              </a:spcBef>
              <a:spcAft>
                <a:spcPct val="0"/>
              </a:spcAft>
              <a:buClr>
                <a:srgbClr val="327A86"/>
              </a:buClr>
              <a:buFont typeface="Wingdings" pitchFamily="2" charset="2"/>
              <a:buChar char="§"/>
            </a:pPr>
            <a:endParaRPr lang="de-DE" sz="1400" dirty="0">
              <a:solidFill>
                <a:schemeClr val="accent2"/>
              </a:solidFill>
            </a:endParaRPr>
          </a:p>
          <a:p>
            <a:pPr marL="285750" indent="-285750" defTabSz="566945" eaLnBrk="0" fontAlgn="base" hangingPunct="0">
              <a:spcBef>
                <a:spcPct val="0"/>
              </a:spcBef>
              <a:spcAft>
                <a:spcPct val="0"/>
              </a:spcAft>
              <a:buClr>
                <a:srgbClr val="327A86"/>
              </a:buClr>
              <a:buFont typeface="Wingdings" pitchFamily="2" charset="2"/>
              <a:buChar char="§"/>
            </a:pPr>
            <a:r>
              <a:rPr lang="de-DE" sz="1400" dirty="0">
                <a:solidFill>
                  <a:schemeClr val="accent2"/>
                </a:solidFill>
              </a:rPr>
              <a:t>Was bedeutet die 4 in der Stellentafel und die 2 in der Zahl von Jonas? </a:t>
            </a:r>
            <a:br>
              <a:rPr lang="de-DE" sz="1400" dirty="0">
                <a:solidFill>
                  <a:schemeClr val="accent2"/>
                </a:solidFill>
              </a:rPr>
            </a:br>
            <a:r>
              <a:rPr lang="de-DE" sz="1400" dirty="0">
                <a:solidFill>
                  <a:schemeClr val="accent2"/>
                </a:solidFill>
              </a:rPr>
              <a:t>Wie könnte man die Zahlen aufräumen durch Tauschen?</a:t>
            </a:r>
          </a:p>
          <a:p>
            <a:pPr marL="285750" indent="-285750" defTabSz="566945" eaLnBrk="0" fontAlgn="base" hangingPunct="0">
              <a:spcBef>
                <a:spcPct val="0"/>
              </a:spcBef>
              <a:spcAft>
                <a:spcPct val="0"/>
              </a:spcAft>
              <a:buClr>
                <a:srgbClr val="327A86"/>
              </a:buClr>
              <a:buFont typeface="Wingdings" pitchFamily="2" charset="2"/>
              <a:buChar char="§"/>
            </a:pPr>
            <a:endParaRPr lang="de-DE" sz="1400" kern="100" dirty="0">
              <a:solidFill>
                <a:schemeClr val="tx1"/>
              </a:solidFill>
              <a:ea typeface="Calibri" panose="020F0502020204030204" pitchFamily="34" charset="0"/>
              <a:cs typeface="Times New Roman" panose="02020603050405020304" pitchFamily="18" charset="0"/>
            </a:endParaRPr>
          </a:p>
          <a:p>
            <a:pPr marL="285750" indent="-285750" defTabSz="566945" eaLnBrk="0" fontAlgn="base" hangingPunct="0">
              <a:spcBef>
                <a:spcPct val="0"/>
              </a:spcBef>
              <a:spcAft>
                <a:spcPct val="0"/>
              </a:spcAft>
              <a:buClr>
                <a:srgbClr val="327A86"/>
              </a:buClr>
              <a:buFont typeface="Wingdings" pitchFamily="2" charset="2"/>
              <a:buChar char="§"/>
            </a:pPr>
            <a:r>
              <a:rPr lang="de-DE" sz="1400" kern="100" dirty="0">
                <a:solidFill>
                  <a:schemeClr val="tx1"/>
                </a:solidFill>
                <a:ea typeface="Calibri" panose="020F0502020204030204" pitchFamily="34" charset="0"/>
                <a:cs typeface="Times New Roman" panose="02020603050405020304" pitchFamily="18" charset="0"/>
              </a:rPr>
              <a:t>Begründet, warum die aufgeschriebene Zahl </a:t>
            </a:r>
            <a:br>
              <a:rPr lang="de-DE" sz="1400" kern="100" dirty="0">
                <a:solidFill>
                  <a:schemeClr val="tx1"/>
                </a:solidFill>
                <a:ea typeface="Calibri" panose="020F0502020204030204" pitchFamily="34" charset="0"/>
                <a:cs typeface="Times New Roman" panose="02020603050405020304" pitchFamily="18" charset="0"/>
              </a:rPr>
            </a:br>
            <a:r>
              <a:rPr lang="de-DE" sz="1400" kern="100" dirty="0">
                <a:solidFill>
                  <a:schemeClr val="tx1"/>
                </a:solidFill>
                <a:ea typeface="Calibri" panose="020F0502020204030204" pitchFamily="34" charset="0"/>
                <a:cs typeface="Times New Roman" panose="02020603050405020304" pitchFamily="18" charset="0"/>
              </a:rPr>
              <a:t>nicht zur Stellentafel passt. </a:t>
            </a:r>
          </a:p>
          <a:p>
            <a:pPr marL="285750" indent="-285750" defTabSz="566945" eaLnBrk="0" fontAlgn="base" hangingPunct="0">
              <a:spcBef>
                <a:spcPct val="0"/>
              </a:spcBef>
              <a:spcAft>
                <a:spcPct val="0"/>
              </a:spcAft>
              <a:buClr>
                <a:srgbClr val="327A86"/>
              </a:buClr>
              <a:buFont typeface="Wingdings" pitchFamily="2" charset="2"/>
              <a:buChar char="§"/>
            </a:pPr>
            <a:endParaRPr lang="de-DE" sz="1050" kern="100" dirty="0">
              <a:solidFill>
                <a:schemeClr val="tx1"/>
              </a:solidFill>
              <a:ea typeface="Calibri" panose="020F0502020204030204" pitchFamily="34" charset="0"/>
              <a:cs typeface="Times New Roman" panose="02020603050405020304" pitchFamily="18" charset="0"/>
            </a:endParaRPr>
          </a:p>
          <a:p>
            <a:pPr marL="285750" indent="-285750" defTabSz="566945" eaLnBrk="0" fontAlgn="base" hangingPunct="0">
              <a:spcBef>
                <a:spcPct val="0"/>
              </a:spcBef>
              <a:spcAft>
                <a:spcPct val="0"/>
              </a:spcAft>
              <a:buClr>
                <a:srgbClr val="327A86"/>
              </a:buClr>
              <a:buFont typeface="Wingdings" pitchFamily="2" charset="2"/>
              <a:buChar char="§"/>
            </a:pPr>
            <a:r>
              <a:rPr lang="de-DE" sz="1400" kern="100" dirty="0">
                <a:solidFill>
                  <a:schemeClr val="tx1"/>
                </a:solidFill>
                <a:ea typeface="Calibri" panose="020F0502020204030204" pitchFamily="34" charset="0"/>
                <a:cs typeface="Times New Roman" panose="02020603050405020304" pitchFamily="18" charset="0"/>
              </a:rPr>
              <a:t>Beschreibt an der Stellentafel, wie würdet  ihr rechnen.</a:t>
            </a:r>
          </a:p>
          <a:p>
            <a:pPr defTabSz="566945" eaLnBrk="0" fontAlgn="base" hangingPunct="0">
              <a:spcBef>
                <a:spcPct val="0"/>
              </a:spcBef>
              <a:spcAft>
                <a:spcPct val="0"/>
              </a:spcAft>
              <a:buClr>
                <a:srgbClr val="327A86"/>
              </a:buClr>
            </a:pPr>
            <a:endParaRPr lang="de-DE" sz="1050" kern="100" dirty="0">
              <a:solidFill>
                <a:schemeClr val="tx1"/>
              </a:solidFill>
              <a:ea typeface="Calibri" panose="020F0502020204030204" pitchFamily="34" charset="0"/>
              <a:cs typeface="Times New Roman" panose="02020603050405020304" pitchFamily="18" charset="0"/>
            </a:endParaRPr>
          </a:p>
          <a:p>
            <a:pPr marL="285750" indent="-285750" defTabSz="566945" eaLnBrk="0" fontAlgn="base" hangingPunct="0">
              <a:spcBef>
                <a:spcPct val="0"/>
              </a:spcBef>
              <a:spcAft>
                <a:spcPct val="0"/>
              </a:spcAft>
              <a:buClr>
                <a:srgbClr val="327A86"/>
              </a:buClr>
              <a:buFont typeface="Wingdings" panose="05000000000000000000" pitchFamily="2" charset="2"/>
              <a:buChar char="§"/>
            </a:pPr>
            <a:r>
              <a:rPr lang="de-DE" sz="1400" kern="100" dirty="0">
                <a:solidFill>
                  <a:schemeClr val="tx1"/>
                </a:solidFill>
                <a:ea typeface="Calibri" panose="020F0502020204030204" pitchFamily="34" charset="0"/>
                <a:cs typeface="Times New Roman" panose="02020603050405020304" pitchFamily="18" charset="0"/>
              </a:rPr>
              <a:t>Erklärt mit Material. Was würdet ihr anders machen? Warum? </a:t>
            </a:r>
            <a:endParaRPr lang="de-DE" altLang="de-DE" sz="1400" dirty="0">
              <a:solidFill>
                <a:schemeClr val="tx1"/>
              </a:solidFill>
              <a:cs typeface="Times New Roman" panose="02020603050405020304" pitchFamily="18" charset="0"/>
            </a:endParaRPr>
          </a:p>
        </p:txBody>
      </p:sp>
      <p:grpSp>
        <p:nvGrpSpPr>
          <p:cNvPr id="7" name="Gruppieren 6">
            <a:extLst>
              <a:ext uri="{FF2B5EF4-FFF2-40B4-BE49-F238E27FC236}">
                <a16:creationId xmlns:a16="http://schemas.microsoft.com/office/drawing/2014/main" id="{9EA96C72-86DA-5E5B-3D3C-84699FF70984}"/>
              </a:ext>
            </a:extLst>
          </p:cNvPr>
          <p:cNvGrpSpPr/>
          <p:nvPr/>
        </p:nvGrpSpPr>
        <p:grpSpPr>
          <a:xfrm>
            <a:off x="3701170" y="1841018"/>
            <a:ext cx="2328182" cy="723986"/>
            <a:chOff x="634532" y="2282020"/>
            <a:chExt cx="2328182" cy="723986"/>
          </a:xfrm>
        </p:grpSpPr>
        <p:grpSp>
          <p:nvGrpSpPr>
            <p:cNvPr id="8" name="Gruppieren 7">
              <a:extLst>
                <a:ext uri="{FF2B5EF4-FFF2-40B4-BE49-F238E27FC236}">
                  <a16:creationId xmlns:a16="http://schemas.microsoft.com/office/drawing/2014/main" id="{412CE613-F162-CC21-2631-3060F5FC569C}"/>
                </a:ext>
              </a:extLst>
            </p:cNvPr>
            <p:cNvGrpSpPr/>
            <p:nvPr/>
          </p:nvGrpSpPr>
          <p:grpSpPr>
            <a:xfrm flipH="1">
              <a:off x="634532" y="2283376"/>
              <a:ext cx="635635" cy="722630"/>
              <a:chOff x="0" y="0"/>
              <a:chExt cx="578485" cy="722893"/>
            </a:xfrm>
          </p:grpSpPr>
          <p:pic>
            <p:nvPicPr>
              <p:cNvPr id="11" name="Grafik 10">
                <a:extLst>
                  <a:ext uri="{FF2B5EF4-FFF2-40B4-BE49-F238E27FC236}">
                    <a16:creationId xmlns:a16="http://schemas.microsoft.com/office/drawing/2014/main" id="{2555D7F9-9C8C-221F-184F-F705246A3F8B}"/>
                  </a:ext>
                </a:extLst>
              </p:cNvPr>
              <p:cNvPicPr>
                <a:picLocks noChangeAspect="1"/>
              </p:cNvPicPr>
              <p:nvPr/>
            </p:nvPicPr>
            <p:blipFill>
              <a:blip r:embed="rId3"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578485" cy="629920"/>
              </a:xfrm>
              <a:prstGeom prst="rect">
                <a:avLst/>
              </a:prstGeom>
            </p:spPr>
          </p:pic>
          <p:sp>
            <p:nvSpPr>
              <p:cNvPr id="13" name="Textfeld 12">
                <a:extLst>
                  <a:ext uri="{FF2B5EF4-FFF2-40B4-BE49-F238E27FC236}">
                    <a16:creationId xmlns:a16="http://schemas.microsoft.com/office/drawing/2014/main" id="{7330F15B-016C-3089-D180-B01ADB7C650D}"/>
                  </a:ext>
                </a:extLst>
              </p:cNvPr>
              <p:cNvSpPr txBox="1"/>
              <p:nvPr/>
            </p:nvSpPr>
            <p:spPr>
              <a:xfrm>
                <a:off x="109931" y="576031"/>
                <a:ext cx="349885" cy="14686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hangingPunct="0">
                  <a:lnSpc>
                    <a:spcPct val="115000"/>
                  </a:lnSpc>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Jonas</a:t>
                </a:r>
              </a:p>
            </p:txBody>
          </p:sp>
        </p:grpSp>
        <p:sp>
          <p:nvSpPr>
            <p:cNvPr id="9" name="Rechteckige Legende 113">
              <a:extLst>
                <a:ext uri="{FF2B5EF4-FFF2-40B4-BE49-F238E27FC236}">
                  <a16:creationId xmlns:a16="http://schemas.microsoft.com/office/drawing/2014/main" id="{F5B4E294-37D9-B6BF-56CD-FEA8F7EA634E}"/>
                </a:ext>
              </a:extLst>
            </p:cNvPr>
            <p:cNvSpPr/>
            <p:nvPr/>
          </p:nvSpPr>
          <p:spPr>
            <a:xfrm>
              <a:off x="1574774" y="2282020"/>
              <a:ext cx="1387940" cy="723986"/>
            </a:xfrm>
            <a:prstGeom prst="wedgeRoundRectCallout">
              <a:avLst>
                <a:gd name="adj1" fmla="val -83774"/>
                <a:gd name="adj2" fmla="val 8080"/>
                <a:gd name="adj3" fmla="val 16667"/>
              </a:avLst>
            </a:prstGeom>
            <a:ln>
              <a:solidFill>
                <a:schemeClr val="bg1">
                  <a:lumMod val="75000"/>
                </a:schemeClr>
              </a:solidFill>
            </a:ln>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xmlns=""/>
              </a:ex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xmlns=""/>
              </a:ext>
            </a:extLst>
          </p:spPr>
          <p:style>
            <a:lnRef idx="2">
              <a:schemeClr val="accent3"/>
            </a:lnRef>
            <a:fillRef idx="1">
              <a:schemeClr val="lt1"/>
            </a:fillRef>
            <a:effectRef idx="0">
              <a:schemeClr val="accent3"/>
            </a:effectRef>
            <a:fontRef idx="minor">
              <a:schemeClr val="dk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hangingPunct="0">
                <a:lnSpc>
                  <a:spcPct val="115000"/>
                </a:lnSpc>
              </a:pPr>
              <a:r>
                <a:rPr lang="de-DE" sz="1200" dirty="0"/>
                <a:t>Ich nehme 2 Zehner weg. Dann habe ich die Zahl 1203.</a:t>
              </a:r>
              <a:endParaRPr lang="de-DE" altLang="de-DE" sz="1200" dirty="0">
                <a:solidFill>
                  <a:srgbClr val="000000"/>
                </a:solidFill>
              </a:endParaRPr>
            </a:p>
          </p:txBody>
        </p:sp>
      </p:grpSp>
      <p:sp>
        <p:nvSpPr>
          <p:cNvPr id="17" name="Titel 16">
            <a:extLst>
              <a:ext uri="{FF2B5EF4-FFF2-40B4-BE49-F238E27FC236}">
                <a16:creationId xmlns:a16="http://schemas.microsoft.com/office/drawing/2014/main" id="{AB8255A2-8CD4-DD55-6EFE-9B2C42109D66}"/>
              </a:ext>
            </a:extLst>
          </p:cNvPr>
          <p:cNvSpPr>
            <a:spLocks noGrp="1"/>
          </p:cNvSpPr>
          <p:nvPr>
            <p:ph type="title"/>
          </p:nvPr>
        </p:nvSpPr>
        <p:spPr>
          <a:xfrm>
            <a:off x="182271" y="151158"/>
            <a:ext cx="4840515" cy="567542"/>
          </a:xfrm>
        </p:spPr>
        <p:txBody>
          <a:bodyPr/>
          <a:lstStyle/>
          <a:p>
            <a:r>
              <a:rPr lang="de-DE" b="1" dirty="0">
                <a:latin typeface="Calibri Regular"/>
              </a:rPr>
              <a:t>Entbündeln an der Stellentafel</a:t>
            </a:r>
            <a:endParaRPr lang="de-DE" dirty="0"/>
          </a:p>
        </p:txBody>
      </p:sp>
      <p:sp>
        <p:nvSpPr>
          <p:cNvPr id="18" name="Textfeld 17">
            <a:extLst>
              <a:ext uri="{FF2B5EF4-FFF2-40B4-BE49-F238E27FC236}">
                <a16:creationId xmlns:a16="http://schemas.microsoft.com/office/drawing/2014/main" id="{7056B58A-3183-244F-B95A-2C4BC0D92C64}"/>
              </a:ext>
            </a:extLst>
          </p:cNvPr>
          <p:cNvSpPr txBox="1"/>
          <p:nvPr/>
        </p:nvSpPr>
        <p:spPr>
          <a:xfrm>
            <a:off x="6005596" y="384571"/>
            <a:ext cx="1032655" cy="246221"/>
          </a:xfrm>
          <a:prstGeom prst="rect">
            <a:avLst/>
          </a:prstGeom>
          <a:noFill/>
        </p:spPr>
        <p:txBody>
          <a:bodyPr wrap="none" rtlCol="0">
            <a:spAutoFit/>
          </a:bodyPr>
          <a:lstStyle/>
          <a:p>
            <a:pPr algn="r"/>
            <a:r>
              <a:rPr lang="de-DE" sz="1000" dirty="0">
                <a:solidFill>
                  <a:schemeClr val="bg1"/>
                </a:solidFill>
              </a:rPr>
              <a:t>zu Baustein</a:t>
            </a:r>
            <a:r>
              <a:rPr lang="de-DE" sz="1000" dirty="0">
                <a:solidFill>
                  <a:srgbClr val="00B050"/>
                </a:solidFill>
              </a:rPr>
              <a:t> </a:t>
            </a:r>
            <a:r>
              <a:rPr lang="de-DE" sz="1000" dirty="0">
                <a:solidFill>
                  <a:schemeClr val="bg1"/>
                </a:solidFill>
              </a:rPr>
              <a:t>N1B</a:t>
            </a:r>
          </a:p>
        </p:txBody>
      </p:sp>
      <p:graphicFrame>
        <p:nvGraphicFramePr>
          <p:cNvPr id="3" name="Tabelle 2">
            <a:extLst>
              <a:ext uri="{FF2B5EF4-FFF2-40B4-BE49-F238E27FC236}">
                <a16:creationId xmlns:a16="http://schemas.microsoft.com/office/drawing/2014/main" id="{F1ACCA62-1244-901F-A5E4-0ED7806565A9}"/>
              </a:ext>
            </a:extLst>
          </p:cNvPr>
          <p:cNvGraphicFramePr>
            <a:graphicFrameLocks noGrp="1"/>
          </p:cNvGraphicFramePr>
          <p:nvPr>
            <p:extLst>
              <p:ext uri="{D42A27DB-BD31-4B8C-83A1-F6EECF244321}">
                <p14:modId xmlns:p14="http://schemas.microsoft.com/office/powerpoint/2010/main" val="364155944"/>
              </p:ext>
            </p:extLst>
          </p:nvPr>
        </p:nvGraphicFramePr>
        <p:xfrm>
          <a:off x="1212182" y="1839814"/>
          <a:ext cx="1257924" cy="652824"/>
        </p:xfrm>
        <a:graphic>
          <a:graphicData uri="http://schemas.openxmlformats.org/drawingml/2006/table">
            <a:tbl>
              <a:tblPr firstRow="1" firstCol="1" bandRow="1">
                <a:tableStyleId>{5940675A-B579-460E-94D1-54222C63F5DA}</a:tableStyleId>
              </a:tblPr>
              <a:tblGrid>
                <a:gridCol w="314481">
                  <a:extLst>
                    <a:ext uri="{9D8B030D-6E8A-4147-A177-3AD203B41FA5}">
                      <a16:colId xmlns:a16="http://schemas.microsoft.com/office/drawing/2014/main" val="834386008"/>
                    </a:ext>
                  </a:extLst>
                </a:gridCol>
                <a:gridCol w="314481">
                  <a:extLst>
                    <a:ext uri="{9D8B030D-6E8A-4147-A177-3AD203B41FA5}">
                      <a16:colId xmlns:a16="http://schemas.microsoft.com/office/drawing/2014/main" val="3626969438"/>
                    </a:ext>
                  </a:extLst>
                </a:gridCol>
                <a:gridCol w="314481">
                  <a:extLst>
                    <a:ext uri="{9D8B030D-6E8A-4147-A177-3AD203B41FA5}">
                      <a16:colId xmlns:a16="http://schemas.microsoft.com/office/drawing/2014/main" val="3643550150"/>
                    </a:ext>
                  </a:extLst>
                </a:gridCol>
                <a:gridCol w="314481">
                  <a:extLst>
                    <a:ext uri="{9D8B030D-6E8A-4147-A177-3AD203B41FA5}">
                      <a16:colId xmlns:a16="http://schemas.microsoft.com/office/drawing/2014/main" val="2137708010"/>
                    </a:ext>
                  </a:extLst>
                </a:gridCol>
              </a:tblGrid>
              <a:tr h="217608">
                <a:tc>
                  <a:txBody>
                    <a:bodyPr/>
                    <a:lstStyle/>
                    <a:p>
                      <a:pPr algn="ctr">
                        <a:lnSpc>
                          <a:spcPts val="1400"/>
                        </a:lnSpc>
                      </a:pPr>
                      <a:r>
                        <a:rPr lang="de-DE" sz="1400" b="1" dirty="0">
                          <a:effectLst/>
                          <a:latin typeface="Calibri" panose="020F0502020204030204" pitchFamily="34" charset="0"/>
                          <a:ea typeface="Calibri" panose="020F0502020204030204" pitchFamily="34" charset="0"/>
                          <a:cs typeface="Times New Roman" panose="02020603050405020304" pitchFamily="18" charset="0"/>
                        </a:rPr>
                        <a:t>T</a:t>
                      </a: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ts val="1400"/>
                        </a:lnSpc>
                      </a:pPr>
                      <a:r>
                        <a:rPr lang="de-DE" sz="1400" b="1" dirty="0">
                          <a:effectLst/>
                          <a:latin typeface="Calibri" panose="020F0502020204030204" pitchFamily="34" charset="0"/>
                          <a:ea typeface="Calibri" panose="020F0502020204030204" pitchFamily="34" charset="0"/>
                          <a:cs typeface="Times New Roman" panose="02020603050405020304" pitchFamily="18" charset="0"/>
                        </a:rPr>
                        <a:t>H</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ts val="1400"/>
                        </a:lnSpc>
                      </a:pPr>
                      <a:r>
                        <a:rPr lang="de-DE" sz="1400" b="1" dirty="0">
                          <a:effectLst/>
                          <a:latin typeface="Calibri" panose="020F0502020204030204" pitchFamily="34" charset="0"/>
                          <a:ea typeface="Calibri" panose="020F0502020204030204" pitchFamily="34" charset="0"/>
                          <a:cs typeface="Times New Roman" panose="02020603050405020304" pitchFamily="18" charset="0"/>
                        </a:rPr>
                        <a:t>Z</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ts val="1400"/>
                        </a:lnSpc>
                      </a:pPr>
                      <a:r>
                        <a:rPr lang="de-DE" sz="1400" b="1" dirty="0">
                          <a:effectLst/>
                          <a:latin typeface="Calibri" panose="020F0502020204030204" pitchFamily="34" charset="0"/>
                          <a:ea typeface="Calibri" panose="020F0502020204030204" pitchFamily="34" charset="0"/>
                          <a:cs typeface="Times New Roman" panose="02020603050405020304" pitchFamily="18" charset="0"/>
                        </a:rPr>
                        <a:t>E</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81961965"/>
                  </a:ext>
                </a:extLst>
              </a:tr>
              <a:tr h="217608">
                <a:tc>
                  <a:txBody>
                    <a:bodyPr/>
                    <a:lstStyle/>
                    <a:p>
                      <a:pPr algn="ctr">
                        <a:lnSpc>
                          <a:spcPts val="1400"/>
                        </a:lnSpc>
                      </a:pPr>
                      <a:r>
                        <a:rPr lang="de-DE" sz="1400" dirty="0">
                          <a:effectLst/>
                        </a:rPr>
                        <a:t>1 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1400"/>
                        </a:lnSpc>
                      </a:pPr>
                      <a:r>
                        <a:rPr lang="de-DE" sz="1400" dirty="0">
                          <a:effectLst/>
                          <a:latin typeface="+mn-lt"/>
                        </a:rPr>
                        <a:t>4</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1400"/>
                        </a:lnSpc>
                      </a:pPr>
                      <a:r>
                        <a:rPr lang="de-DE" sz="1400" dirty="0">
                          <a:effectLst/>
                          <a:latin typeface="+mn-lt"/>
                          <a:ea typeface="Calibri" panose="020F0502020204030204" pitchFamily="34" charset="0"/>
                          <a:cs typeface="Times New Roman" panose="02020603050405020304" pitchFamily="18" charset="0"/>
                        </a:rPr>
                        <a:t>0</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1400"/>
                        </a:lnSpc>
                      </a:pPr>
                      <a:r>
                        <a:rPr lang="de-DE" sz="1400" dirty="0">
                          <a:effectLst/>
                          <a:latin typeface="+mn-lt"/>
                          <a:ea typeface="Calibri" panose="020F0502020204030204" pitchFamily="34" charset="0"/>
                          <a:cs typeface="Times New Roman" panose="02020603050405020304" pitchFamily="18" charset="0"/>
                        </a:rPr>
                        <a:t>3</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49299677"/>
                  </a:ext>
                </a:extLst>
              </a:tr>
              <a:tr h="217608">
                <a:tc>
                  <a:txBody>
                    <a:bodyPr/>
                    <a:lstStyle/>
                    <a:p>
                      <a:pPr algn="ctr">
                        <a:lnSpc>
                          <a:spcPts val="1400"/>
                        </a:lnSpc>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pPr>
                      <a:endParaRPr lang="de-DE"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pPr>
                      <a:endParaRPr lang="de-DE"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pPr>
                      <a:endParaRPr lang="de-DE"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730904"/>
                  </a:ext>
                </a:extLst>
              </a:tr>
            </a:tbl>
          </a:graphicData>
        </a:graphic>
      </p:graphicFrame>
      <p:sp>
        <p:nvSpPr>
          <p:cNvPr id="4" name="Textfeld 3">
            <a:extLst>
              <a:ext uri="{FF2B5EF4-FFF2-40B4-BE49-F238E27FC236}">
                <a16:creationId xmlns:a16="http://schemas.microsoft.com/office/drawing/2014/main" id="{0155E9A4-51B7-FFC5-C844-656925A850A5}"/>
              </a:ext>
            </a:extLst>
          </p:cNvPr>
          <p:cNvSpPr txBox="1"/>
          <p:nvPr/>
        </p:nvSpPr>
        <p:spPr>
          <a:xfrm>
            <a:off x="378957" y="802212"/>
            <a:ext cx="4182299" cy="305596"/>
          </a:xfrm>
          <a:prstGeom prst="rect">
            <a:avLst/>
          </a:prstGeom>
          <a:noFill/>
        </p:spPr>
        <p:txBody>
          <a:bodyPr wrap="none" rtlCol="0">
            <a:spAutoFit/>
          </a:bodyPr>
          <a:lstStyle/>
          <a:p>
            <a:r>
              <a:rPr lang="de-DE" dirty="0"/>
              <a:t>Wie lautet die Zahl, wenn man zwei Zehner wegnimmt?</a:t>
            </a:r>
          </a:p>
        </p:txBody>
      </p:sp>
      <p:pic>
        <p:nvPicPr>
          <p:cNvPr id="5" name="Picture 45" descr="dieneskleiner">
            <a:extLst>
              <a:ext uri="{FF2B5EF4-FFF2-40B4-BE49-F238E27FC236}">
                <a16:creationId xmlns:a16="http://schemas.microsoft.com/office/drawing/2014/main" id="{DD08D926-DF2B-ABB5-0B74-9EC1EC80F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0912" y="3507111"/>
            <a:ext cx="1421823" cy="1221431"/>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Grafik 13">
            <a:extLst>
              <a:ext uri="{FF2B5EF4-FFF2-40B4-BE49-F238E27FC236}">
                <a16:creationId xmlns:a16="http://schemas.microsoft.com/office/drawing/2014/main" id="{519FCD70-1D76-E73B-6703-F122CFEF38CB}"/>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29410" y="3225261"/>
            <a:ext cx="281850" cy="281850"/>
          </a:xfrm>
          <a:prstGeom prst="rect">
            <a:avLst/>
          </a:prstGeom>
        </p:spPr>
      </p:pic>
    </p:spTree>
    <p:extLst>
      <p:ext uri="{BB962C8B-B14F-4D97-AF65-F5344CB8AC3E}">
        <p14:creationId xmlns:p14="http://schemas.microsoft.com/office/powerpoint/2010/main" val="162308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0DBEE53-5B00-DC56-EA4F-95E91BFE0B9F}"/>
              </a:ext>
            </a:extLst>
          </p:cNvPr>
          <p:cNvSpPr/>
          <p:nvPr/>
        </p:nvSpPr>
        <p:spPr>
          <a:xfrm>
            <a:off x="159559" y="624477"/>
            <a:ext cx="7240555" cy="3477875"/>
          </a:xfrm>
          <a:prstGeom prst="rect">
            <a:avLst/>
          </a:prstGeom>
        </p:spPr>
        <p:txBody>
          <a:bodyPr wrap="square" lIns="91440" tIns="45720" rIns="91440" bIns="45720" anchor="t">
            <a:spAutoFit/>
          </a:bodyPr>
          <a:lstStyle/>
          <a:p>
            <a:pPr algn="just"/>
            <a:r>
              <a:rPr lang="de-DE" sz="1100" b="1" dirty="0">
                <a:solidFill>
                  <a:srgbClr val="000000"/>
                </a:solidFill>
                <a:latin typeface="Calibri" panose="020F0502020204030204" pitchFamily="34" charset="0"/>
                <a:cs typeface="Calibri" panose="020F0502020204030204" pitchFamily="34" charset="0"/>
              </a:rPr>
              <a:t>Beschreibung der Verstehensaktivität: </a:t>
            </a:r>
          </a:p>
          <a:p>
            <a:pPr algn="just"/>
            <a:r>
              <a:rPr lang="de-DE" sz="1100" dirty="0">
                <a:effectLst/>
                <a:latin typeface="Calibri" panose="020F0502020204030204" pitchFamily="34" charset="0"/>
                <a:cs typeface="Calibri" panose="020F0502020204030204" pitchFamily="34" charset="0"/>
              </a:rPr>
              <a:t>Die Lehrkraft zeigt die Stellentafel und die gegebene Lösung von Jonas, bei der er fälschlicherweise 2 Hunderter statt</a:t>
            </a:r>
            <a:br>
              <a:rPr lang="de-DE" sz="1100" dirty="0">
                <a:effectLst/>
                <a:latin typeface="Calibri" panose="020F0502020204030204" pitchFamily="34" charset="0"/>
                <a:cs typeface="Calibri" panose="020F0502020204030204" pitchFamily="34" charset="0"/>
              </a:rPr>
            </a:br>
            <a:r>
              <a:rPr lang="de-DE" sz="1100" dirty="0">
                <a:effectLst/>
                <a:latin typeface="Calibri" panose="020F0502020204030204" pitchFamily="34" charset="0"/>
                <a:cs typeface="Calibri" panose="020F0502020204030204" pitchFamily="34" charset="0"/>
              </a:rPr>
              <a:t>2 Zehner von der gegebenen Zahl wegnimmt. D</a:t>
            </a:r>
            <a:r>
              <a:rPr lang="de-DE" sz="1100" dirty="0">
                <a:latin typeface="Calibri" panose="020F0502020204030204" pitchFamily="34" charset="0"/>
                <a:cs typeface="Calibri" panose="020F0502020204030204" pitchFamily="34" charset="0"/>
              </a:rPr>
              <a:t>amit wird </a:t>
            </a:r>
            <a:r>
              <a:rPr lang="de-DE" sz="1100" dirty="0">
                <a:effectLst/>
                <a:latin typeface="Calibri" panose="020F0502020204030204" pitchFamily="34" charset="0"/>
                <a:cs typeface="Calibri" panose="020F0502020204030204" pitchFamily="34" charset="0"/>
              </a:rPr>
              <a:t>die Erläuterung des Entbündelns angeregt. Das Prinzip des Entbündelns wird dabei erarbeitet, </a:t>
            </a:r>
            <a:r>
              <a:rPr lang="de-DE" sz="1100" dirty="0">
                <a:latin typeface="Calibri" panose="020F0502020204030204" pitchFamily="34" charset="0"/>
                <a:cs typeface="Calibri" panose="020F0502020204030204" pitchFamily="34" charset="0"/>
              </a:rPr>
              <a:t>indem Lernende die in der Stellentafel dargestellte Zahl parallel mit Würfelmaterial legen und versuchen, 2 Zehner wegzunehmen. Um dies zu tun, müssen sie das Entbündeln handelnd nachvollziehen und  dabei sprachlich begleiten (etwa: „Eine Hunderterplatte muss in 10 Zehnerstangen entbündelt werden, damit 2 Zehnerstangen weggenommen werden können).</a:t>
            </a:r>
          </a:p>
          <a:p>
            <a:pPr algn="just"/>
            <a:endParaRPr lang="de-DE" sz="1100" dirty="0">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Erforderliche Verstehensgrundlagen:</a:t>
            </a:r>
          </a:p>
          <a:p>
            <a:pPr algn="just"/>
            <a:r>
              <a:rPr lang="de-DE" sz="1100" dirty="0">
                <a:latin typeface="Calibri" panose="020F0502020204030204" pitchFamily="34" charset="0"/>
                <a:cs typeface="Calibri" panose="020F0502020204030204" pitchFamily="34" charset="0"/>
              </a:rPr>
              <a:t>Als Voraussetzung relevant sind ein grundlegendes Stellenwertverständnis sowie die Kenntnis der Darstellung der Stellentafel und deren Vernetzung mit dem Würfelmaterial. </a:t>
            </a:r>
          </a:p>
          <a:p>
            <a:pPr algn="just"/>
            <a:endParaRPr lang="de-DE" sz="1100" dirty="0">
              <a:latin typeface="Calibri" panose="020F0502020204030204" pitchFamily="34" charset="0"/>
              <a:cs typeface="Calibri" panose="020F0502020204030204" pitchFamily="34" charset="0"/>
            </a:endParaRPr>
          </a:p>
          <a:p>
            <a:pPr algn="just"/>
            <a:r>
              <a:rPr lang="de-DE" sz="1100" b="1" dirty="0">
                <a:latin typeface="Calibri" panose="020F0502020204030204" pitchFamily="34" charset="0"/>
                <a:cs typeface="Calibri" panose="020F0502020204030204" pitchFamily="34" charset="0"/>
              </a:rPr>
              <a:t>Verstehensgrundlage für:</a:t>
            </a:r>
          </a:p>
          <a:p>
            <a:pPr algn="just"/>
            <a:r>
              <a:rPr lang="de-DE" sz="1100" dirty="0">
                <a:solidFill>
                  <a:srgbClr val="000000"/>
                </a:solidFill>
                <a:latin typeface="Calibri" panose="020F0502020204030204" pitchFamily="34" charset="0"/>
                <a:cs typeface="Calibri" panose="020F0502020204030204" pitchFamily="34" charset="0"/>
              </a:rPr>
              <a:t>Das</a:t>
            </a:r>
            <a:r>
              <a:rPr lang="de-DE" sz="1100" b="1" dirty="0">
                <a:solidFill>
                  <a:srgbClr val="000000"/>
                </a:solidFill>
                <a:latin typeface="Calibri" panose="020F0502020204030204" pitchFamily="34" charset="0"/>
                <a:cs typeface="Calibri" panose="020F0502020204030204" pitchFamily="34" charset="0"/>
              </a:rPr>
              <a:t> </a:t>
            </a:r>
            <a:r>
              <a:rPr lang="de-DE" sz="1100" dirty="0">
                <a:solidFill>
                  <a:srgbClr val="000000"/>
                </a:solidFill>
                <a:latin typeface="Calibri" panose="020F0502020204030204" pitchFamily="34" charset="0"/>
                <a:cs typeface="Calibri" panose="020F0502020204030204" pitchFamily="34" charset="0"/>
              </a:rPr>
              <a:t>Verstehen des Prinzips des Entbündelns im Dezimalsystem – auch im Hinblick auf die Darstellung des Bündelns und Entbündelns an der Stellentafel und das verständige halbschriftliche Rechnen.</a:t>
            </a:r>
            <a:endParaRPr lang="de-DE" sz="1100" b="1" dirty="0">
              <a:latin typeface="Calibri" panose="020F0502020204030204" pitchFamily="34" charset="0"/>
              <a:cs typeface="Calibri" panose="020F0502020204030204" pitchFamily="34" charset="0"/>
            </a:endParaRPr>
          </a:p>
          <a:p>
            <a:pPr algn="just"/>
            <a:endParaRPr lang="de-DE" sz="1100" b="1"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Impulse für die Weiterführung: </a:t>
            </a:r>
          </a:p>
          <a:p>
            <a:pPr marL="171450" indent="-171450" algn="just">
              <a:buFont typeface="Wingdings" pitchFamily="2" charset="2"/>
              <a:buChar char="§"/>
            </a:pPr>
            <a:r>
              <a:rPr lang="de-DE" sz="1100" dirty="0">
                <a:latin typeface="Calibri" panose="020F0502020204030204" pitchFamily="34" charset="0"/>
                <a:cs typeface="Calibri" panose="020F0502020204030204" pitchFamily="34" charset="0"/>
              </a:rPr>
              <a:t>Transfer des Entbündelns in andere Zahlenräume der natürlichen Zahlen und in andere Zahlbereiche wie Dezimalzahlen. Die Lernenden werden dazu aufgefordert am Material das Entbündeln an der Stellentafel zu beschreiben, zu erklären und zu begründen.</a:t>
            </a:r>
          </a:p>
        </p:txBody>
      </p:sp>
      <p:sp>
        <p:nvSpPr>
          <p:cNvPr id="4" name="Rechteck 3"/>
          <p:cNvSpPr/>
          <p:nvPr/>
        </p:nvSpPr>
        <p:spPr>
          <a:xfrm>
            <a:off x="443377" y="1742373"/>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sp>
        <p:nvSpPr>
          <p:cNvPr id="14" name="Titel 9">
            <a:extLst>
              <a:ext uri="{FF2B5EF4-FFF2-40B4-BE49-F238E27FC236}">
                <a16:creationId xmlns:a16="http://schemas.microsoft.com/office/drawing/2014/main" id="{68A8A40A-9C90-26DD-A18A-155EB61A50C1}"/>
              </a:ext>
            </a:extLst>
          </p:cNvPr>
          <p:cNvSpPr txBox="1">
            <a:spLocks/>
          </p:cNvSpPr>
          <p:nvPr/>
        </p:nvSpPr>
        <p:spPr>
          <a:xfrm>
            <a:off x="183004" y="244394"/>
            <a:ext cx="4840515" cy="353564"/>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000" b="1">
                <a:solidFill>
                  <a:schemeClr val="bg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5pPr>
            <a:lvl6pPr marL="26732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6pPr>
            <a:lvl7pPr marL="534650"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7pPr>
            <a:lvl8pPr marL="80197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8pPr>
            <a:lvl9pPr marL="1069299"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9pPr>
          </a:lstStyle>
          <a:p>
            <a:r>
              <a:rPr lang="de-DE" dirty="0"/>
              <a:t>Entbündeln an der Stellentafel</a:t>
            </a:r>
          </a:p>
        </p:txBody>
      </p:sp>
      <p:sp>
        <p:nvSpPr>
          <p:cNvPr id="11" name="Textfeld 10">
            <a:extLst>
              <a:ext uri="{FF2B5EF4-FFF2-40B4-BE49-F238E27FC236}">
                <a16:creationId xmlns:a16="http://schemas.microsoft.com/office/drawing/2014/main" id="{113C5B62-7D41-C11F-7B5B-D01C854E140F}"/>
              </a:ext>
            </a:extLst>
          </p:cNvPr>
          <p:cNvSpPr txBox="1"/>
          <p:nvPr/>
        </p:nvSpPr>
        <p:spPr>
          <a:xfrm>
            <a:off x="6007390" y="384571"/>
            <a:ext cx="1032655"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N1B</a:t>
            </a:r>
          </a:p>
        </p:txBody>
      </p:sp>
      <p:sp>
        <p:nvSpPr>
          <p:cNvPr id="3" name="Rechteck 2">
            <a:extLst>
              <a:ext uri="{FF2B5EF4-FFF2-40B4-BE49-F238E27FC236}">
                <a16:creationId xmlns:a16="http://schemas.microsoft.com/office/drawing/2014/main" id="{49BBDFBA-9CD7-1630-F3D9-A3409267B80D}"/>
              </a:ext>
            </a:extLst>
          </p:cNvPr>
          <p:cNvSpPr/>
          <p:nvPr/>
        </p:nvSpPr>
        <p:spPr>
          <a:xfrm>
            <a:off x="1401146" y="1586246"/>
            <a:ext cx="5989088" cy="435760"/>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r>
              <a:rPr lang="de-DE" sz="1116" dirty="0">
                <a:latin typeface="Calibri" panose="020F0502020204030204" pitchFamily="34" charset="0"/>
                <a:cs typeface="Calibri" panose="020F0502020204030204" pitchFamily="34" charset="0"/>
              </a:rPr>
              <a:t> </a:t>
            </a:r>
          </a:p>
        </p:txBody>
      </p:sp>
      <p:sp>
        <p:nvSpPr>
          <p:cNvPr id="8" name="Rechteck 7">
            <a:extLst>
              <a:ext uri="{FF2B5EF4-FFF2-40B4-BE49-F238E27FC236}">
                <a16:creationId xmlns:a16="http://schemas.microsoft.com/office/drawing/2014/main" id="{527D08B2-4AE5-8EBD-3EE8-3031CBB66BC3}"/>
              </a:ext>
            </a:extLst>
          </p:cNvPr>
          <p:cNvSpPr/>
          <p:nvPr/>
        </p:nvSpPr>
        <p:spPr>
          <a:xfrm>
            <a:off x="443377" y="1742373"/>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graphicFrame>
        <p:nvGraphicFramePr>
          <p:cNvPr id="15" name="Tabelle 14">
            <a:extLst>
              <a:ext uri="{FF2B5EF4-FFF2-40B4-BE49-F238E27FC236}">
                <a16:creationId xmlns:a16="http://schemas.microsoft.com/office/drawing/2014/main" id="{BD3F9559-B799-937B-4541-1DEB333606CA}"/>
              </a:ext>
            </a:extLst>
          </p:cNvPr>
          <p:cNvGraphicFramePr>
            <a:graphicFrameLocks noGrp="1"/>
          </p:cNvGraphicFramePr>
          <p:nvPr>
            <p:extLst>
              <p:ext uri="{D42A27DB-BD31-4B8C-83A1-F6EECF244321}">
                <p14:modId xmlns:p14="http://schemas.microsoft.com/office/powerpoint/2010/main" val="415813546"/>
              </p:ext>
            </p:extLst>
          </p:nvPr>
        </p:nvGraphicFramePr>
        <p:xfrm>
          <a:off x="451146" y="4209899"/>
          <a:ext cx="1171070" cy="787732"/>
        </p:xfrm>
        <a:graphic>
          <a:graphicData uri="http://schemas.openxmlformats.org/drawingml/2006/table">
            <a:tbl>
              <a:tblPr firstRow="1" bandRow="1">
                <a:tableStyleId>{5940675A-B579-460E-94D1-54222C63F5DA}</a:tableStyleId>
              </a:tblPr>
              <a:tblGrid>
                <a:gridCol w="1171070">
                  <a:extLst>
                    <a:ext uri="{9D8B030D-6E8A-4147-A177-3AD203B41FA5}">
                      <a16:colId xmlns:a16="http://schemas.microsoft.com/office/drawing/2014/main" val="3583048483"/>
                    </a:ext>
                  </a:extLst>
                </a:gridCol>
              </a:tblGrid>
              <a:tr h="257680">
                <a:tc>
                  <a:txBody>
                    <a:bodyPr/>
                    <a:lstStyle/>
                    <a:p>
                      <a:pPr marL="0" algn="ctr" defTabSz="712866" rtl="0" eaLnBrk="1" latinLnBrk="0" hangingPunct="1">
                        <a:lnSpc>
                          <a:spcPts val="1400"/>
                        </a:lnSpc>
                      </a:pPr>
                      <a:r>
                        <a:rPr lang="de-DE" sz="105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Stellentafel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3670056925"/>
                  </a:ext>
                </a:extLst>
              </a:tr>
              <a:tr h="527763">
                <a:tc>
                  <a:txBody>
                    <a:bodyPr/>
                    <a:lstStyle/>
                    <a:p>
                      <a:endParaRPr lang="de-DE" sz="1050" b="0" i="0" dirty="0">
                        <a:latin typeface="Calibri" panose="020F050202020403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3163894"/>
                  </a:ext>
                </a:extLst>
              </a:tr>
            </a:tbl>
          </a:graphicData>
        </a:graphic>
      </p:graphicFrame>
      <p:sp>
        <p:nvSpPr>
          <p:cNvPr id="18" name="Textfeld 17">
            <a:extLst>
              <a:ext uri="{FF2B5EF4-FFF2-40B4-BE49-F238E27FC236}">
                <a16:creationId xmlns:a16="http://schemas.microsoft.com/office/drawing/2014/main" id="{6AE70FCC-FB90-CC05-7285-A6BB75FE7551}"/>
              </a:ext>
            </a:extLst>
          </p:cNvPr>
          <p:cNvSpPr txBox="1"/>
          <p:nvPr/>
        </p:nvSpPr>
        <p:spPr>
          <a:xfrm>
            <a:off x="3779836" y="4201143"/>
            <a:ext cx="3748490" cy="1107996"/>
          </a:xfrm>
          <a:prstGeom prst="rect">
            <a:avLst/>
          </a:prstGeom>
          <a:noFill/>
        </p:spPr>
        <p:txBody>
          <a:bodyPr wrap="square" rtlCol="0">
            <a:spAutoFit/>
          </a:bodyPr>
          <a:lstStyle/>
          <a:p>
            <a:pPr marL="171450" indent="-171450">
              <a:buFont typeface="Wingdings" pitchFamily="2" charset="2"/>
              <a:buChar char="§"/>
            </a:pPr>
            <a:r>
              <a:rPr lang="de-DE" sz="1100" kern="100" dirty="0">
                <a:solidFill>
                  <a:schemeClr val="tx1"/>
                </a:solidFill>
                <a:latin typeface="Calibri" panose="020F0502020204030204" pitchFamily="34" charset="0"/>
                <a:ea typeface="Calibri" panose="020F0502020204030204" pitchFamily="34" charset="0"/>
                <a:cs typeface="Calibri" panose="020F0502020204030204" pitchFamily="34" charset="0"/>
              </a:rPr>
              <a:t>Passt die aufgeschriebene Zahl zur Stellentafel? </a:t>
            </a:r>
          </a:p>
          <a:p>
            <a:r>
              <a:rPr lang="de-DE" sz="1100" kern="100" dirty="0">
                <a:latin typeface="Calibri" panose="020F0502020204030204" pitchFamily="34" charset="0"/>
                <a:ea typeface="Calibri" panose="020F0502020204030204" pitchFamily="34" charset="0"/>
                <a:cs typeface="Calibri" panose="020F0502020204030204" pitchFamily="34" charset="0"/>
              </a:rPr>
              <a:t>     </a:t>
            </a:r>
            <a:r>
              <a:rPr lang="de-DE" sz="1100" kern="100" dirty="0">
                <a:solidFill>
                  <a:schemeClr val="tx1"/>
                </a:solidFill>
                <a:latin typeface="Calibri" panose="020F0502020204030204" pitchFamily="34" charset="0"/>
                <a:ea typeface="Calibri" panose="020F0502020204030204" pitchFamily="34" charset="0"/>
                <a:cs typeface="Calibri" panose="020F0502020204030204" pitchFamily="34" charset="0"/>
              </a:rPr>
              <a:t>Begründet.</a:t>
            </a:r>
          </a:p>
          <a:p>
            <a:pPr marL="171450" indent="-171450">
              <a:buFont typeface="Wingdings" pitchFamily="2" charset="2"/>
              <a:buChar char="§"/>
            </a:pPr>
            <a:r>
              <a:rPr lang="de-DE" sz="1100" kern="100" dirty="0">
                <a:latin typeface="Calibri" panose="020F0502020204030204" pitchFamily="34" charset="0"/>
                <a:ea typeface="Calibri" panose="020F0502020204030204" pitchFamily="34" charset="0"/>
                <a:cs typeface="Calibri" panose="020F0502020204030204" pitchFamily="34" charset="0"/>
              </a:rPr>
              <a:t>Beschreibt mit Würfelmaterial und der Stellentafel wie ihr rechnen würdet.</a:t>
            </a:r>
          </a:p>
          <a:p>
            <a:pPr marL="171450" indent="-171450">
              <a:buFont typeface="Wingdings" pitchFamily="2" charset="2"/>
              <a:buChar char="§"/>
            </a:pPr>
            <a:r>
              <a:rPr lang="de-DE" sz="1100" kern="100" dirty="0">
                <a:latin typeface="Calibri" panose="020F0502020204030204" pitchFamily="34" charset="0"/>
                <a:cs typeface="Calibri" panose="020F0502020204030204" pitchFamily="34" charset="0"/>
              </a:rPr>
              <a:t>Was bedeutet die 3 in der Stellentafel und die 1 in der Zahl von Jonas?</a:t>
            </a:r>
            <a:endParaRPr lang="de-DE" dirty="0">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209C1F4E-9D44-BE97-7BD8-19BEDAEE8208}"/>
              </a:ext>
            </a:extLst>
          </p:cNvPr>
          <p:cNvGrpSpPr/>
          <p:nvPr/>
        </p:nvGrpSpPr>
        <p:grpSpPr>
          <a:xfrm>
            <a:off x="1765179" y="4258444"/>
            <a:ext cx="1856518" cy="785443"/>
            <a:chOff x="634532" y="2230755"/>
            <a:chExt cx="2413041" cy="1045214"/>
          </a:xfrm>
        </p:grpSpPr>
        <p:grpSp>
          <p:nvGrpSpPr>
            <p:cNvPr id="20" name="Gruppieren 19">
              <a:extLst>
                <a:ext uri="{FF2B5EF4-FFF2-40B4-BE49-F238E27FC236}">
                  <a16:creationId xmlns:a16="http://schemas.microsoft.com/office/drawing/2014/main" id="{C31BEA97-F03E-3878-CD15-5779CABC5066}"/>
                </a:ext>
              </a:extLst>
            </p:cNvPr>
            <p:cNvGrpSpPr/>
            <p:nvPr/>
          </p:nvGrpSpPr>
          <p:grpSpPr>
            <a:xfrm flipH="1">
              <a:off x="634532" y="2283376"/>
              <a:ext cx="635635" cy="722630"/>
              <a:chOff x="0" y="0"/>
              <a:chExt cx="578485" cy="722893"/>
            </a:xfrm>
          </p:grpSpPr>
          <p:pic>
            <p:nvPicPr>
              <p:cNvPr id="22" name="Grafik 21">
                <a:extLst>
                  <a:ext uri="{FF2B5EF4-FFF2-40B4-BE49-F238E27FC236}">
                    <a16:creationId xmlns:a16="http://schemas.microsoft.com/office/drawing/2014/main" id="{B4F99497-C509-F7EB-500F-905A8FCCC151}"/>
                  </a:ext>
                </a:extLst>
              </p:cNvPr>
              <p:cNvPicPr>
                <a:picLocks noChangeAspect="1"/>
              </p:cNvPicPr>
              <p:nvPr/>
            </p:nvPicPr>
            <p:blipFill>
              <a:blip r:embed="rId3"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578485" cy="629920"/>
              </a:xfrm>
              <a:prstGeom prst="rect">
                <a:avLst/>
              </a:prstGeom>
            </p:spPr>
          </p:pic>
          <p:sp>
            <p:nvSpPr>
              <p:cNvPr id="23" name="Textfeld 22">
                <a:extLst>
                  <a:ext uri="{FF2B5EF4-FFF2-40B4-BE49-F238E27FC236}">
                    <a16:creationId xmlns:a16="http://schemas.microsoft.com/office/drawing/2014/main" id="{739E9487-FE75-45DC-5F0C-8D8AB66BB193}"/>
                  </a:ext>
                </a:extLst>
              </p:cNvPr>
              <p:cNvSpPr txBox="1"/>
              <p:nvPr/>
            </p:nvSpPr>
            <p:spPr>
              <a:xfrm>
                <a:off x="109931" y="576031"/>
                <a:ext cx="349885" cy="14686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hangingPunct="0">
                  <a:lnSpc>
                    <a:spcPct val="115000"/>
                  </a:lnSpc>
                </a:pPr>
                <a:r>
                  <a:rPr lang="de-D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Jonas</a:t>
                </a:r>
              </a:p>
            </p:txBody>
          </p:sp>
        </p:grpSp>
        <p:sp>
          <p:nvSpPr>
            <p:cNvPr id="21" name="Rechteckige Legende 113">
              <a:extLst>
                <a:ext uri="{FF2B5EF4-FFF2-40B4-BE49-F238E27FC236}">
                  <a16:creationId xmlns:a16="http://schemas.microsoft.com/office/drawing/2014/main" id="{4644B3A7-3813-82A7-DBF4-E343B7DE46E6}"/>
                </a:ext>
              </a:extLst>
            </p:cNvPr>
            <p:cNvSpPr/>
            <p:nvPr/>
          </p:nvSpPr>
          <p:spPr>
            <a:xfrm>
              <a:off x="1418891" y="2230755"/>
              <a:ext cx="1628682" cy="1045214"/>
            </a:xfrm>
            <a:prstGeom prst="wedgeRoundRectCallout">
              <a:avLst>
                <a:gd name="adj1" fmla="val -66934"/>
                <a:gd name="adj2" fmla="val -5353"/>
                <a:gd name="adj3" fmla="val 16667"/>
              </a:avLst>
            </a:prstGeom>
            <a:ln w="12700">
              <a:solidFill>
                <a:schemeClr val="bg1">
                  <a:lumMod val="75000"/>
                </a:schemeClr>
              </a:solidFill>
            </a:ln>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xmlns=""/>
              </a:ex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xmlns=""/>
              </a:ext>
            </a:extLst>
          </p:spPr>
          <p:style>
            <a:lnRef idx="2">
              <a:schemeClr val="accent3"/>
            </a:lnRef>
            <a:fillRef idx="1">
              <a:schemeClr val="lt1"/>
            </a:fillRef>
            <a:effectRef idx="0">
              <a:schemeClr val="accent3"/>
            </a:effectRef>
            <a:fontRef idx="minor">
              <a:schemeClr val="dk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hangingPunct="0">
                <a:lnSpc>
                  <a:spcPct val="115000"/>
                </a:lnSpc>
              </a:pPr>
              <a:r>
                <a:rPr lang="de-DE" sz="1000" dirty="0">
                  <a:latin typeface="Calibri" panose="020F0502020204030204" pitchFamily="34" charset="0"/>
                  <a:cs typeface="Calibri" panose="020F0502020204030204" pitchFamily="34" charset="0"/>
                </a:rPr>
                <a:t>Ich nehme 2 Zehntel weg. Dann habe ich die Zahl 12,01.</a:t>
              </a:r>
              <a:endParaRPr lang="de-DE" altLang="de-DE" sz="1000" dirty="0">
                <a:solidFill>
                  <a:srgbClr val="000000"/>
                </a:solidFill>
                <a:latin typeface="Calibri" panose="020F0502020204030204" pitchFamily="34" charset="0"/>
                <a:cs typeface="Calibri" panose="020F0502020204030204" pitchFamily="34" charset="0"/>
              </a:endParaRPr>
            </a:p>
          </p:txBody>
        </p:sp>
      </p:grpSp>
      <p:graphicFrame>
        <p:nvGraphicFramePr>
          <p:cNvPr id="6" name="Tabelle 5">
            <a:extLst>
              <a:ext uri="{FF2B5EF4-FFF2-40B4-BE49-F238E27FC236}">
                <a16:creationId xmlns:a16="http://schemas.microsoft.com/office/drawing/2014/main" id="{D4617FE9-F673-AA75-2C9B-7D0CDA8CD1E8}"/>
              </a:ext>
            </a:extLst>
          </p:cNvPr>
          <p:cNvGraphicFramePr>
            <a:graphicFrameLocks noGrp="1"/>
          </p:cNvGraphicFramePr>
          <p:nvPr>
            <p:extLst>
              <p:ext uri="{D42A27DB-BD31-4B8C-83A1-F6EECF244321}">
                <p14:modId xmlns:p14="http://schemas.microsoft.com/office/powerpoint/2010/main" val="456165729"/>
              </p:ext>
            </p:extLst>
          </p:nvPr>
        </p:nvGraphicFramePr>
        <p:xfrm>
          <a:off x="592671" y="4522083"/>
          <a:ext cx="465882" cy="424456"/>
        </p:xfrm>
        <a:graphic>
          <a:graphicData uri="http://schemas.openxmlformats.org/drawingml/2006/table">
            <a:tbl>
              <a:tblPr firstRow="1" firstCol="1" bandRow="1">
                <a:tableStyleId>{5940675A-B579-460E-94D1-54222C63F5DA}</a:tableStyleId>
              </a:tblPr>
              <a:tblGrid>
                <a:gridCol w="241308">
                  <a:extLst>
                    <a:ext uri="{9D8B030D-6E8A-4147-A177-3AD203B41FA5}">
                      <a16:colId xmlns:a16="http://schemas.microsoft.com/office/drawing/2014/main" val="834386008"/>
                    </a:ext>
                  </a:extLst>
                </a:gridCol>
                <a:gridCol w="224574">
                  <a:extLst>
                    <a:ext uri="{9D8B030D-6E8A-4147-A177-3AD203B41FA5}">
                      <a16:colId xmlns:a16="http://schemas.microsoft.com/office/drawing/2014/main" val="3626969438"/>
                    </a:ext>
                  </a:extLst>
                </a:gridCol>
              </a:tblGrid>
              <a:tr h="165408">
                <a:tc>
                  <a:txBody>
                    <a:bodyPr/>
                    <a:lstStyle/>
                    <a:p>
                      <a:pPr algn="ctr">
                        <a:lnSpc>
                          <a:spcPts val="1400"/>
                        </a:lnSpc>
                      </a:pPr>
                      <a:r>
                        <a:rPr lang="de-DE" sz="1000" b="1" dirty="0">
                          <a:effectLst/>
                          <a:latin typeface="Calibri" panose="020F0502020204030204" pitchFamily="34" charset="0"/>
                          <a:ea typeface="Calibri" panose="020F0502020204030204" pitchFamily="34" charset="0"/>
                          <a:cs typeface="Times New Roman" panose="02020603050405020304" pitchFamily="18" charset="0"/>
                        </a:rPr>
                        <a:t>Z</a:t>
                      </a: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ts val="1400"/>
                        </a:lnSpc>
                      </a:pPr>
                      <a:r>
                        <a:rPr lang="de-DE" sz="1000" b="1" dirty="0">
                          <a:effectLst/>
                          <a:latin typeface="Calibri" panose="020F0502020204030204" pitchFamily="34" charset="0"/>
                          <a:ea typeface="Calibri" panose="020F0502020204030204" pitchFamily="34" charset="0"/>
                          <a:cs typeface="Times New Roman" panose="02020603050405020304" pitchFamily="18" charset="0"/>
                        </a:rPr>
                        <a:t>E</a:t>
                      </a:r>
                    </a:p>
                  </a:txBody>
                  <a:tcPr marL="68580" marR="68580" marT="0" marB="0" anchor="ctr">
                    <a:lnL w="12700" cap="flat" cmpd="sng" algn="ctr">
                      <a:solidFill>
                        <a:schemeClr val="bg1">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81961965"/>
                  </a:ext>
                </a:extLst>
              </a:tr>
              <a:tr h="257578">
                <a:tc>
                  <a:txBody>
                    <a:bodyPr/>
                    <a:lstStyle/>
                    <a:p>
                      <a:pPr algn="ctr">
                        <a:lnSpc>
                          <a:spcPts val="1400"/>
                        </a:lnSpc>
                      </a:pPr>
                      <a:r>
                        <a:rPr lang="de-DE" sz="1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ts val="1400"/>
                        </a:lnSpc>
                      </a:pPr>
                      <a:r>
                        <a:rPr lang="de-DE" sz="10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lnL w="12700" cap="flat" cmpd="sng" algn="ctr">
                      <a:solidFill>
                        <a:schemeClr val="bg1">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9299677"/>
                  </a:ext>
                </a:extLst>
              </a:tr>
            </a:tbl>
          </a:graphicData>
        </a:graphic>
      </p:graphicFrame>
      <p:graphicFrame>
        <p:nvGraphicFramePr>
          <p:cNvPr id="7" name="Tabelle 6">
            <a:extLst>
              <a:ext uri="{FF2B5EF4-FFF2-40B4-BE49-F238E27FC236}">
                <a16:creationId xmlns:a16="http://schemas.microsoft.com/office/drawing/2014/main" id="{22959D6B-BC2C-A264-1039-0337CCDB1DEE}"/>
              </a:ext>
            </a:extLst>
          </p:cNvPr>
          <p:cNvGraphicFramePr>
            <a:graphicFrameLocks noGrp="1"/>
          </p:cNvGraphicFramePr>
          <p:nvPr>
            <p:extLst>
              <p:ext uri="{D42A27DB-BD31-4B8C-83A1-F6EECF244321}">
                <p14:modId xmlns:p14="http://schemas.microsoft.com/office/powerpoint/2010/main" val="989012632"/>
              </p:ext>
            </p:extLst>
          </p:nvPr>
        </p:nvGraphicFramePr>
        <p:xfrm>
          <a:off x="1056728" y="4522083"/>
          <a:ext cx="465882" cy="421237"/>
        </p:xfrm>
        <a:graphic>
          <a:graphicData uri="http://schemas.openxmlformats.org/drawingml/2006/table">
            <a:tbl>
              <a:tblPr firstRow="1" firstCol="1" bandRow="1">
                <a:tableStyleId>{5940675A-B579-460E-94D1-54222C63F5DA}</a:tableStyleId>
              </a:tblPr>
              <a:tblGrid>
                <a:gridCol w="224277">
                  <a:extLst>
                    <a:ext uri="{9D8B030D-6E8A-4147-A177-3AD203B41FA5}">
                      <a16:colId xmlns:a16="http://schemas.microsoft.com/office/drawing/2014/main" val="834386008"/>
                    </a:ext>
                  </a:extLst>
                </a:gridCol>
                <a:gridCol w="241605">
                  <a:extLst>
                    <a:ext uri="{9D8B030D-6E8A-4147-A177-3AD203B41FA5}">
                      <a16:colId xmlns:a16="http://schemas.microsoft.com/office/drawing/2014/main" val="3626969438"/>
                    </a:ext>
                  </a:extLst>
                </a:gridCol>
              </a:tblGrid>
              <a:tr h="165409">
                <a:tc>
                  <a:txBody>
                    <a:bodyPr/>
                    <a:lstStyle/>
                    <a:p>
                      <a:pPr algn="ctr">
                        <a:lnSpc>
                          <a:spcPts val="1400"/>
                        </a:lnSpc>
                      </a:pPr>
                      <a:r>
                        <a:rPr lang="de-DE" sz="1000" b="1" dirty="0" err="1">
                          <a:effectLst/>
                          <a:latin typeface="Calibri" panose="020F0502020204030204" pitchFamily="34" charset="0"/>
                          <a:ea typeface="Calibri" panose="020F0502020204030204" pitchFamily="34" charset="0"/>
                          <a:cs typeface="Times New Roman" panose="02020603050405020304" pitchFamily="18" charset="0"/>
                        </a:rPr>
                        <a:t>z</a:t>
                      </a:r>
                      <a:endParaRPr lang="de-D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ts val="1400"/>
                        </a:lnSpc>
                      </a:pPr>
                      <a:r>
                        <a:rPr lang="de-DE" sz="1000" b="1" dirty="0">
                          <a:effectLst/>
                          <a:latin typeface="Calibri" panose="020F0502020204030204" pitchFamily="34" charset="0"/>
                          <a:ea typeface="Calibri" panose="020F0502020204030204" pitchFamily="34" charset="0"/>
                          <a:cs typeface="Times New Roman" panose="02020603050405020304" pitchFamily="18" charset="0"/>
                        </a:rPr>
                        <a:t>h</a:t>
                      </a:r>
                    </a:p>
                  </a:txBody>
                  <a:tcPr marL="68580" marR="68580" marT="0" marB="0" anchor="ctr">
                    <a:lnL w="12700" cap="flat" cmpd="sng" algn="ctr">
                      <a:solidFill>
                        <a:schemeClr val="bg1">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81961965"/>
                  </a:ext>
                </a:extLst>
              </a:tr>
              <a:tr h="254359">
                <a:tc>
                  <a:txBody>
                    <a:bodyPr/>
                    <a:lstStyle/>
                    <a:p>
                      <a:pPr algn="ctr">
                        <a:lnSpc>
                          <a:spcPts val="1400"/>
                        </a:lnSpc>
                      </a:pPr>
                      <a:r>
                        <a:rPr lang="de-DE" sz="1000" dirty="0">
                          <a:effectLst/>
                          <a:latin typeface="Calibri" panose="020F0502020204030204" pitchFamily="34" charset="0"/>
                          <a:cs typeface="Calibri" panose="020F0502020204030204" pitchFamily="34" charset="0"/>
                        </a:rPr>
                        <a:t>0</a:t>
                      </a:r>
                      <a:endParaRPr lang="de-DE"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ts val="1400"/>
                        </a:lnSpc>
                      </a:pPr>
                      <a:r>
                        <a:rPr lang="de-DE" sz="1000" dirty="0">
                          <a:effectLst/>
                          <a:latin typeface="Calibri" panose="020F0502020204030204" pitchFamily="34" charset="0"/>
                          <a:ea typeface="Calibri" panose="020F0502020204030204" pitchFamily="34" charset="0"/>
                          <a:cs typeface="Times New Roman" panose="02020603050405020304" pitchFamily="18" charset="0"/>
                        </a:rPr>
                        <a:t>3</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9299677"/>
                  </a:ext>
                </a:extLst>
              </a:tr>
            </a:tbl>
          </a:graphicData>
        </a:graphic>
      </p:graphicFrame>
    </p:spTree>
    <p:extLst>
      <p:ext uri="{BB962C8B-B14F-4D97-AF65-F5344CB8AC3E}">
        <p14:creationId xmlns:p14="http://schemas.microsoft.com/office/powerpoint/2010/main" val="588926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el 8">
            <a:extLst>
              <a:ext uri="{FF2B5EF4-FFF2-40B4-BE49-F238E27FC236}">
                <a16:creationId xmlns:a16="http://schemas.microsoft.com/office/drawing/2014/main" id="{CB32C742-E5A0-5162-D872-C8C5FFBE3A54}"/>
              </a:ext>
            </a:extLst>
          </p:cNvPr>
          <p:cNvSpPr txBox="1">
            <a:spLocks/>
          </p:cNvSpPr>
          <p:nvPr/>
        </p:nvSpPr>
        <p:spPr>
          <a:xfrm>
            <a:off x="2583256" y="234285"/>
            <a:ext cx="2370082" cy="290676"/>
          </a:xfrm>
          <a:prstGeom prst="rect">
            <a:avLst/>
          </a:prstGeom>
        </p:spPr>
        <p:txBody>
          <a:bodyPr lIns="91440" tIns="45720" rIns="91440" bIns="45720" anchor="t"/>
          <a:lstStyle>
            <a:lvl1pPr algn="l" defTabSz="712866" rtl="0" eaLnBrk="1" latinLnBrk="0" hangingPunct="1">
              <a:lnSpc>
                <a:spcPct val="90000"/>
              </a:lnSpc>
              <a:spcBef>
                <a:spcPct val="0"/>
              </a:spcBef>
              <a:buNone/>
              <a:defRPr sz="3430" kern="1200">
                <a:solidFill>
                  <a:schemeClr val="tx1"/>
                </a:solidFill>
                <a:latin typeface="+mj-lt"/>
                <a:ea typeface="+mj-ea"/>
                <a:cs typeface="+mj-cs"/>
              </a:defRPr>
            </a:lvl1pPr>
          </a:lstStyle>
          <a:p>
            <a:pPr algn="ctr"/>
            <a:endParaRPr lang="de-DE" sz="1600" b="1" dirty="0">
              <a:solidFill>
                <a:srgbClr val="D3E2E4"/>
              </a:solidFill>
              <a:latin typeface="+mn-lt"/>
            </a:endParaRPr>
          </a:p>
        </p:txBody>
      </p:sp>
      <p:sp>
        <p:nvSpPr>
          <p:cNvPr id="13" name="Titel 12">
            <a:extLst>
              <a:ext uri="{FF2B5EF4-FFF2-40B4-BE49-F238E27FC236}">
                <a16:creationId xmlns:a16="http://schemas.microsoft.com/office/drawing/2014/main" id="{08E292B7-9407-1E13-BE85-556724AD05F0}"/>
              </a:ext>
            </a:extLst>
          </p:cNvPr>
          <p:cNvSpPr>
            <a:spLocks noGrp="1"/>
          </p:cNvSpPr>
          <p:nvPr>
            <p:ph type="title"/>
          </p:nvPr>
        </p:nvSpPr>
        <p:spPr>
          <a:xfrm>
            <a:off x="189519" y="155730"/>
            <a:ext cx="4840515" cy="567542"/>
          </a:xfrm>
        </p:spPr>
        <p:txBody>
          <a:bodyPr/>
          <a:lstStyle/>
          <a:p>
            <a:r>
              <a:rPr lang="de-DE" b="1" dirty="0">
                <a:latin typeface="Calibri Regular"/>
              </a:rPr>
              <a:t>Bündeln im Kopf</a:t>
            </a:r>
            <a:endParaRPr lang="de-DE" dirty="0"/>
          </a:p>
        </p:txBody>
      </p:sp>
      <p:sp>
        <p:nvSpPr>
          <p:cNvPr id="14" name="Textfeld 13">
            <a:extLst>
              <a:ext uri="{FF2B5EF4-FFF2-40B4-BE49-F238E27FC236}">
                <a16:creationId xmlns:a16="http://schemas.microsoft.com/office/drawing/2014/main" id="{0DE8ED94-9626-B0E3-BD3F-642B6286373B}"/>
              </a:ext>
            </a:extLst>
          </p:cNvPr>
          <p:cNvSpPr txBox="1"/>
          <p:nvPr/>
        </p:nvSpPr>
        <p:spPr>
          <a:xfrm>
            <a:off x="6006970" y="384571"/>
            <a:ext cx="1032655" cy="246221"/>
          </a:xfrm>
          <a:prstGeom prst="rect">
            <a:avLst/>
          </a:prstGeom>
          <a:noFill/>
        </p:spPr>
        <p:txBody>
          <a:bodyPr wrap="none" rtlCol="0">
            <a:spAutoFit/>
          </a:bodyPr>
          <a:lstStyle/>
          <a:p>
            <a:pPr algn="r"/>
            <a:r>
              <a:rPr lang="de-DE" sz="1000" dirty="0">
                <a:solidFill>
                  <a:schemeClr val="bg1"/>
                </a:solidFill>
              </a:rPr>
              <a:t>zu Baustein</a:t>
            </a:r>
            <a:r>
              <a:rPr lang="de-DE" sz="1000" dirty="0">
                <a:solidFill>
                  <a:srgbClr val="00B050"/>
                </a:solidFill>
              </a:rPr>
              <a:t> </a:t>
            </a:r>
            <a:r>
              <a:rPr lang="de-DE" sz="1000" dirty="0">
                <a:solidFill>
                  <a:schemeClr val="bg1"/>
                </a:solidFill>
              </a:rPr>
              <a:t>N1B</a:t>
            </a:r>
          </a:p>
        </p:txBody>
      </p:sp>
      <p:sp>
        <p:nvSpPr>
          <p:cNvPr id="5" name="Textfeld 4">
            <a:extLst>
              <a:ext uri="{FF2B5EF4-FFF2-40B4-BE49-F238E27FC236}">
                <a16:creationId xmlns:a16="http://schemas.microsoft.com/office/drawing/2014/main" id="{F92F03A6-3ACD-6BAF-0D1D-596380A8CB00}"/>
              </a:ext>
            </a:extLst>
          </p:cNvPr>
          <p:cNvSpPr txBox="1"/>
          <p:nvPr/>
        </p:nvSpPr>
        <p:spPr>
          <a:xfrm>
            <a:off x="1280160" y="3571430"/>
            <a:ext cx="5639386" cy="1384995"/>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t>Beschreibt, was ihr euch im Kopf vorgestellt habt. Was war schwierig?</a:t>
            </a:r>
          </a:p>
          <a:p>
            <a:pPr marL="285750" indent="-285750">
              <a:buClr>
                <a:srgbClr val="327A86"/>
              </a:buClr>
              <a:buFont typeface="Wingdings" pitchFamily="2" charset="2"/>
              <a:buChar char="§"/>
            </a:pPr>
            <a:endParaRPr lang="de-DE" sz="1400" dirty="0"/>
          </a:p>
          <a:p>
            <a:pPr marL="285750" indent="-285750">
              <a:buClr>
                <a:srgbClr val="327A86"/>
              </a:buClr>
              <a:buFont typeface="Wingdings" pitchFamily="2" charset="2"/>
              <a:buChar char="§"/>
            </a:pPr>
            <a:r>
              <a:rPr lang="de-DE" sz="1400" dirty="0">
                <a:solidFill>
                  <a:schemeClr val="accent2"/>
                </a:solidFill>
              </a:rPr>
              <a:t>Wie könnte man die Zahlen aufräumen durch Tauschen?</a:t>
            </a:r>
            <a:endParaRPr lang="de-DE" sz="1400" dirty="0"/>
          </a:p>
          <a:p>
            <a:pPr marL="285750" indent="-285750">
              <a:buClr>
                <a:srgbClr val="327A86"/>
              </a:buClr>
              <a:buFont typeface="Wingdings" pitchFamily="2" charset="2"/>
              <a:buChar char="§"/>
            </a:pPr>
            <a:endParaRPr lang="de-DE" sz="1400" dirty="0"/>
          </a:p>
          <a:p>
            <a:pPr marL="285750" indent="-285750">
              <a:buClr>
                <a:srgbClr val="327A86"/>
              </a:buClr>
              <a:buFont typeface="Wingdings" pitchFamily="2" charset="2"/>
              <a:buChar char="§"/>
            </a:pPr>
            <a:r>
              <a:rPr lang="de-DE" sz="1400" dirty="0"/>
              <a:t>Stellt eigene Aufgaben bei denen getauscht werden muss.</a:t>
            </a:r>
            <a:br>
              <a:rPr lang="de-DE" sz="1400" dirty="0"/>
            </a:br>
            <a:r>
              <a:rPr lang="de-DE" sz="1400" dirty="0"/>
              <a:t>Legt dazu Würfelmaterial und beschreibt. </a:t>
            </a:r>
          </a:p>
        </p:txBody>
      </p:sp>
      <p:pic>
        <p:nvPicPr>
          <p:cNvPr id="11" name="Grafik 10" descr="Ein Bild, das Werkzeug, Holz, Im Haus, hölzern enthält.&#10;&#10;Automatisch generierte Beschreibung">
            <a:extLst>
              <a:ext uri="{FF2B5EF4-FFF2-40B4-BE49-F238E27FC236}">
                <a16:creationId xmlns:a16="http://schemas.microsoft.com/office/drawing/2014/main" id="{8A44B0E5-6B43-6370-7690-805C44DE68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491883" y="988435"/>
            <a:ext cx="1488472" cy="1984629"/>
          </a:xfrm>
          <a:prstGeom prst="rect">
            <a:avLst/>
          </a:prstGeom>
        </p:spPr>
      </p:pic>
      <p:sp>
        <p:nvSpPr>
          <p:cNvPr id="2" name="Wolkenförmige Legende 1">
            <a:extLst>
              <a:ext uri="{FF2B5EF4-FFF2-40B4-BE49-F238E27FC236}">
                <a16:creationId xmlns:a16="http://schemas.microsoft.com/office/drawing/2014/main" id="{AB6B8724-FBA6-3265-A70E-FCEBAACBF838}"/>
              </a:ext>
            </a:extLst>
          </p:cNvPr>
          <p:cNvSpPr/>
          <p:nvPr/>
        </p:nvSpPr>
        <p:spPr>
          <a:xfrm>
            <a:off x="1925255" y="801826"/>
            <a:ext cx="4580648" cy="2429409"/>
          </a:xfrm>
          <a:prstGeom prst="cloudCallout">
            <a:avLst>
              <a:gd name="adj1" fmla="val -77561"/>
              <a:gd name="adj2" fmla="val 18641"/>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grpSp>
        <p:nvGrpSpPr>
          <p:cNvPr id="4" name="Gruppieren 3">
            <a:extLst>
              <a:ext uri="{FF2B5EF4-FFF2-40B4-BE49-F238E27FC236}">
                <a16:creationId xmlns:a16="http://schemas.microsoft.com/office/drawing/2014/main" id="{37D04A63-73DC-5B0D-6E74-00FA96F2B726}"/>
              </a:ext>
            </a:extLst>
          </p:cNvPr>
          <p:cNvGrpSpPr/>
          <p:nvPr/>
        </p:nvGrpSpPr>
        <p:grpSpPr>
          <a:xfrm>
            <a:off x="166074" y="2604569"/>
            <a:ext cx="2838020" cy="796763"/>
            <a:chOff x="241810" y="1335133"/>
            <a:chExt cx="2838020" cy="796763"/>
          </a:xfrm>
        </p:grpSpPr>
        <p:grpSp>
          <p:nvGrpSpPr>
            <p:cNvPr id="10" name="Gruppieren 9">
              <a:extLst>
                <a:ext uri="{FF2B5EF4-FFF2-40B4-BE49-F238E27FC236}">
                  <a16:creationId xmlns:a16="http://schemas.microsoft.com/office/drawing/2014/main" id="{35DE7793-30E9-C4E1-3FA1-1FFB9E8BF5F7}"/>
                </a:ext>
              </a:extLst>
            </p:cNvPr>
            <p:cNvGrpSpPr/>
            <p:nvPr/>
          </p:nvGrpSpPr>
          <p:grpSpPr>
            <a:xfrm>
              <a:off x="241810" y="1389442"/>
              <a:ext cx="646430" cy="742454"/>
              <a:chOff x="-319089" y="416871"/>
              <a:chExt cx="646612" cy="742998"/>
            </a:xfrm>
          </p:grpSpPr>
          <p:pic>
            <p:nvPicPr>
              <p:cNvPr id="15" name="Grafik 14">
                <a:extLst>
                  <a:ext uri="{FF2B5EF4-FFF2-40B4-BE49-F238E27FC236}">
                    <a16:creationId xmlns:a16="http://schemas.microsoft.com/office/drawing/2014/main" id="{CBD22D57-F5C5-0DC8-4430-BE3F9DCDE349}"/>
                  </a:ext>
                </a:extLst>
              </p:cNvPr>
              <p:cNvPicPr>
                <a:picLocks noChangeAspect="1"/>
              </p:cNvPicPr>
              <p:nvPr/>
            </p:nvPicPr>
            <p:blipFill>
              <a:blip r:embed="rId3"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19089" y="416871"/>
                <a:ext cx="646612" cy="629920"/>
              </a:xfrm>
              <a:prstGeom prst="rect">
                <a:avLst/>
              </a:prstGeom>
            </p:spPr>
          </p:pic>
          <p:sp>
            <p:nvSpPr>
              <p:cNvPr id="16" name="Textfeld 12">
                <a:extLst>
                  <a:ext uri="{FF2B5EF4-FFF2-40B4-BE49-F238E27FC236}">
                    <a16:creationId xmlns:a16="http://schemas.microsoft.com/office/drawing/2014/main" id="{34D2338B-B406-69F3-3F34-E7D6EEA1B1A4}"/>
                  </a:ext>
                </a:extLst>
              </p:cNvPr>
              <p:cNvSpPr txBox="1"/>
              <p:nvPr/>
            </p:nvSpPr>
            <p:spPr>
              <a:xfrm>
                <a:off x="-170727" y="1013007"/>
                <a:ext cx="349885" cy="14686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hangingPunct="0"/>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Leonie</a:t>
                </a:r>
              </a:p>
            </p:txBody>
          </p:sp>
        </p:grpSp>
        <p:sp>
          <p:nvSpPr>
            <p:cNvPr id="12" name="Rechteckige Legende 22152">
              <a:extLst>
                <a:ext uri="{FF2B5EF4-FFF2-40B4-BE49-F238E27FC236}">
                  <a16:creationId xmlns:a16="http://schemas.microsoft.com/office/drawing/2014/main" id="{FD49526F-7F88-4A76-8744-8D5AD3EECFB7}"/>
                </a:ext>
              </a:extLst>
            </p:cNvPr>
            <p:cNvSpPr/>
            <p:nvPr/>
          </p:nvSpPr>
          <p:spPr>
            <a:xfrm>
              <a:off x="888240" y="1335133"/>
              <a:ext cx="2191590" cy="485475"/>
            </a:xfrm>
            <a:prstGeom prst="wedgeRoundRectCallout">
              <a:avLst>
                <a:gd name="adj1" fmla="val -55033"/>
                <a:gd name="adj2" fmla="val 25228"/>
                <a:gd name="adj3" fmla="val 16667"/>
              </a:avLst>
            </a:prstGeom>
            <a:solidFill>
              <a:schemeClr val="bg1"/>
            </a:solidFill>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72000" tIns="36000" rIns="36000" bIns="0" numCol="1" spcCol="0" rtlCol="0" fromWordArt="0" anchor="t" anchorCtr="0" forceAA="0" compatLnSpc="1">
              <a:prstTxWarp prst="textNoShape">
                <a:avLst/>
              </a:prstTxWarp>
              <a:noAutofit/>
            </a:bodyPr>
            <a:lstStyle/>
            <a:p>
              <a:pPr algn="ctr" hangingPunct="0"/>
              <a:r>
                <a:rPr lang="de-DE" sz="1000" dirty="0">
                  <a:solidFill>
                    <a:schemeClr val="tx1"/>
                  </a:solidFill>
                  <a:effectLst/>
                  <a:ea typeface="Times New Roman" panose="02020603050405020304" pitchFamily="18" charset="0"/>
                  <a:cs typeface="Times New Roman" panose="02020603050405020304" pitchFamily="18" charset="0"/>
                </a:rPr>
                <a:t> </a:t>
              </a:r>
              <a:r>
                <a:rPr lang="de-DE" sz="1200" dirty="0">
                  <a:solidFill>
                    <a:schemeClr val="tx1"/>
                  </a:solidFill>
                  <a:effectLst/>
                  <a:ea typeface="Times New Roman" panose="02020603050405020304" pitchFamily="18" charset="0"/>
                  <a:cs typeface="Times New Roman" panose="02020603050405020304" pitchFamily="18" charset="0"/>
                </a:rPr>
                <a:t>Ich habe 8 Zehner und 12 Einer. </a:t>
              </a:r>
            </a:p>
            <a:p>
              <a:pPr algn="ctr" hangingPunct="0"/>
              <a:r>
                <a:rPr lang="de-DE" sz="1200" dirty="0">
                  <a:solidFill>
                    <a:schemeClr val="tx1"/>
                  </a:solidFill>
                  <a:effectLst/>
                  <a:ea typeface="Times New Roman" panose="02020603050405020304" pitchFamily="18" charset="0"/>
                  <a:cs typeface="Times New Roman" panose="02020603050405020304" pitchFamily="18" charset="0"/>
                </a:rPr>
                <a:t>Welche Zahl habe ich?</a:t>
              </a:r>
            </a:p>
          </p:txBody>
        </p:sp>
      </p:grpSp>
      <p:pic>
        <p:nvPicPr>
          <p:cNvPr id="8" name="Grafik 7">
            <a:extLst>
              <a:ext uri="{FF2B5EF4-FFF2-40B4-BE49-F238E27FC236}">
                <a16:creationId xmlns:a16="http://schemas.microsoft.com/office/drawing/2014/main" id="{53747B43-7356-792A-7CB3-E56BD3940CDF}"/>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54669" y="4006017"/>
            <a:ext cx="281850" cy="281850"/>
          </a:xfrm>
          <a:prstGeom prst="rect">
            <a:avLst/>
          </a:prstGeom>
        </p:spPr>
      </p:pic>
    </p:spTree>
    <p:extLst>
      <p:ext uri="{BB962C8B-B14F-4D97-AF65-F5344CB8AC3E}">
        <p14:creationId xmlns:p14="http://schemas.microsoft.com/office/powerpoint/2010/main" val="16595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97A5EF1-C083-7D84-282D-B467E07724F5}"/>
              </a:ext>
            </a:extLst>
          </p:cNvPr>
          <p:cNvSpPr/>
          <p:nvPr/>
        </p:nvSpPr>
        <p:spPr>
          <a:xfrm>
            <a:off x="159559" y="859538"/>
            <a:ext cx="7240555" cy="3411190"/>
          </a:xfrm>
          <a:prstGeom prst="rect">
            <a:avLst/>
          </a:prstGeom>
        </p:spPr>
        <p:txBody>
          <a:bodyPr wrap="square" lIns="91440" tIns="45720" rIns="91440" bIns="45720" anchor="t">
            <a:spAutoFit/>
          </a:bodyPr>
          <a:lstStyle/>
          <a:p>
            <a:pPr algn="just" defTabSz="914400">
              <a:spcBef>
                <a:spcPts val="400"/>
              </a:spcBef>
            </a:pPr>
            <a:r>
              <a:rPr lang="de-DE" sz="1100" b="1" kern="0" dirty="0">
                <a:solidFill>
                  <a:srgbClr val="000000"/>
                </a:solidFill>
                <a:latin typeface="Calibri" panose="020F0502020204030204" pitchFamily="34" charset="0"/>
                <a:cs typeface="Calibri" panose="020F0502020204030204" pitchFamily="34" charset="0"/>
              </a:rPr>
              <a:t>Beschreibung der Verstehensaktivität:</a:t>
            </a:r>
          </a:p>
          <a:p>
            <a:pPr defTabSz="914400"/>
            <a:r>
              <a:rPr lang="de-DE" sz="1100" kern="0" dirty="0">
                <a:latin typeface="Calibri" panose="020F0502020204030204" pitchFamily="34" charset="0"/>
                <a:cs typeface="Calibri" panose="020F0502020204030204" pitchFamily="34" charset="0"/>
              </a:rPr>
              <a:t>Es ist wichtig, dass die Lernenden auf Dauer das Materialhandeln verinnerlichen, sodass sie das mentale Bild auch nutzen, wenn sie formal rechnen. Die Verinnerlichungsübung „Bündeln im Kopf“ beginnt, indem die Lehrkraft den Lernenden den Blick auf die Aufgabe ermöglicht. Dazu zeigt sie Leonies Aussage sowie das Materialbild zur Aufgabe. </a:t>
            </a:r>
          </a:p>
          <a:p>
            <a:pPr defTabSz="914400"/>
            <a:r>
              <a:rPr lang="de-DE" sz="1100" kern="0" dirty="0">
                <a:latin typeface="Calibri" panose="020F0502020204030204" pitchFamily="34" charset="0"/>
                <a:cs typeface="Calibri" panose="020F0502020204030204" pitchFamily="34" charset="0"/>
              </a:rPr>
              <a:t>Dann bündelt ein Kind mit dem Material und wird dabei von der Lehrkraft zum begleitenden Sprechen ermutigt. </a:t>
            </a:r>
          </a:p>
          <a:p>
            <a:pPr defTabSz="914400"/>
            <a:r>
              <a:rPr lang="de-DE" sz="1100" kern="0" dirty="0">
                <a:latin typeface="Calibri" panose="020F0502020204030204" pitchFamily="34" charset="0"/>
                <a:cs typeface="Calibri" panose="020F0502020204030204" pitchFamily="34" charset="0"/>
              </a:rPr>
              <a:t>Weitere strukturgleiche Aufgaben werden durch die Lehrkraft gestellt oder Lernende geben sich gegenseitig Aufgaben, bei denen auch gebündelt werden muss.</a:t>
            </a:r>
            <a:br>
              <a:rPr lang="de-DE" sz="1100" kern="0" dirty="0">
                <a:latin typeface="Calibri" panose="020F0502020204030204" pitchFamily="34" charset="0"/>
                <a:cs typeface="Calibri" panose="020F0502020204030204" pitchFamily="34" charset="0"/>
              </a:rPr>
            </a:br>
            <a:endParaRPr lang="de-DE" sz="1100" kern="0" dirty="0">
              <a:latin typeface="Calibri" panose="020F0502020204030204" pitchFamily="34" charset="0"/>
              <a:cs typeface="Calibri" panose="020F0502020204030204" pitchFamily="34" charset="0"/>
            </a:endParaRPr>
          </a:p>
          <a:p>
            <a:pPr defTabSz="914400"/>
            <a:r>
              <a:rPr lang="de-DE" sz="1100" b="1" kern="0" dirty="0">
                <a:solidFill>
                  <a:srgbClr val="000000"/>
                </a:solidFill>
                <a:latin typeface="Calibri" panose="020F0502020204030204" pitchFamily="34" charset="0"/>
                <a:cs typeface="Calibri" panose="020F0502020204030204" pitchFamily="34" charset="0"/>
              </a:rPr>
              <a:t>Erforderliche Verstehensgrundlagen: </a:t>
            </a:r>
          </a:p>
          <a:p>
            <a:pPr defTabSz="914400"/>
            <a:r>
              <a:rPr lang="de-DE" sz="1100" kern="0" dirty="0">
                <a:solidFill>
                  <a:srgbClr val="000000"/>
                </a:solidFill>
                <a:latin typeface="Calibri" panose="020F0502020204030204" pitchFamily="34" charset="0"/>
                <a:cs typeface="Calibri" panose="020F0502020204030204" pitchFamily="34" charset="0"/>
              </a:rPr>
              <a:t>Lernende sollten den Aufbau des dezimalen Stellenwertsystems, das Prinzip des Bündelns und Entbündelns kennen gelernt haben. Der Umgang mit dem Würfelmaterial sollte bekannt sein.</a:t>
            </a:r>
          </a:p>
          <a:p>
            <a:pPr defTabSz="914400"/>
            <a:endParaRPr lang="de-DE" sz="1100" kern="0" dirty="0">
              <a:solidFill>
                <a:srgbClr val="000000"/>
              </a:solidFill>
              <a:latin typeface="Calibri" panose="020F0502020204030204" pitchFamily="34" charset="0"/>
              <a:cs typeface="Calibri" panose="020F0502020204030204" pitchFamily="34" charset="0"/>
            </a:endParaRPr>
          </a:p>
          <a:p>
            <a:pPr defTabSz="914400"/>
            <a:r>
              <a:rPr lang="de-DE" sz="1100" b="1" kern="0" dirty="0">
                <a:solidFill>
                  <a:srgbClr val="000000"/>
                </a:solidFill>
                <a:latin typeface="Calibri" panose="020F0502020204030204" pitchFamily="34" charset="0"/>
                <a:cs typeface="Calibri" panose="020F0502020204030204" pitchFamily="34" charset="0"/>
              </a:rPr>
              <a:t>Verstehensgrundlage für:</a:t>
            </a:r>
          </a:p>
          <a:p>
            <a:pPr defTabSz="914400"/>
            <a:r>
              <a:rPr lang="de-DE" sz="1100" kern="0" dirty="0">
                <a:solidFill>
                  <a:srgbClr val="000000"/>
                </a:solidFill>
                <a:latin typeface="Calibri" panose="020F0502020204030204" pitchFamily="34" charset="0"/>
                <a:cs typeface="Calibri" panose="020F0502020204030204" pitchFamily="34" charset="0"/>
              </a:rPr>
              <a:t>Das Verstehen des Stellenwertsystems und </a:t>
            </a:r>
            <a:r>
              <a:rPr lang="de-DE" sz="1100" kern="0" dirty="0">
                <a:latin typeface="Calibri" panose="020F0502020204030204" pitchFamily="34" charset="0"/>
                <a:cs typeface="Calibri" panose="020F0502020204030204" pitchFamily="34" charset="0"/>
              </a:rPr>
              <a:t>das</a:t>
            </a:r>
            <a:r>
              <a:rPr lang="de-DE" sz="1100" kern="0" dirty="0">
                <a:solidFill>
                  <a:srgbClr val="D327E4"/>
                </a:solidFill>
                <a:latin typeface="Calibri" panose="020F0502020204030204" pitchFamily="34" charset="0"/>
                <a:cs typeface="Calibri" panose="020F0502020204030204" pitchFamily="34" charset="0"/>
              </a:rPr>
              <a:t> </a:t>
            </a:r>
            <a:r>
              <a:rPr lang="de-DE" sz="1100" kern="0" dirty="0">
                <a:solidFill>
                  <a:srgbClr val="000000"/>
                </a:solidFill>
                <a:latin typeface="Calibri" panose="020F0502020204030204" pitchFamily="34" charset="0"/>
                <a:cs typeface="Calibri" panose="020F0502020204030204" pitchFamily="34" charset="0"/>
              </a:rPr>
              <a:t>Rechnen auch in anderen  Zahlenräumen, wie </a:t>
            </a:r>
            <a:r>
              <a:rPr lang="de-DE" sz="1100" kern="0" dirty="0">
                <a:latin typeface="Calibri" panose="020F0502020204030204" pitchFamily="34" charset="0"/>
                <a:cs typeface="Calibri" panose="020F0502020204030204" pitchFamily="34" charset="0"/>
              </a:rPr>
              <a:t>Dezimalzahlen.</a:t>
            </a:r>
          </a:p>
          <a:p>
            <a:pPr defTabSz="914400"/>
            <a:br>
              <a:rPr lang="de-DE" sz="1100" b="1" kern="0" dirty="0">
                <a:solidFill>
                  <a:srgbClr val="000000"/>
                </a:solidFill>
                <a:latin typeface="Calibri" panose="020F0502020204030204" pitchFamily="34" charset="0"/>
                <a:cs typeface="Calibri" panose="020F0502020204030204" pitchFamily="34" charset="0"/>
              </a:rPr>
            </a:br>
            <a:r>
              <a:rPr lang="de-DE" sz="1100" b="1" kern="0" dirty="0">
                <a:solidFill>
                  <a:srgbClr val="000000"/>
                </a:solidFill>
                <a:latin typeface="Calibri" panose="020F0502020204030204" pitchFamily="34" charset="0"/>
                <a:cs typeface="Calibri" panose="020F0502020204030204" pitchFamily="34" charset="0"/>
              </a:rPr>
              <a:t>Impulse für die Weiterführung: </a:t>
            </a:r>
          </a:p>
          <a:p>
            <a:pPr marL="171450" indent="-171450" defTabSz="914400">
              <a:spcBef>
                <a:spcPts val="400"/>
              </a:spcBef>
              <a:buFont typeface="Wingdings" pitchFamily="2" charset="2"/>
              <a:buChar char="§"/>
            </a:pPr>
            <a:r>
              <a:rPr lang="de-DE" sz="1100" kern="0" dirty="0">
                <a:solidFill>
                  <a:srgbClr val="000000"/>
                </a:solidFill>
                <a:latin typeface="Calibri" panose="020F0502020204030204" pitchFamily="34" charset="0"/>
                <a:cs typeface="Calibri" panose="020F0502020204030204" pitchFamily="34" charset="0"/>
              </a:rPr>
              <a:t>Bündeln und Entbündeln in anderen Zahlenräumen</a:t>
            </a:r>
            <a:r>
              <a:rPr lang="de-DE" sz="1100" kern="0" dirty="0">
                <a:latin typeface="Calibri" panose="020F0502020204030204" pitchFamily="34" charset="0"/>
                <a:cs typeface="Calibri" panose="020F0502020204030204" pitchFamily="34" charset="0"/>
              </a:rPr>
              <a:t>, z. B. auch in Bezug auf Dezimalzahlen (etwa „Ich habe 5 Einer, 9 Zehntel und 14 Hundertstel.“).</a:t>
            </a:r>
            <a:r>
              <a:rPr lang="de-DE" sz="1100" b="1" kern="0" dirty="0">
                <a:latin typeface="Calibri" panose="020F0502020204030204" pitchFamily="34" charset="0"/>
                <a:cs typeface="Calibri" panose="020F0502020204030204" pitchFamily="34" charset="0"/>
              </a:rPr>
              <a:t> </a:t>
            </a:r>
          </a:p>
          <a:p>
            <a:pPr marL="171450" indent="-171450" defTabSz="914400">
              <a:spcBef>
                <a:spcPts val="400"/>
              </a:spcBef>
              <a:buFont typeface="Wingdings" pitchFamily="2" charset="2"/>
              <a:buChar char="§"/>
            </a:pPr>
            <a:r>
              <a:rPr lang="de-DE" sz="1100" kern="0" dirty="0">
                <a:latin typeface="Calibri" panose="020F0502020204030204" pitchFamily="34" charset="0"/>
                <a:cs typeface="Calibri" panose="020F0502020204030204" pitchFamily="34" charset="0"/>
              </a:rPr>
              <a:t>Lernende denken sich weitere </a:t>
            </a:r>
            <a:r>
              <a:rPr lang="de-DE" sz="1100" kern="0" dirty="0">
                <a:solidFill>
                  <a:srgbClr val="000000"/>
                </a:solidFill>
                <a:latin typeface="Calibri" panose="020F0502020204030204" pitchFamily="34" charset="0"/>
                <a:cs typeface="Calibri" panose="020F0502020204030204" pitchFamily="34" charset="0"/>
              </a:rPr>
              <a:t>ähnliche Aufgaben in anderen Zahlenräumen aus.</a:t>
            </a:r>
            <a:endParaRPr lang="de-DE" sz="1100" dirty="0">
              <a:latin typeface="Calibri" panose="020F0502020204030204" pitchFamily="34" charset="0"/>
              <a:cs typeface="Calibri" panose="020F0502020204030204" pitchFamily="34" charset="0"/>
            </a:endParaRPr>
          </a:p>
        </p:txBody>
      </p:sp>
      <p:sp>
        <p:nvSpPr>
          <p:cNvPr id="4" name="Rechteck 3"/>
          <p:cNvSpPr/>
          <p:nvPr/>
        </p:nvSpPr>
        <p:spPr>
          <a:xfrm>
            <a:off x="443377" y="1742373"/>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sp>
        <p:nvSpPr>
          <p:cNvPr id="14" name="Titel 9">
            <a:extLst>
              <a:ext uri="{FF2B5EF4-FFF2-40B4-BE49-F238E27FC236}">
                <a16:creationId xmlns:a16="http://schemas.microsoft.com/office/drawing/2014/main" id="{68A8A40A-9C90-26DD-A18A-155EB61A50C1}"/>
              </a:ext>
            </a:extLst>
          </p:cNvPr>
          <p:cNvSpPr txBox="1">
            <a:spLocks/>
          </p:cNvSpPr>
          <p:nvPr/>
        </p:nvSpPr>
        <p:spPr>
          <a:xfrm>
            <a:off x="193395" y="238763"/>
            <a:ext cx="4840515" cy="353564"/>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000" b="1">
                <a:solidFill>
                  <a:schemeClr val="bg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5pPr>
            <a:lvl6pPr marL="26732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6pPr>
            <a:lvl7pPr marL="534650"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7pPr>
            <a:lvl8pPr marL="80197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8pPr>
            <a:lvl9pPr marL="1069299"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9pPr>
          </a:lstStyle>
          <a:p>
            <a:pPr defTabSz="914400"/>
            <a:r>
              <a:rPr lang="de-DE" b="1" dirty="0">
                <a:latin typeface="Calibri Regular"/>
              </a:rPr>
              <a:t>Bündeln im Kopf</a:t>
            </a:r>
            <a:endParaRPr lang="de-DE" kern="0" dirty="0">
              <a:latin typeface="Calibri Regular"/>
            </a:endParaRPr>
          </a:p>
        </p:txBody>
      </p:sp>
      <p:sp>
        <p:nvSpPr>
          <p:cNvPr id="11" name="Textfeld 10">
            <a:extLst>
              <a:ext uri="{FF2B5EF4-FFF2-40B4-BE49-F238E27FC236}">
                <a16:creationId xmlns:a16="http://schemas.microsoft.com/office/drawing/2014/main" id="{113C5B62-7D41-C11F-7B5B-D01C854E140F}"/>
              </a:ext>
            </a:extLst>
          </p:cNvPr>
          <p:cNvSpPr txBox="1"/>
          <p:nvPr/>
        </p:nvSpPr>
        <p:spPr>
          <a:xfrm>
            <a:off x="6008768" y="384571"/>
            <a:ext cx="1032654"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N1B</a:t>
            </a:r>
          </a:p>
        </p:txBody>
      </p:sp>
    </p:spTree>
    <p:extLst>
      <p:ext uri="{BB962C8B-B14F-4D97-AF65-F5344CB8AC3E}">
        <p14:creationId xmlns:p14="http://schemas.microsoft.com/office/powerpoint/2010/main" val="3550870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6B341C11-F8A4-0D62-7B19-CE62D713A660}"/>
              </a:ext>
            </a:extLst>
          </p:cNvPr>
          <p:cNvSpPr/>
          <p:nvPr/>
        </p:nvSpPr>
        <p:spPr>
          <a:xfrm>
            <a:off x="360313" y="1053851"/>
            <a:ext cx="6289158" cy="285335"/>
          </a:xfrm>
          <a:prstGeom prst="rect">
            <a:avLst/>
          </a:prstGeom>
        </p:spPr>
        <p:txBody>
          <a:bodyPr wrap="square" lIns="91440" tIns="45720" rIns="91440" bIns="45720" anchor="t">
            <a:spAutoFit/>
          </a:bodyPr>
          <a:lstStyle/>
          <a:p>
            <a:pPr>
              <a:lnSpc>
                <a:spcPct val="110000"/>
              </a:lnSpc>
              <a:spcBef>
                <a:spcPts val="400"/>
              </a:spcBef>
            </a:pPr>
            <a:endParaRPr lang="de-DE" sz="1200" b="1" dirty="0">
              <a:solidFill>
                <a:srgbClr val="000000"/>
              </a:solidFill>
              <a:cs typeface="Calibri" panose="020F0502020204030204" pitchFamily="34" charset="0"/>
            </a:endParaRPr>
          </a:p>
        </p:txBody>
      </p:sp>
      <p:sp>
        <p:nvSpPr>
          <p:cNvPr id="13" name="Titel 12">
            <a:extLst>
              <a:ext uri="{FF2B5EF4-FFF2-40B4-BE49-F238E27FC236}">
                <a16:creationId xmlns:a16="http://schemas.microsoft.com/office/drawing/2014/main" id="{6CEFC431-AC30-7791-2299-3468CEBEFEBF}"/>
              </a:ext>
            </a:extLst>
          </p:cNvPr>
          <p:cNvSpPr>
            <a:spLocks noGrp="1"/>
          </p:cNvSpPr>
          <p:nvPr>
            <p:ph type="title"/>
          </p:nvPr>
        </p:nvSpPr>
        <p:spPr>
          <a:xfrm>
            <a:off x="185827" y="153898"/>
            <a:ext cx="4840515" cy="567542"/>
          </a:xfrm>
        </p:spPr>
        <p:txBody>
          <a:bodyPr>
            <a:normAutofit/>
          </a:bodyPr>
          <a:lstStyle/>
          <a:p>
            <a:r>
              <a:rPr lang="de-DE" kern="0" dirty="0">
                <a:latin typeface="Calibri Regular"/>
              </a:rPr>
              <a:t>Entbündeln im Kopf I</a:t>
            </a:r>
            <a:endParaRPr lang="de-DE" dirty="0"/>
          </a:p>
        </p:txBody>
      </p:sp>
      <p:sp>
        <p:nvSpPr>
          <p:cNvPr id="14" name="Textfeld 13">
            <a:extLst>
              <a:ext uri="{FF2B5EF4-FFF2-40B4-BE49-F238E27FC236}">
                <a16:creationId xmlns:a16="http://schemas.microsoft.com/office/drawing/2014/main" id="{FAADE8E3-E35F-3C80-5EFE-44F274C1D1F4}"/>
              </a:ext>
            </a:extLst>
          </p:cNvPr>
          <p:cNvSpPr txBox="1"/>
          <p:nvPr/>
        </p:nvSpPr>
        <p:spPr>
          <a:xfrm>
            <a:off x="6007871" y="384571"/>
            <a:ext cx="1032655" cy="246221"/>
          </a:xfrm>
          <a:prstGeom prst="rect">
            <a:avLst/>
          </a:prstGeom>
          <a:noFill/>
        </p:spPr>
        <p:txBody>
          <a:bodyPr wrap="none" rtlCol="0">
            <a:spAutoFit/>
          </a:bodyPr>
          <a:lstStyle/>
          <a:p>
            <a:pPr algn="r"/>
            <a:r>
              <a:rPr lang="de-DE" sz="1000" dirty="0">
                <a:solidFill>
                  <a:schemeClr val="bg1"/>
                </a:solidFill>
              </a:rPr>
              <a:t>zu Baustein</a:t>
            </a:r>
            <a:r>
              <a:rPr lang="de-DE" sz="1000" dirty="0">
                <a:solidFill>
                  <a:srgbClr val="00B050"/>
                </a:solidFill>
              </a:rPr>
              <a:t> </a:t>
            </a:r>
            <a:r>
              <a:rPr lang="de-DE" sz="1000" dirty="0">
                <a:solidFill>
                  <a:schemeClr val="bg1"/>
                </a:solidFill>
              </a:rPr>
              <a:t>N1B</a:t>
            </a:r>
          </a:p>
        </p:txBody>
      </p:sp>
      <p:sp>
        <p:nvSpPr>
          <p:cNvPr id="5" name="Textfeld 4">
            <a:extLst>
              <a:ext uri="{FF2B5EF4-FFF2-40B4-BE49-F238E27FC236}">
                <a16:creationId xmlns:a16="http://schemas.microsoft.com/office/drawing/2014/main" id="{7AB1A7F1-3F27-2B6A-8349-72D5F3551DAA}"/>
              </a:ext>
            </a:extLst>
          </p:cNvPr>
          <p:cNvSpPr txBox="1"/>
          <p:nvPr/>
        </p:nvSpPr>
        <p:spPr>
          <a:xfrm>
            <a:off x="318648" y="3616017"/>
            <a:ext cx="6662361" cy="954107"/>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t>Beschreibt, was ihr euch im Kopf vorgestellt habt. Was könnte schwierig sein?</a:t>
            </a:r>
          </a:p>
          <a:p>
            <a:pPr marL="285750" indent="-285750">
              <a:buClr>
                <a:srgbClr val="327A86"/>
              </a:buClr>
              <a:buFont typeface="Wingdings" pitchFamily="2" charset="2"/>
              <a:buChar char="§"/>
            </a:pPr>
            <a:endParaRPr lang="de-DE" sz="1400" dirty="0"/>
          </a:p>
          <a:p>
            <a:pPr marL="285750" indent="-285750">
              <a:buClr>
                <a:srgbClr val="327A86"/>
              </a:buClr>
              <a:buFont typeface="Wingdings" pitchFamily="2" charset="2"/>
              <a:buChar char="§"/>
            </a:pPr>
            <a:r>
              <a:rPr lang="de-DE" sz="1400" dirty="0"/>
              <a:t>Was hat Jonas wohl gemacht? Stimmt das?</a:t>
            </a:r>
          </a:p>
          <a:p>
            <a:pPr marL="285750" indent="-285750">
              <a:buClr>
                <a:srgbClr val="327A86"/>
              </a:buClr>
              <a:buFont typeface="Wingdings" pitchFamily="2" charset="2"/>
              <a:buChar char="§"/>
            </a:pPr>
            <a:endParaRPr lang="de-DE" sz="1400" dirty="0"/>
          </a:p>
        </p:txBody>
      </p:sp>
      <p:pic>
        <p:nvPicPr>
          <p:cNvPr id="7" name="Grafik 6" descr="Ein Bild, das Nagel, Finger, Person, Daumen enthält.&#10;&#10;Automatisch generierte Beschreibung">
            <a:extLst>
              <a:ext uri="{FF2B5EF4-FFF2-40B4-BE49-F238E27FC236}">
                <a16:creationId xmlns:a16="http://schemas.microsoft.com/office/drawing/2014/main" id="{9A5FBD5D-B91F-6699-45D3-30313CD490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818" y="1217855"/>
            <a:ext cx="2753318" cy="2064990"/>
          </a:xfrm>
          <a:prstGeom prst="rect">
            <a:avLst/>
          </a:prstGeom>
        </p:spPr>
      </p:pic>
      <p:grpSp>
        <p:nvGrpSpPr>
          <p:cNvPr id="4" name="Gruppieren 3">
            <a:extLst>
              <a:ext uri="{FF2B5EF4-FFF2-40B4-BE49-F238E27FC236}">
                <a16:creationId xmlns:a16="http://schemas.microsoft.com/office/drawing/2014/main" id="{E898BA44-A937-26FF-72BD-F3056A9AC4BB}"/>
              </a:ext>
            </a:extLst>
          </p:cNvPr>
          <p:cNvGrpSpPr/>
          <p:nvPr/>
        </p:nvGrpSpPr>
        <p:grpSpPr>
          <a:xfrm>
            <a:off x="2930101" y="1098476"/>
            <a:ext cx="3565590" cy="927529"/>
            <a:chOff x="560128" y="761803"/>
            <a:chExt cx="3565590" cy="927529"/>
          </a:xfrm>
        </p:grpSpPr>
        <p:grpSp>
          <p:nvGrpSpPr>
            <p:cNvPr id="6" name="Gruppieren 5">
              <a:extLst>
                <a:ext uri="{FF2B5EF4-FFF2-40B4-BE49-F238E27FC236}">
                  <a16:creationId xmlns:a16="http://schemas.microsoft.com/office/drawing/2014/main" id="{BE5365F8-A85D-5624-8C36-6538E00BB443}"/>
                </a:ext>
              </a:extLst>
            </p:cNvPr>
            <p:cNvGrpSpPr/>
            <p:nvPr/>
          </p:nvGrpSpPr>
          <p:grpSpPr>
            <a:xfrm>
              <a:off x="560128" y="771408"/>
              <a:ext cx="832189" cy="917924"/>
              <a:chOff x="-682" y="-201617"/>
              <a:chExt cx="832423" cy="918598"/>
            </a:xfrm>
          </p:grpSpPr>
          <p:pic>
            <p:nvPicPr>
              <p:cNvPr id="12" name="Grafik 11">
                <a:extLst>
                  <a:ext uri="{FF2B5EF4-FFF2-40B4-BE49-F238E27FC236}">
                    <a16:creationId xmlns:a16="http://schemas.microsoft.com/office/drawing/2014/main" id="{2872DC7C-9259-4894-8406-DC9E29A8625C}"/>
                  </a:ext>
                </a:extLst>
              </p:cNvPr>
              <p:cNvPicPr>
                <a:picLocks noChangeAspect="1"/>
              </p:cNvPicPr>
              <p:nvPr/>
            </p:nvPicPr>
            <p:blipFill>
              <a:blip r:embed="rId3"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82" y="-201617"/>
                <a:ext cx="832423" cy="810934"/>
              </a:xfrm>
              <a:prstGeom prst="rect">
                <a:avLst/>
              </a:prstGeom>
            </p:spPr>
          </p:pic>
          <p:sp>
            <p:nvSpPr>
              <p:cNvPr id="15" name="Textfeld 12">
                <a:extLst>
                  <a:ext uri="{FF2B5EF4-FFF2-40B4-BE49-F238E27FC236}">
                    <a16:creationId xmlns:a16="http://schemas.microsoft.com/office/drawing/2014/main" id="{12146BB8-BFD6-23C1-1987-E6E8A5B05A04}"/>
                  </a:ext>
                </a:extLst>
              </p:cNvPr>
              <p:cNvSpPr txBox="1"/>
              <p:nvPr/>
            </p:nvSpPr>
            <p:spPr>
              <a:xfrm>
                <a:off x="224385" y="570119"/>
                <a:ext cx="349885" cy="14686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hangingPunct="0"/>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Leonie</a:t>
                </a:r>
              </a:p>
            </p:txBody>
          </p:sp>
        </p:grpSp>
        <p:sp>
          <p:nvSpPr>
            <p:cNvPr id="11" name="Rechteckige Legende 22152">
              <a:extLst>
                <a:ext uri="{FF2B5EF4-FFF2-40B4-BE49-F238E27FC236}">
                  <a16:creationId xmlns:a16="http://schemas.microsoft.com/office/drawing/2014/main" id="{3B046945-36DA-4C92-56DF-056700163978}"/>
                </a:ext>
              </a:extLst>
            </p:cNvPr>
            <p:cNvSpPr/>
            <p:nvPr/>
          </p:nvSpPr>
          <p:spPr>
            <a:xfrm>
              <a:off x="1700596" y="761803"/>
              <a:ext cx="2425122" cy="786683"/>
            </a:xfrm>
            <a:prstGeom prst="wedgeRoundRectCallout">
              <a:avLst>
                <a:gd name="adj1" fmla="val -68238"/>
                <a:gd name="adj2" fmla="val 20961"/>
                <a:gd name="adj3" fmla="val 16667"/>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72000" tIns="36000" rIns="36000" bIns="0" numCol="1" spcCol="0" rtlCol="0" fromWordArt="0" anchor="t" anchorCtr="0" forceAA="0" compatLnSpc="1">
              <a:prstTxWarp prst="textNoShape">
                <a:avLst/>
              </a:prstTxWarp>
              <a:noAutofit/>
            </a:bodyPr>
            <a:lstStyle/>
            <a:p>
              <a:pPr algn="ctr" hangingPunct="0"/>
              <a:r>
                <a:rPr lang="de-DE" sz="1400" dirty="0">
                  <a:solidFill>
                    <a:schemeClr val="tx1"/>
                  </a:solidFill>
                  <a:cs typeface="Calibri" panose="020F0502020204030204" pitchFamily="34" charset="0"/>
                </a:rPr>
                <a:t>Ich habe 8 Zehner und 5 Einer. Ich nehme 7 Einer weg. Welche Zahl habe ich?</a:t>
              </a:r>
            </a:p>
          </p:txBody>
        </p:sp>
      </p:grpSp>
      <p:sp>
        <p:nvSpPr>
          <p:cNvPr id="16" name="Textfeld 15">
            <a:extLst>
              <a:ext uri="{FF2B5EF4-FFF2-40B4-BE49-F238E27FC236}">
                <a16:creationId xmlns:a16="http://schemas.microsoft.com/office/drawing/2014/main" id="{70D24A34-532F-26E5-D3EE-C816D1048EB9}"/>
              </a:ext>
            </a:extLst>
          </p:cNvPr>
          <p:cNvSpPr txBox="1"/>
          <p:nvPr/>
        </p:nvSpPr>
        <p:spPr>
          <a:xfrm>
            <a:off x="368281" y="4663975"/>
            <a:ext cx="5723232" cy="523220"/>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solidFill>
                  <a:srgbClr val="ED7D31"/>
                </a:solidFill>
                <a:latin typeface="Calibri" panose="020F0502020204030204"/>
              </a:rPr>
              <a:t>Erklärt Jonas: Jonas, du musst darauf achten, ob du Einer oder Zehner wegnimmst, weil….</a:t>
            </a:r>
          </a:p>
        </p:txBody>
      </p:sp>
      <p:pic>
        <p:nvPicPr>
          <p:cNvPr id="17" name="Grafik 16">
            <a:extLst>
              <a:ext uri="{FF2B5EF4-FFF2-40B4-BE49-F238E27FC236}">
                <a16:creationId xmlns:a16="http://schemas.microsoft.com/office/drawing/2014/main" id="{81C04869-B9C3-ADAF-A82A-6EC4CCFCF03B}"/>
              </a:ext>
            </a:extLst>
          </p:cNvPr>
          <p:cNvPicPr>
            <a:picLocks noChangeAspect="1"/>
          </p:cNvPicPr>
          <p:nvPr/>
        </p:nvPicPr>
        <p:blipFill>
          <a:blip r:embed="rId4">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368281" y="4712028"/>
            <a:ext cx="281850" cy="281850"/>
          </a:xfrm>
          <a:prstGeom prst="rect">
            <a:avLst/>
          </a:prstGeom>
        </p:spPr>
      </p:pic>
      <p:sp>
        <p:nvSpPr>
          <p:cNvPr id="20" name="Rechteckige Legende 22152">
            <a:extLst>
              <a:ext uri="{FF2B5EF4-FFF2-40B4-BE49-F238E27FC236}">
                <a16:creationId xmlns:a16="http://schemas.microsoft.com/office/drawing/2014/main" id="{BA63612C-EAEA-B147-7D03-EF0B52D1A442}"/>
              </a:ext>
            </a:extLst>
          </p:cNvPr>
          <p:cNvSpPr/>
          <p:nvPr/>
        </p:nvSpPr>
        <p:spPr>
          <a:xfrm>
            <a:off x="3621099" y="2443368"/>
            <a:ext cx="2957124" cy="555578"/>
          </a:xfrm>
          <a:prstGeom prst="wedgeRoundRectCallout">
            <a:avLst>
              <a:gd name="adj1" fmla="val 59462"/>
              <a:gd name="adj2" fmla="val 56051"/>
              <a:gd name="adj3" fmla="val 16667"/>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72000" tIns="36000" rIns="36000" bIns="0" numCol="1" spcCol="0" rtlCol="0" fromWordArt="0" anchor="t" anchorCtr="0" forceAA="0" compatLnSpc="1">
            <a:prstTxWarp prst="textNoShape">
              <a:avLst/>
            </a:prstTxWarp>
            <a:noAutofit/>
          </a:bodyPr>
          <a:lstStyle/>
          <a:p>
            <a:pPr algn="ctr" hangingPunct="0"/>
            <a:r>
              <a:rPr lang="de-DE" sz="1400" dirty="0">
                <a:solidFill>
                  <a:schemeClr val="tx1"/>
                </a:solidFill>
                <a:cs typeface="Calibri" panose="020F0502020204030204" pitchFamily="34" charset="0"/>
              </a:rPr>
              <a:t>Wenn ich 5 und dann 2 wegnehme, dann habe ich 6 Zehner übrig, oder?</a:t>
            </a:r>
          </a:p>
        </p:txBody>
      </p:sp>
      <p:pic>
        <p:nvPicPr>
          <p:cNvPr id="23" name="Grafik 22">
            <a:extLst>
              <a:ext uri="{FF2B5EF4-FFF2-40B4-BE49-F238E27FC236}">
                <a16:creationId xmlns:a16="http://schemas.microsoft.com/office/drawing/2014/main" id="{D1371744-20BD-732C-C2A9-5ABD4F1329CD}"/>
              </a:ext>
            </a:extLst>
          </p:cNvPr>
          <p:cNvPicPr>
            <a:picLocks noChangeAspect="1"/>
          </p:cNvPicPr>
          <p:nvPr/>
        </p:nvPicPr>
        <p:blipFill>
          <a:blip r:embed="rId5"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649471" y="2544792"/>
            <a:ext cx="844985" cy="738053"/>
          </a:xfrm>
          <a:prstGeom prst="rect">
            <a:avLst/>
          </a:prstGeom>
        </p:spPr>
      </p:pic>
      <p:sp>
        <p:nvSpPr>
          <p:cNvPr id="24" name="Textfeld 23">
            <a:extLst>
              <a:ext uri="{FF2B5EF4-FFF2-40B4-BE49-F238E27FC236}">
                <a16:creationId xmlns:a16="http://schemas.microsoft.com/office/drawing/2014/main" id="{3ACD74C5-3179-D81E-8EC1-C289CC3C0674}"/>
              </a:ext>
            </a:extLst>
          </p:cNvPr>
          <p:cNvSpPr txBox="1"/>
          <p:nvPr/>
        </p:nvSpPr>
        <p:spPr>
          <a:xfrm flipH="1">
            <a:off x="6939916" y="3227580"/>
            <a:ext cx="384451" cy="14680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hangingPunct="0">
              <a:lnSpc>
                <a:spcPct val="115000"/>
              </a:lnSpc>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Jonas</a:t>
            </a:r>
          </a:p>
        </p:txBody>
      </p:sp>
    </p:spTree>
    <p:extLst>
      <p:ext uri="{BB962C8B-B14F-4D97-AF65-F5344CB8AC3E}">
        <p14:creationId xmlns:p14="http://schemas.microsoft.com/office/powerpoint/2010/main" val="150718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1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p:tgtEl>
                                          <p:spTgt spid="20"/>
                                        </p:tgtEl>
                                        <p:attrNameLst>
                                          <p:attrName>ppt_y</p:attrName>
                                        </p:attrNameLst>
                                      </p:cBhvr>
                                      <p:tavLst>
                                        <p:tav tm="0">
                                          <p:val>
                                            <p:strVal val="#ppt_y+#ppt_h*1.125000"/>
                                          </p:val>
                                        </p:tav>
                                        <p:tav tm="100000">
                                          <p:val>
                                            <p:strVal val="#ppt_y"/>
                                          </p:val>
                                        </p:tav>
                                      </p:tavLst>
                                    </p:anim>
                                    <p:animEffect transition="in" filter="wipe(up)">
                                      <p:cBhvr>
                                        <p:cTn id="18" dur="500"/>
                                        <p:tgtEl>
                                          <p:spTgt spid="20"/>
                                        </p:tgtEl>
                                      </p:cBhvr>
                                    </p:animEffect>
                                  </p:childTnLst>
                                </p:cTn>
                              </p:par>
                              <p:par>
                                <p:cTn id="19" presetID="12" presetClass="entr" presetSubtype="4"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p:tgtEl>
                                          <p:spTgt spid="23"/>
                                        </p:tgtEl>
                                        <p:attrNameLst>
                                          <p:attrName>ppt_y</p:attrName>
                                        </p:attrNameLst>
                                      </p:cBhvr>
                                      <p:tavLst>
                                        <p:tav tm="0">
                                          <p:val>
                                            <p:strVal val="#ppt_y+#ppt_h*1.125000"/>
                                          </p:val>
                                        </p:tav>
                                        <p:tav tm="100000">
                                          <p:val>
                                            <p:strVal val="#ppt_y"/>
                                          </p:val>
                                        </p:tav>
                                      </p:tavLst>
                                    </p:anim>
                                    <p:animEffect transition="in" filter="wipe(up)">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214351BB-9CA3-A0DE-E193-6BC9649660EF}"/>
              </a:ext>
            </a:extLst>
          </p:cNvPr>
          <p:cNvSpPr/>
          <p:nvPr/>
        </p:nvSpPr>
        <p:spPr>
          <a:xfrm>
            <a:off x="159559" y="849774"/>
            <a:ext cx="7240555" cy="3647152"/>
          </a:xfrm>
          <a:prstGeom prst="rect">
            <a:avLst/>
          </a:prstGeom>
        </p:spPr>
        <p:txBody>
          <a:bodyPr wrap="square" lIns="91440" tIns="45720" rIns="91440" bIns="45720" anchor="t">
            <a:spAutoFit/>
          </a:bodyPr>
          <a:lstStyle/>
          <a:p>
            <a:r>
              <a:rPr lang="de-DE" sz="1100" b="1" dirty="0">
                <a:solidFill>
                  <a:srgbClr val="000000"/>
                </a:solidFill>
                <a:latin typeface="Calibri" panose="020F0502020204030204" pitchFamily="34" charset="0"/>
                <a:cs typeface="Calibri" panose="020F0502020204030204" pitchFamily="34" charset="0"/>
              </a:rPr>
              <a:t>Beschreibung der Verstehensaktivität: </a:t>
            </a:r>
          </a:p>
          <a:p>
            <a:r>
              <a:rPr lang="de-DE" sz="1100" dirty="0">
                <a:latin typeface="Calibri" panose="020F0502020204030204" pitchFamily="34" charset="0"/>
                <a:cs typeface="Calibri" panose="020F0502020204030204" pitchFamily="34" charset="0"/>
              </a:rPr>
              <a:t>Die Lehrkraft zeigt acht Zehner und fünf Einer und initiiert durch die Aussage der fiktiven Lernenden Leonie „Ich habe 8 Zehner und 5 Einer. Ich nehme 7 Einer weg. Welche Zahl habe ich?“ bei den Lernenden das mentale Entbündeln im Kopf. Das mentale Entbündeln kann durch paralleles Entbündeln mit dem Würfelmaterial („Ich tausche eine Zehnerstange in </a:t>
            </a:r>
            <a:r>
              <a:rPr lang="de-DE" sz="1100" dirty="0" err="1">
                <a:latin typeface="Calibri" panose="020F0502020204030204" pitchFamily="34" charset="0"/>
                <a:cs typeface="Calibri" panose="020F0502020204030204" pitchFamily="34" charset="0"/>
              </a:rPr>
              <a:t>Einerwürfel</a:t>
            </a:r>
            <a:r>
              <a:rPr lang="de-DE" sz="1100" dirty="0">
                <a:latin typeface="Calibri" panose="020F0502020204030204" pitchFamily="34" charset="0"/>
                <a:cs typeface="Calibri" panose="020F0502020204030204" pitchFamily="34" charset="0"/>
              </a:rPr>
              <a:t> ein. Dann habe ich 7 Zehner und 15 Einer. Davon nehme ich 7 weg.“) unterstützt werden. </a:t>
            </a:r>
          </a:p>
          <a:p>
            <a:r>
              <a:rPr lang="de-DE" sz="1100" dirty="0">
                <a:latin typeface="Calibri" panose="020F0502020204030204" pitchFamily="34" charset="0"/>
                <a:cs typeface="Calibri" panose="020F0502020204030204" pitchFamily="34" charset="0"/>
              </a:rPr>
              <a:t>Jonas dagegen nimmt Zehner statt Einer weg, dies bietet einen weiteren Gesprächsanlass dazu, dass man sich überlegen muss, was man zählt, Einer oder Zehner.</a:t>
            </a:r>
          </a:p>
          <a:p>
            <a:endParaRPr lang="de-DE" sz="1100" dirty="0">
              <a:latin typeface="Calibri" panose="020F0502020204030204" pitchFamily="34" charset="0"/>
              <a:cs typeface="Calibri" panose="020F0502020204030204" pitchFamily="34" charset="0"/>
            </a:endParaRPr>
          </a:p>
          <a:p>
            <a:r>
              <a:rPr lang="de-DE" sz="1100" b="1" dirty="0">
                <a:latin typeface="Calibri" panose="020F0502020204030204" pitchFamily="34" charset="0"/>
                <a:cs typeface="Calibri" panose="020F0502020204030204" pitchFamily="34" charset="0"/>
              </a:rPr>
              <a:t>Erforderliche Verstehensgrundlagen</a:t>
            </a:r>
            <a:r>
              <a:rPr lang="de-DE" sz="1100" dirty="0">
                <a:latin typeface="Calibri" panose="020F0502020204030204" pitchFamily="34" charset="0"/>
                <a:cs typeface="Calibri" panose="020F0502020204030204" pitchFamily="34" charset="0"/>
              </a:rPr>
              <a:t>:</a:t>
            </a:r>
          </a:p>
          <a:p>
            <a:r>
              <a:rPr lang="de-DE" sz="1100" dirty="0">
                <a:latin typeface="Calibri" panose="020F0502020204030204" pitchFamily="34" charset="0"/>
                <a:cs typeface="Calibri" panose="020F0502020204030204" pitchFamily="34" charset="0"/>
              </a:rPr>
              <a:t>Das dezimale Stellenwertverständnis sollte bekannt und eine  Zahlorientierung im Zahlenraum bis 100 (1000) vorhanden sein. Auch sollten die erforderlichen verschiedenen Darstellungen (Würfelmaterial) und deren Vernetzung bekannt sein.</a:t>
            </a:r>
          </a:p>
          <a:p>
            <a:r>
              <a:rPr lang="de-DE" sz="1100" dirty="0">
                <a:latin typeface="Calibri" panose="020F0502020204030204" pitchFamily="34" charset="0"/>
                <a:cs typeface="Calibri" panose="020F0502020204030204" pitchFamily="34" charset="0"/>
              </a:rPr>
              <a:t>  </a:t>
            </a:r>
            <a:endParaRPr lang="de-DE" sz="1100" b="1" dirty="0">
              <a:latin typeface="Calibri" panose="020F0502020204030204" pitchFamily="34" charset="0"/>
              <a:cs typeface="Calibri" panose="020F0502020204030204" pitchFamily="34" charset="0"/>
            </a:endParaRPr>
          </a:p>
          <a:p>
            <a:r>
              <a:rPr lang="de-DE" sz="1100" b="1" dirty="0">
                <a:latin typeface="Calibri" panose="020F0502020204030204" pitchFamily="34" charset="0"/>
                <a:cs typeface="Calibri" panose="020F0502020204030204" pitchFamily="34" charset="0"/>
              </a:rPr>
              <a:t>Verstehensgrundlage für</a:t>
            </a:r>
            <a:r>
              <a:rPr lang="de-DE" sz="1100" dirty="0">
                <a:latin typeface="Calibri" panose="020F0502020204030204" pitchFamily="34" charset="0"/>
                <a:cs typeface="Calibri" panose="020F0502020204030204" pitchFamily="34" charset="0"/>
              </a:rPr>
              <a:t>:</a:t>
            </a:r>
          </a:p>
          <a:p>
            <a:r>
              <a:rPr lang="de-DE" sz="1100" dirty="0">
                <a:latin typeface="Calibri" panose="020F0502020204030204" pitchFamily="34" charset="0"/>
                <a:cs typeface="Calibri" panose="020F0502020204030204" pitchFamily="34" charset="0"/>
              </a:rPr>
              <a:t>Das verstehende Durchdringen der Stellenwerte und die Erarbeitung des dezimalen Zahlensystems auch in anderen Zahlbereichen (Dezimalzahlen). Das Verständnis des Abziehens wird intensiviert.</a:t>
            </a:r>
          </a:p>
          <a:p>
            <a:endParaRPr lang="de-DE" sz="1100" dirty="0">
              <a:latin typeface="Calibri" panose="020F0502020204030204" pitchFamily="34" charset="0"/>
              <a:cs typeface="Calibri" panose="020F0502020204030204" pitchFamily="34" charset="0"/>
            </a:endParaRPr>
          </a:p>
          <a:p>
            <a:r>
              <a:rPr lang="de-DE" sz="1100" b="1" dirty="0">
                <a:latin typeface="Calibri" panose="020F0502020204030204" pitchFamily="34" charset="0"/>
                <a:cs typeface="Calibri" panose="020F0502020204030204" pitchFamily="34" charset="0"/>
              </a:rPr>
              <a:t>Impulse für die Weiterführung:</a:t>
            </a:r>
          </a:p>
          <a:p>
            <a:pPr marL="171450" indent="-171450">
              <a:buFont typeface="Wingdings" pitchFamily="2" charset="2"/>
              <a:buChar char="§"/>
            </a:pPr>
            <a:r>
              <a:rPr lang="de-DE" sz="1100" dirty="0">
                <a:latin typeface="Calibri" panose="020F0502020204030204" pitchFamily="34" charset="0"/>
                <a:cs typeface="Calibri" panose="020F0502020204030204" pitchFamily="34" charset="0"/>
              </a:rPr>
              <a:t>Aufgaben in Zahlenräumen, die den Lernvoraussetzungen der Lernenden angepasst sind, auf oben beschriebene Art und Weise bearbeiten.</a:t>
            </a:r>
          </a:p>
          <a:p>
            <a:pPr marL="171450" indent="-171450">
              <a:buFont typeface="Wingdings" pitchFamily="2" charset="2"/>
              <a:buChar char="§"/>
            </a:pPr>
            <a:r>
              <a:rPr lang="de-DE" sz="1100" dirty="0">
                <a:latin typeface="Calibri" panose="020F0502020204030204" pitchFamily="34" charset="0"/>
                <a:cs typeface="Calibri" panose="020F0502020204030204" pitchFamily="34" charset="0"/>
              </a:rPr>
              <a:t>Durch die Anzahl an Entbündelungen steigert sich die Komplexität, zum Beispiel: “Ich habe einen Tausender und 3 Hunderter und nehme 4 Hunderter und einen Einer weg. Welche Zahl habe ich?“</a:t>
            </a:r>
          </a:p>
        </p:txBody>
      </p:sp>
      <p:sp>
        <p:nvSpPr>
          <p:cNvPr id="2" name="Rechteck 1"/>
          <p:cNvSpPr/>
          <p:nvPr/>
        </p:nvSpPr>
        <p:spPr>
          <a:xfrm>
            <a:off x="1401146" y="1586246"/>
            <a:ext cx="5989088" cy="435760"/>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r>
              <a:rPr lang="de-DE" sz="1116" dirty="0">
                <a:latin typeface="Calibri" panose="020F0502020204030204" pitchFamily="34" charset="0"/>
                <a:cs typeface="Calibri" panose="020F0502020204030204" pitchFamily="34" charset="0"/>
              </a:rPr>
              <a:t> </a:t>
            </a:r>
          </a:p>
        </p:txBody>
      </p:sp>
      <p:sp>
        <p:nvSpPr>
          <p:cNvPr id="4" name="Rechteck 3"/>
          <p:cNvSpPr/>
          <p:nvPr/>
        </p:nvSpPr>
        <p:spPr>
          <a:xfrm>
            <a:off x="443377" y="1742373"/>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pic>
        <p:nvPicPr>
          <p:cNvPr id="13" name="Grafik 12">
            <a:extLst>
              <a:ext uri="{FF2B5EF4-FFF2-40B4-BE49-F238E27FC236}">
                <a16:creationId xmlns:a16="http://schemas.microsoft.com/office/drawing/2014/main" id="{2AEE21D0-018A-4934-80B2-A06EB94A99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290454" y="4686223"/>
            <a:ext cx="520770" cy="538517"/>
          </a:xfrm>
          <a:prstGeom prst="rect">
            <a:avLst/>
          </a:prstGeom>
          <a:noFill/>
        </p:spPr>
      </p:pic>
      <p:sp>
        <p:nvSpPr>
          <p:cNvPr id="8" name="Titel 9">
            <a:extLst>
              <a:ext uri="{FF2B5EF4-FFF2-40B4-BE49-F238E27FC236}">
                <a16:creationId xmlns:a16="http://schemas.microsoft.com/office/drawing/2014/main" id="{ADF1DDF5-D54E-B6F4-E35A-523413E023DF}"/>
              </a:ext>
            </a:extLst>
          </p:cNvPr>
          <p:cNvSpPr txBox="1">
            <a:spLocks/>
          </p:cNvSpPr>
          <p:nvPr/>
        </p:nvSpPr>
        <p:spPr>
          <a:xfrm>
            <a:off x="181122" y="247433"/>
            <a:ext cx="4840515" cy="353564"/>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000" b="1">
                <a:solidFill>
                  <a:schemeClr val="bg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5pPr>
            <a:lvl6pPr marL="26732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6pPr>
            <a:lvl7pPr marL="534650"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7pPr>
            <a:lvl8pPr marL="80197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8pPr>
            <a:lvl9pPr marL="1069299"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9pPr>
          </a:lstStyle>
          <a:p>
            <a:pPr defTabSz="914400"/>
            <a:r>
              <a:rPr lang="de-DE" kern="0" dirty="0">
                <a:latin typeface="Calibri Regular"/>
              </a:rPr>
              <a:t>Entbündeln im Kopf I</a:t>
            </a:r>
          </a:p>
        </p:txBody>
      </p:sp>
      <p:sp>
        <p:nvSpPr>
          <p:cNvPr id="5" name="Textfeld 4">
            <a:extLst>
              <a:ext uri="{FF2B5EF4-FFF2-40B4-BE49-F238E27FC236}">
                <a16:creationId xmlns:a16="http://schemas.microsoft.com/office/drawing/2014/main" id="{3B7DB4B3-A7DE-E032-2E1E-EE1D189AE725}"/>
              </a:ext>
            </a:extLst>
          </p:cNvPr>
          <p:cNvSpPr txBox="1"/>
          <p:nvPr/>
        </p:nvSpPr>
        <p:spPr>
          <a:xfrm>
            <a:off x="6007394" y="384571"/>
            <a:ext cx="1032654"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N1B</a:t>
            </a:r>
          </a:p>
        </p:txBody>
      </p:sp>
      <p:pic>
        <p:nvPicPr>
          <p:cNvPr id="9" name="Grafik 8">
            <a:extLst>
              <a:ext uri="{FF2B5EF4-FFF2-40B4-BE49-F238E27FC236}">
                <a16:creationId xmlns:a16="http://schemas.microsoft.com/office/drawing/2014/main" id="{EFFA3012-8A79-BE40-1EF2-EB49B5D428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896" r="21397"/>
          <a:stretch/>
        </p:blipFill>
        <p:spPr bwMode="auto">
          <a:xfrm>
            <a:off x="6059910" y="4692815"/>
            <a:ext cx="699571" cy="531925"/>
          </a:xfrm>
          <a:prstGeom prst="rect">
            <a:avLst/>
          </a:prstGeom>
          <a:ln>
            <a:noFill/>
          </a:ln>
          <a:extLst>
            <a:ext uri="{53640926-AAD7-44D8-BBD7-CCE9431645EC}">
              <a14:shadowObscured xmlns:a14="http://schemas.microsoft.com/office/drawing/2010/main"/>
            </a:ext>
          </a:extLst>
        </p:spPr>
      </p:pic>
      <p:pic>
        <p:nvPicPr>
          <p:cNvPr id="3" name="Grafik 2">
            <a:extLst>
              <a:ext uri="{FF2B5EF4-FFF2-40B4-BE49-F238E27FC236}">
                <a16:creationId xmlns:a16="http://schemas.microsoft.com/office/drawing/2014/main" id="{774ABF06-8C7B-964B-7F20-E4B52DA046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896" r="21397"/>
          <a:stretch/>
        </p:blipFill>
        <p:spPr bwMode="auto">
          <a:xfrm>
            <a:off x="5479641" y="4692815"/>
            <a:ext cx="699571" cy="531925"/>
          </a:xfrm>
          <a:prstGeom prst="rect">
            <a:avLst/>
          </a:prstGeom>
          <a:ln>
            <a:noFill/>
          </a:ln>
          <a:extLst>
            <a:ext uri="{53640926-AAD7-44D8-BBD7-CCE9431645EC}">
              <a14:shadowObscured xmlns:a14="http://schemas.microsoft.com/office/drawing/2010/main"/>
            </a:ext>
          </a:extLst>
        </p:spPr>
      </p:pic>
      <p:pic>
        <p:nvPicPr>
          <p:cNvPr id="12" name="Grafik 11">
            <a:extLst>
              <a:ext uri="{FF2B5EF4-FFF2-40B4-BE49-F238E27FC236}">
                <a16:creationId xmlns:a16="http://schemas.microsoft.com/office/drawing/2014/main" id="{4BE5BAFB-4297-69BD-6AED-D872AD944D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896" r="21397"/>
          <a:stretch/>
        </p:blipFill>
        <p:spPr bwMode="auto">
          <a:xfrm>
            <a:off x="4899372" y="4694863"/>
            <a:ext cx="699571" cy="531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0996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6B341C11-F8A4-0D62-7B19-CE62D713A660}"/>
              </a:ext>
            </a:extLst>
          </p:cNvPr>
          <p:cNvSpPr/>
          <p:nvPr/>
        </p:nvSpPr>
        <p:spPr>
          <a:xfrm>
            <a:off x="-473931" y="812312"/>
            <a:ext cx="6289158" cy="285335"/>
          </a:xfrm>
          <a:prstGeom prst="rect">
            <a:avLst/>
          </a:prstGeom>
        </p:spPr>
        <p:txBody>
          <a:bodyPr wrap="square" lIns="91440" tIns="45720" rIns="91440" bIns="45720" anchor="t">
            <a:spAutoFit/>
          </a:bodyPr>
          <a:lstStyle/>
          <a:p>
            <a:pPr>
              <a:lnSpc>
                <a:spcPct val="110000"/>
              </a:lnSpc>
              <a:spcBef>
                <a:spcPts val="400"/>
              </a:spcBef>
            </a:pPr>
            <a:endParaRPr lang="de-DE" sz="1200" dirty="0">
              <a:solidFill>
                <a:srgbClr val="000000"/>
              </a:solidFill>
              <a:latin typeface="Calibri" panose="020F0502020204030204" pitchFamily="34" charset="0"/>
              <a:cs typeface="Calibri" panose="020F0502020204030204" pitchFamily="34" charset="0"/>
            </a:endParaRPr>
          </a:p>
        </p:txBody>
      </p:sp>
      <p:pic>
        <p:nvPicPr>
          <p:cNvPr id="9" name="Grafik 8">
            <a:extLst>
              <a:ext uri="{FF2B5EF4-FFF2-40B4-BE49-F238E27FC236}">
                <a16:creationId xmlns:a16="http://schemas.microsoft.com/office/drawing/2014/main" id="{D3BB7DF2-482C-9DDD-6EA5-916EE778CC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896" r="21397"/>
          <a:stretch/>
        </p:blipFill>
        <p:spPr bwMode="auto">
          <a:xfrm>
            <a:off x="0" y="845040"/>
            <a:ext cx="1834717" cy="1395042"/>
          </a:xfrm>
          <a:prstGeom prst="rect">
            <a:avLst/>
          </a:prstGeom>
          <a:ln>
            <a:noFill/>
          </a:ln>
          <a:extLst>
            <a:ext uri="{53640926-AAD7-44D8-BBD7-CCE9431645EC}">
              <a14:shadowObscured xmlns:a14="http://schemas.microsoft.com/office/drawing/2010/main"/>
            </a:ext>
          </a:extLst>
        </p:spPr>
      </p:pic>
      <p:sp>
        <p:nvSpPr>
          <p:cNvPr id="16" name="Titel 15">
            <a:extLst>
              <a:ext uri="{FF2B5EF4-FFF2-40B4-BE49-F238E27FC236}">
                <a16:creationId xmlns:a16="http://schemas.microsoft.com/office/drawing/2014/main" id="{DFC491BE-AAEF-CCA4-AEC9-26448AE76F6F}"/>
              </a:ext>
            </a:extLst>
          </p:cNvPr>
          <p:cNvSpPr>
            <a:spLocks noGrp="1"/>
          </p:cNvSpPr>
          <p:nvPr>
            <p:ph type="title"/>
          </p:nvPr>
        </p:nvSpPr>
        <p:spPr>
          <a:xfrm>
            <a:off x="185616" y="145502"/>
            <a:ext cx="4840515" cy="567542"/>
          </a:xfrm>
        </p:spPr>
        <p:txBody>
          <a:bodyPr>
            <a:normAutofit/>
          </a:bodyPr>
          <a:lstStyle/>
          <a:p>
            <a:r>
              <a:rPr lang="de-DE" kern="0" dirty="0">
                <a:latin typeface="Calibri Regular"/>
              </a:rPr>
              <a:t>Entbündeln im Kopf II</a:t>
            </a:r>
            <a:endParaRPr lang="de-DE" dirty="0"/>
          </a:p>
        </p:txBody>
      </p:sp>
      <p:sp>
        <p:nvSpPr>
          <p:cNvPr id="19" name="Textfeld 18">
            <a:extLst>
              <a:ext uri="{FF2B5EF4-FFF2-40B4-BE49-F238E27FC236}">
                <a16:creationId xmlns:a16="http://schemas.microsoft.com/office/drawing/2014/main" id="{0EEC4539-6035-3F3B-6BF8-9B9C5FF33E62}"/>
              </a:ext>
            </a:extLst>
          </p:cNvPr>
          <p:cNvSpPr txBox="1"/>
          <p:nvPr/>
        </p:nvSpPr>
        <p:spPr>
          <a:xfrm>
            <a:off x="6007871" y="384571"/>
            <a:ext cx="1032654"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N1B</a:t>
            </a:r>
          </a:p>
        </p:txBody>
      </p:sp>
      <p:sp>
        <p:nvSpPr>
          <p:cNvPr id="3" name="Textfeld 2">
            <a:extLst>
              <a:ext uri="{FF2B5EF4-FFF2-40B4-BE49-F238E27FC236}">
                <a16:creationId xmlns:a16="http://schemas.microsoft.com/office/drawing/2014/main" id="{73A97525-4F9C-6160-35F5-007EF19CA401}"/>
              </a:ext>
            </a:extLst>
          </p:cNvPr>
          <p:cNvSpPr txBox="1"/>
          <p:nvPr/>
        </p:nvSpPr>
        <p:spPr>
          <a:xfrm>
            <a:off x="445914" y="2705190"/>
            <a:ext cx="6289157" cy="2146742"/>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latin typeface="Calibri" panose="020F0502020204030204" pitchFamily="34" charset="0"/>
                <a:cs typeface="Calibri" panose="020F0502020204030204" pitchFamily="34" charset="0"/>
              </a:rPr>
              <a:t>Beschreibt, was ihr seht: </a:t>
            </a:r>
            <a:br>
              <a:rPr lang="de-DE" sz="1400" dirty="0">
                <a:latin typeface="Calibri" panose="020F0502020204030204" pitchFamily="34" charset="0"/>
                <a:cs typeface="Calibri" panose="020F0502020204030204" pitchFamily="34" charset="0"/>
              </a:rPr>
            </a:br>
            <a:r>
              <a:rPr lang="de-DE" sz="1400" dirty="0">
                <a:latin typeface="Calibri" panose="020F0502020204030204" pitchFamily="34" charset="0"/>
                <a:cs typeface="Calibri" panose="020F0502020204030204" pitchFamily="34" charset="0"/>
              </a:rPr>
              <a:t>Aus wie viel Zehnerstangen besteht die Hunderterplatte?</a:t>
            </a:r>
          </a:p>
          <a:p>
            <a:pPr marL="285750" indent="-285750">
              <a:buClr>
                <a:srgbClr val="327A86"/>
              </a:buClr>
              <a:buFont typeface="Wingdings" pitchFamily="2" charset="2"/>
              <a:buChar char="§"/>
            </a:pPr>
            <a:endParaRPr lang="de-DE" sz="1050" dirty="0">
              <a:latin typeface="Calibri" panose="020F0502020204030204" pitchFamily="34" charset="0"/>
              <a:cs typeface="Calibri" panose="020F0502020204030204" pitchFamily="34" charset="0"/>
            </a:endParaRPr>
          </a:p>
          <a:p>
            <a:pPr marL="285750" indent="-285750">
              <a:buClr>
                <a:srgbClr val="327A86"/>
              </a:buClr>
              <a:buFont typeface="Wingdings" pitchFamily="2" charset="2"/>
              <a:buChar char="§"/>
            </a:pPr>
            <a:r>
              <a:rPr lang="de-DE" sz="1400" dirty="0">
                <a:latin typeface="Calibri" panose="020F0502020204030204" pitchFamily="34" charset="0"/>
                <a:cs typeface="Calibri" panose="020F0502020204030204" pitchFamily="34" charset="0"/>
              </a:rPr>
              <a:t>Beschreibt, was Leonie tun möchte. Was genau möchte sie wegnehmen? </a:t>
            </a:r>
            <a:br>
              <a:rPr lang="de-DE" sz="1400" dirty="0">
                <a:latin typeface="Calibri" panose="020F0502020204030204" pitchFamily="34" charset="0"/>
                <a:cs typeface="Calibri" panose="020F0502020204030204" pitchFamily="34" charset="0"/>
              </a:rPr>
            </a:br>
            <a:r>
              <a:rPr lang="de-DE" sz="1400" dirty="0">
                <a:latin typeface="Calibri" panose="020F0502020204030204" pitchFamily="34" charset="0"/>
                <a:cs typeface="Calibri" panose="020F0502020204030204" pitchFamily="34" charset="0"/>
              </a:rPr>
              <a:t>Was bleibt da?</a:t>
            </a:r>
          </a:p>
          <a:p>
            <a:pPr marL="285750" indent="-285750">
              <a:buClr>
                <a:srgbClr val="327A86"/>
              </a:buClr>
              <a:buFont typeface="Wingdings" pitchFamily="2" charset="2"/>
              <a:buChar char="§"/>
            </a:pPr>
            <a:endParaRPr lang="de-DE" sz="1050" dirty="0">
              <a:latin typeface="Calibri" panose="020F0502020204030204" pitchFamily="34" charset="0"/>
              <a:cs typeface="Calibri" panose="020F0502020204030204" pitchFamily="34" charset="0"/>
            </a:endParaRPr>
          </a:p>
          <a:p>
            <a:pPr marL="285750" indent="-285750">
              <a:buClr>
                <a:srgbClr val="327A86"/>
              </a:buClr>
              <a:buFont typeface="Wingdings" pitchFamily="2" charset="2"/>
              <a:buChar char="§"/>
            </a:pPr>
            <a:r>
              <a:rPr lang="de-DE" sz="1400" dirty="0">
                <a:latin typeface="Calibri" panose="020F0502020204030204" pitchFamily="34" charset="0"/>
                <a:cs typeface="Calibri" panose="020F0502020204030204" pitchFamily="34" charset="0"/>
              </a:rPr>
              <a:t>Tara behauptet: „Es reicht, den Hunderter in 10 Zehnerstangen umzutauschen.“ Stimmt das?</a:t>
            </a:r>
          </a:p>
          <a:p>
            <a:pPr marL="285750" indent="-285750">
              <a:buClr>
                <a:srgbClr val="327A86"/>
              </a:buClr>
              <a:buFont typeface="Wingdings" pitchFamily="2" charset="2"/>
              <a:buChar char="§"/>
            </a:pPr>
            <a:endParaRPr lang="de-DE" sz="1050" dirty="0">
              <a:latin typeface="Calibri" panose="020F0502020204030204" pitchFamily="34" charset="0"/>
              <a:cs typeface="Calibri" panose="020F0502020204030204" pitchFamily="34" charset="0"/>
            </a:endParaRPr>
          </a:p>
          <a:p>
            <a:pPr marL="285750" indent="-285750">
              <a:buClr>
                <a:srgbClr val="327A86"/>
              </a:buClr>
              <a:buFont typeface="Wingdings" pitchFamily="2" charset="2"/>
              <a:buChar char="§"/>
            </a:pPr>
            <a:r>
              <a:rPr lang="de-DE" sz="1400" dirty="0">
                <a:latin typeface="Calibri" panose="020F0502020204030204" pitchFamily="34" charset="0"/>
                <a:cs typeface="Calibri" panose="020F0502020204030204" pitchFamily="34" charset="0"/>
              </a:rPr>
              <a:t>Findet eine andere Möglichkeit 11 wegzunehmen.</a:t>
            </a:r>
          </a:p>
        </p:txBody>
      </p:sp>
      <p:sp>
        <p:nvSpPr>
          <p:cNvPr id="5" name="Rechteckige Legende 22152">
            <a:extLst>
              <a:ext uri="{FF2B5EF4-FFF2-40B4-BE49-F238E27FC236}">
                <a16:creationId xmlns:a16="http://schemas.microsoft.com/office/drawing/2014/main" id="{9292686E-26BE-C9CD-FFA5-B074B14EEA49}"/>
              </a:ext>
            </a:extLst>
          </p:cNvPr>
          <p:cNvSpPr/>
          <p:nvPr/>
        </p:nvSpPr>
        <p:spPr>
          <a:xfrm>
            <a:off x="2549277" y="1082665"/>
            <a:ext cx="2405900" cy="480090"/>
          </a:xfrm>
          <a:prstGeom prst="wedgeRoundRectCallout">
            <a:avLst>
              <a:gd name="adj1" fmla="val -58932"/>
              <a:gd name="adj2" fmla="val 26988"/>
              <a:gd name="adj3" fmla="val 16667"/>
            </a:avLst>
          </a:prstGeom>
          <a:ln w="12700">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72000" tIns="36000" rIns="36000" bIns="0" numCol="1" spcCol="0" rtlCol="0" fromWordArt="0" anchor="t" anchorCtr="0" forceAA="0" compatLnSpc="1">
            <a:prstTxWarp prst="textNoShape">
              <a:avLst/>
            </a:prstTxWarp>
            <a:noAutofit/>
          </a:bodyPr>
          <a:lstStyle/>
          <a:p>
            <a:pPr algn="ctr" hangingPunct="0"/>
            <a:r>
              <a:rPr lang="de-DE"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Ich habe eine Hunderterplatte und möchte 11 Einer wegnehmen.</a:t>
            </a:r>
          </a:p>
        </p:txBody>
      </p:sp>
      <p:pic>
        <p:nvPicPr>
          <p:cNvPr id="6" name="Grafik 5">
            <a:extLst>
              <a:ext uri="{FF2B5EF4-FFF2-40B4-BE49-F238E27FC236}">
                <a16:creationId xmlns:a16="http://schemas.microsoft.com/office/drawing/2014/main" id="{CF9DF022-A15F-9AA0-B6E0-A8242CE9B0CB}"/>
              </a:ext>
            </a:extLst>
          </p:cNvPr>
          <p:cNvPicPr>
            <a:picLocks noChangeAspect="1"/>
          </p:cNvPicPr>
          <p:nvPr/>
        </p:nvPicPr>
        <p:blipFill>
          <a:blip r:embed="rId3"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817795" y="1140128"/>
            <a:ext cx="646430" cy="629459"/>
          </a:xfrm>
          <a:prstGeom prst="rect">
            <a:avLst/>
          </a:prstGeom>
        </p:spPr>
      </p:pic>
      <p:sp>
        <p:nvSpPr>
          <p:cNvPr id="10" name="Textfeld 12">
            <a:extLst>
              <a:ext uri="{FF2B5EF4-FFF2-40B4-BE49-F238E27FC236}">
                <a16:creationId xmlns:a16="http://schemas.microsoft.com/office/drawing/2014/main" id="{E2910BF6-5042-9E53-4F6B-FC067218B281}"/>
              </a:ext>
            </a:extLst>
          </p:cNvPr>
          <p:cNvSpPr txBox="1"/>
          <p:nvPr/>
        </p:nvSpPr>
        <p:spPr>
          <a:xfrm>
            <a:off x="1958861" y="1858080"/>
            <a:ext cx="349787" cy="14675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hangingPunct="0"/>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Leonie</a:t>
            </a:r>
          </a:p>
        </p:txBody>
      </p:sp>
      <p:sp>
        <p:nvSpPr>
          <p:cNvPr id="8" name="Textfeld 7">
            <a:extLst>
              <a:ext uri="{FF2B5EF4-FFF2-40B4-BE49-F238E27FC236}">
                <a16:creationId xmlns:a16="http://schemas.microsoft.com/office/drawing/2014/main" id="{56C07185-A1F1-4370-889C-E88E1CA36CDD}"/>
              </a:ext>
            </a:extLst>
          </p:cNvPr>
          <p:cNvSpPr txBox="1"/>
          <p:nvPr/>
        </p:nvSpPr>
        <p:spPr>
          <a:xfrm>
            <a:off x="445914" y="4860266"/>
            <a:ext cx="7240221" cy="307777"/>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solidFill>
                  <a:srgbClr val="ED7D31"/>
                </a:solidFill>
                <a:latin typeface="Calibri" panose="020F0502020204030204"/>
              </a:rPr>
              <a:t>Warum könnte es wichtig sein, dass ihr euch das Umtauschen im Kopf vorstellen könnt? </a:t>
            </a:r>
          </a:p>
        </p:txBody>
      </p:sp>
      <p:pic>
        <p:nvPicPr>
          <p:cNvPr id="11" name="Grafik 10">
            <a:extLst>
              <a:ext uri="{FF2B5EF4-FFF2-40B4-BE49-F238E27FC236}">
                <a16:creationId xmlns:a16="http://schemas.microsoft.com/office/drawing/2014/main" id="{DAF2D43C-FE0E-0E1D-4406-F551D6D89132}"/>
              </a:ext>
            </a:extLst>
          </p:cNvPr>
          <p:cNvPicPr>
            <a:picLocks noChangeAspect="1"/>
          </p:cNvPicPr>
          <p:nvPr/>
        </p:nvPicPr>
        <p:blipFill>
          <a:blip r:embed="rId4">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445915" y="4858670"/>
            <a:ext cx="281850" cy="281850"/>
          </a:xfrm>
          <a:prstGeom prst="rect">
            <a:avLst/>
          </a:prstGeom>
        </p:spPr>
      </p:pic>
    </p:spTree>
    <p:extLst>
      <p:ext uri="{BB962C8B-B14F-4D97-AF65-F5344CB8AC3E}">
        <p14:creationId xmlns:p14="http://schemas.microsoft.com/office/powerpoint/2010/main" val="222901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F2104FEA-FCED-DFE7-4333-EA4335062D9E}"/>
              </a:ext>
            </a:extLst>
          </p:cNvPr>
          <p:cNvSpPr/>
          <p:nvPr/>
        </p:nvSpPr>
        <p:spPr>
          <a:xfrm>
            <a:off x="159559" y="826051"/>
            <a:ext cx="7240555" cy="3919022"/>
          </a:xfrm>
          <a:prstGeom prst="rect">
            <a:avLst/>
          </a:prstGeom>
        </p:spPr>
        <p:txBody>
          <a:bodyPr wrap="square" lIns="91440" tIns="45720" rIns="91440" bIns="45720" anchor="t">
            <a:spAutoFit/>
          </a:bodyPr>
          <a:lstStyle/>
          <a:p>
            <a:pPr algn="just"/>
            <a:r>
              <a:rPr lang="de-DE" sz="1100" b="1" dirty="0">
                <a:solidFill>
                  <a:srgbClr val="000000"/>
                </a:solidFill>
                <a:latin typeface="Calibri" panose="020F0502020204030204" pitchFamily="34" charset="0"/>
                <a:cs typeface="Calibri" panose="020F0502020204030204" pitchFamily="34" charset="0"/>
              </a:rPr>
              <a:t>Beschreibung der Verstehensaktivität: </a:t>
            </a:r>
          </a:p>
          <a:p>
            <a:r>
              <a:rPr lang="de-DE" sz="1100" dirty="0">
                <a:latin typeface="Calibri" panose="020F0502020204030204" pitchFamily="34" charset="0"/>
                <a:cs typeface="Calibri" panose="020F0502020204030204" pitchFamily="34" charset="0"/>
              </a:rPr>
              <a:t>Die Lehrkraft nimmt eine Hunderterplatte in die Hand und initiiert durch die  Aussage der fiktiven Lernenden Leonie “Ich habe eine Hunderterplatte und möchte 11 Einer wegnehmen.“ bei den Lernenden das mentale Entbündeln im Kopf. Das mentale Entbündeln kann durch paralleles Entbündeln mit dem Würfelmaterial („Ich tausche die Hunderterplatte in Zehnerstangen ein, tausche dann einen Zehner in Einer ein und nehme eine Zehnerstange und einen Einer weg.“) unterstützt werden. Es ist auch möglich, das Entbündeln gleichzeitig an der Stellentafel oder der (interaktiven) Tafel zu dokumentieren (Bezug zum Entbündeln bei der schriftlichen Subtraktion).	</a:t>
            </a:r>
          </a:p>
          <a:p>
            <a:endParaRPr lang="de-DE" sz="1100" dirty="0">
              <a:latin typeface="Calibri" panose="020F0502020204030204" pitchFamily="34" charset="0"/>
              <a:cs typeface="Calibri" panose="020F0502020204030204" pitchFamily="34" charset="0"/>
            </a:endParaRPr>
          </a:p>
          <a:p>
            <a:r>
              <a:rPr lang="de-DE" sz="1100" b="1" dirty="0">
                <a:latin typeface="Calibri" panose="020F0502020204030204" pitchFamily="34" charset="0"/>
                <a:cs typeface="Calibri" panose="020F0502020204030204" pitchFamily="34" charset="0"/>
              </a:rPr>
              <a:t>Erforderliche Verstehensgrundlagen:</a:t>
            </a:r>
          </a:p>
          <a:p>
            <a:r>
              <a:rPr lang="de-DE" sz="1100" dirty="0">
                <a:latin typeface="Calibri" panose="020F0502020204030204" pitchFamily="34" charset="0"/>
                <a:cs typeface="Calibri" panose="020F0502020204030204" pitchFamily="34" charset="0"/>
              </a:rPr>
              <a:t>Das Stellenwertverständnis des Dezimalsystems sollte kennengelernt worden und eine  Zahlorientierung im Zahlenraum bis 100 (1000) sollte vorhanden sein. Auch sollten die erforderlichen verschiedenen Darstellungen und deren Vernetzung bekannt sein.</a:t>
            </a:r>
          </a:p>
          <a:p>
            <a:endParaRPr lang="de-DE" sz="1100" dirty="0">
              <a:latin typeface="Calibri" panose="020F0502020204030204" pitchFamily="34" charset="0"/>
              <a:cs typeface="Calibri" panose="020F0502020204030204" pitchFamily="34" charset="0"/>
            </a:endParaRPr>
          </a:p>
          <a:p>
            <a:r>
              <a:rPr lang="de-DE" sz="1100" b="1" dirty="0">
                <a:latin typeface="Calibri" panose="020F0502020204030204" pitchFamily="34" charset="0"/>
                <a:cs typeface="Calibri" panose="020F0502020204030204" pitchFamily="34" charset="0"/>
              </a:rPr>
              <a:t>Verstehensgrundlage für:</a:t>
            </a:r>
          </a:p>
          <a:p>
            <a:r>
              <a:rPr lang="de-DE" sz="1100" dirty="0">
                <a:latin typeface="Calibri" panose="020F0502020204030204" pitchFamily="34" charset="0"/>
                <a:cs typeface="Calibri" panose="020F0502020204030204" pitchFamily="34" charset="0"/>
              </a:rPr>
              <a:t>Verstehendes Durchdringen von Stellenwerten und Erarbeitung des dezimalen Zahlensystems auch in anderen Zahlbereichen (Dezimalzahlen), Verständnis der Subtraktion.</a:t>
            </a:r>
          </a:p>
          <a:p>
            <a:endParaRPr lang="de-DE" sz="1100" dirty="0">
              <a:latin typeface="Calibri" panose="020F0502020204030204" pitchFamily="34" charset="0"/>
              <a:cs typeface="Calibri" panose="020F0502020204030204" pitchFamily="34" charset="0"/>
            </a:endParaRPr>
          </a:p>
          <a:p>
            <a:r>
              <a:rPr lang="de-DE" sz="1100" b="1" dirty="0">
                <a:latin typeface="Calibri" panose="020F0502020204030204" pitchFamily="34" charset="0"/>
                <a:cs typeface="Calibri" panose="020F0502020204030204" pitchFamily="34" charset="0"/>
              </a:rPr>
              <a:t>Impulse für die Weiterführung:</a:t>
            </a:r>
          </a:p>
          <a:p>
            <a:pPr marL="171450" indent="-171450">
              <a:buFont typeface="Wingdings" pitchFamily="2" charset="2"/>
              <a:buChar char="§"/>
            </a:pPr>
            <a:r>
              <a:rPr lang="de-DE" sz="1100" dirty="0">
                <a:latin typeface="Calibri" panose="020F0502020204030204" pitchFamily="34" charset="0"/>
                <a:cs typeface="Calibri" panose="020F0502020204030204" pitchFamily="34" charset="0"/>
              </a:rPr>
              <a:t>Entbündeln vom Tausenderwürfel aus: Ich habe einen Tausenderwürfel und möchte 22 Einer wegnehmen.</a:t>
            </a:r>
          </a:p>
          <a:p>
            <a:pPr marL="171450" indent="-171450">
              <a:spcBef>
                <a:spcPts val="400"/>
              </a:spcBef>
              <a:buFont typeface="Wingdings" pitchFamily="2" charset="2"/>
              <a:buChar char="§"/>
            </a:pPr>
            <a:r>
              <a:rPr lang="de-DE" sz="1100" kern="100" dirty="0">
                <a:latin typeface="Calibri" panose="020F0502020204030204" pitchFamily="34" charset="0"/>
                <a:ea typeface="Calibri" panose="020F0502020204030204" pitchFamily="34" charset="0"/>
                <a:cs typeface="Calibri" panose="020F0502020204030204" pitchFamily="34" charset="0"/>
              </a:rPr>
              <a:t>Tara behauptet: Es reicht, den Tausender in 10 Hunderter umzutauschen. Stimmt das? </a:t>
            </a:r>
          </a:p>
          <a:p>
            <a:pPr marL="171450" indent="-171450">
              <a:spcBef>
                <a:spcPts val="400"/>
              </a:spcBef>
              <a:buFont typeface="Wingdings" pitchFamily="2" charset="2"/>
              <a:buChar char="§"/>
            </a:pPr>
            <a:r>
              <a:rPr lang="de-DE" sz="1100" dirty="0">
                <a:latin typeface="Calibri" panose="020F0502020204030204" pitchFamily="34" charset="0"/>
                <a:cs typeface="Calibri" panose="020F0502020204030204" pitchFamily="34" charset="0"/>
              </a:rPr>
              <a:t>Tara fragt sich: Warum ist das schwieriger, wenn ich 5 Zehner von der 632 wegnehmen will? Als wenn ich nur 2 Zehner wegnehme. Erklärt am Material.</a:t>
            </a:r>
            <a:endParaRPr lang="de-DE" sz="1100" b="1" dirty="0">
              <a:solidFill>
                <a:srgbClr val="000000"/>
              </a:solidFill>
              <a:latin typeface="Calibri" panose="020F0502020204030204" pitchFamily="34" charset="0"/>
              <a:cs typeface="Calibri" panose="020F0502020204030204" pitchFamily="34" charset="0"/>
            </a:endParaRPr>
          </a:p>
        </p:txBody>
      </p:sp>
      <p:sp>
        <p:nvSpPr>
          <p:cNvPr id="2" name="Rechteck 1"/>
          <p:cNvSpPr/>
          <p:nvPr/>
        </p:nvSpPr>
        <p:spPr>
          <a:xfrm>
            <a:off x="1401146" y="1586246"/>
            <a:ext cx="5989088" cy="435760"/>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r>
              <a:rPr lang="de-DE" sz="1116" dirty="0">
                <a:latin typeface="Calibri" panose="020F0502020204030204" pitchFamily="34" charset="0"/>
                <a:cs typeface="Calibri" panose="020F0502020204030204" pitchFamily="34" charset="0"/>
              </a:rPr>
              <a:t> </a:t>
            </a:r>
          </a:p>
        </p:txBody>
      </p:sp>
      <p:sp>
        <p:nvSpPr>
          <p:cNvPr id="4" name="Rechteck 3"/>
          <p:cNvSpPr/>
          <p:nvPr/>
        </p:nvSpPr>
        <p:spPr>
          <a:xfrm>
            <a:off x="443377" y="1742373"/>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pic>
        <p:nvPicPr>
          <p:cNvPr id="13" name="Grafik 12">
            <a:extLst>
              <a:ext uri="{FF2B5EF4-FFF2-40B4-BE49-F238E27FC236}">
                <a16:creationId xmlns:a16="http://schemas.microsoft.com/office/drawing/2014/main" id="{2AEE21D0-018A-4934-80B2-A06EB94A99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765079" y="3646955"/>
            <a:ext cx="571708" cy="591190"/>
          </a:xfrm>
          <a:prstGeom prst="rect">
            <a:avLst/>
          </a:prstGeom>
          <a:noFill/>
        </p:spPr>
      </p:pic>
      <p:sp>
        <p:nvSpPr>
          <p:cNvPr id="14" name="Titel 9">
            <a:extLst>
              <a:ext uri="{FF2B5EF4-FFF2-40B4-BE49-F238E27FC236}">
                <a16:creationId xmlns:a16="http://schemas.microsoft.com/office/drawing/2014/main" id="{68A8A40A-9C90-26DD-A18A-155EB61A50C1}"/>
              </a:ext>
            </a:extLst>
          </p:cNvPr>
          <p:cNvSpPr txBox="1">
            <a:spLocks/>
          </p:cNvSpPr>
          <p:nvPr/>
        </p:nvSpPr>
        <p:spPr>
          <a:xfrm>
            <a:off x="181123" y="247433"/>
            <a:ext cx="4840515" cy="353564"/>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000" b="1">
                <a:solidFill>
                  <a:schemeClr val="bg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5pPr>
            <a:lvl6pPr marL="26732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6pPr>
            <a:lvl7pPr marL="534650"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7pPr>
            <a:lvl8pPr marL="80197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8pPr>
            <a:lvl9pPr marL="1069299"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9pPr>
          </a:lstStyle>
          <a:p>
            <a:pPr defTabSz="914400"/>
            <a:r>
              <a:rPr lang="de-DE" kern="0" dirty="0">
                <a:latin typeface="Calibri Regular"/>
              </a:rPr>
              <a:t>Entbündeln im Kopf II</a:t>
            </a:r>
          </a:p>
        </p:txBody>
      </p:sp>
      <p:sp>
        <p:nvSpPr>
          <p:cNvPr id="17" name="Textfeld 16">
            <a:extLst>
              <a:ext uri="{FF2B5EF4-FFF2-40B4-BE49-F238E27FC236}">
                <a16:creationId xmlns:a16="http://schemas.microsoft.com/office/drawing/2014/main" id="{156B1D25-94E5-01E5-0653-CECD3C8735D5}"/>
              </a:ext>
            </a:extLst>
          </p:cNvPr>
          <p:cNvSpPr txBox="1"/>
          <p:nvPr/>
        </p:nvSpPr>
        <p:spPr>
          <a:xfrm>
            <a:off x="6006913" y="384571"/>
            <a:ext cx="1032654"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N1B</a:t>
            </a:r>
          </a:p>
        </p:txBody>
      </p:sp>
    </p:spTree>
    <p:extLst>
      <p:ext uri="{BB962C8B-B14F-4D97-AF65-F5344CB8AC3E}">
        <p14:creationId xmlns:p14="http://schemas.microsoft.com/office/powerpoint/2010/main" val="3669797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D54FB-7F1B-2BB5-54EE-747A36C7AA5F}"/>
            </a:ext>
          </a:extLst>
        </p:cNvPr>
        <p:cNvGrpSpPr/>
        <p:nvPr/>
      </p:nvGrpSpPr>
      <p:grpSpPr>
        <a:xfrm>
          <a:off x="0" y="0"/>
          <a:ext cx="0" cy="0"/>
          <a:chOff x="0" y="0"/>
          <a:chExt cx="0" cy="0"/>
        </a:xfrm>
      </p:grpSpPr>
      <p:pic>
        <p:nvPicPr>
          <p:cNvPr id="203" name="Grafik 202">
            <a:extLst>
              <a:ext uri="{FF2B5EF4-FFF2-40B4-BE49-F238E27FC236}">
                <a16:creationId xmlns:a16="http://schemas.microsoft.com/office/drawing/2014/main" id="{62760D8E-5EDF-9339-ADBC-B05E5D9895A0}"/>
              </a:ext>
            </a:extLst>
          </p:cNvPr>
          <p:cNvPicPr>
            <a:picLocks noChangeAspect="1"/>
          </p:cNvPicPr>
          <p:nvPr/>
        </p:nvPicPr>
        <p:blipFill rotWithShape="1">
          <a:blip r:embed="rId3">
            <a:extLst>
              <a:ext uri="{28A0092B-C50C-407E-A947-70E740481C1C}">
                <a14:useLocalDpi xmlns:a14="http://schemas.microsoft.com/office/drawing/2010/main" val="0"/>
              </a:ext>
            </a:extLst>
          </a:blip>
          <a:srcRect l="2073" t="25880" r="1950" b="39548"/>
          <a:stretch/>
        </p:blipFill>
        <p:spPr>
          <a:xfrm>
            <a:off x="458232" y="1175412"/>
            <a:ext cx="6643209" cy="275044"/>
          </a:xfrm>
          <a:prstGeom prst="rect">
            <a:avLst/>
          </a:prstGeom>
        </p:spPr>
      </p:pic>
      <p:grpSp>
        <p:nvGrpSpPr>
          <p:cNvPr id="17" name="Gruppieren 16">
            <a:extLst>
              <a:ext uri="{FF2B5EF4-FFF2-40B4-BE49-F238E27FC236}">
                <a16:creationId xmlns:a16="http://schemas.microsoft.com/office/drawing/2014/main" id="{D712820C-83B3-6CDF-1E24-921B7A819888}"/>
              </a:ext>
            </a:extLst>
          </p:cNvPr>
          <p:cNvGrpSpPr/>
          <p:nvPr/>
        </p:nvGrpSpPr>
        <p:grpSpPr>
          <a:xfrm>
            <a:off x="1475117" y="1388367"/>
            <a:ext cx="3131066" cy="890982"/>
            <a:chOff x="548884" y="1910122"/>
            <a:chExt cx="3131066" cy="890982"/>
          </a:xfrm>
        </p:grpSpPr>
        <p:sp>
          <p:nvSpPr>
            <p:cNvPr id="7" name="Abgerundete rechteckige Legende 1">
              <a:extLst>
                <a:ext uri="{FF2B5EF4-FFF2-40B4-BE49-F238E27FC236}">
                  <a16:creationId xmlns:a16="http://schemas.microsoft.com/office/drawing/2014/main" id="{46F7A433-E94D-2F55-8F90-6B8C079D3852}"/>
                </a:ext>
              </a:extLst>
            </p:cNvPr>
            <p:cNvSpPr/>
            <p:nvPr/>
          </p:nvSpPr>
          <p:spPr>
            <a:xfrm>
              <a:off x="1550518" y="2216724"/>
              <a:ext cx="2129432" cy="431800"/>
            </a:xfrm>
            <a:prstGeom prst="wedgeRoundRectCallout">
              <a:avLst>
                <a:gd name="adj1" fmla="val -68024"/>
                <a:gd name="adj2" fmla="val 32"/>
                <a:gd name="adj3" fmla="val 16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ctr">
                <a:lnSpc>
                  <a:spcPts val="1400"/>
                </a:lnSpc>
              </a:pPr>
              <a:r>
                <a:rPr lang="de-DE" altLang="de-DE" sz="1200" dirty="0">
                  <a:solidFill>
                    <a:schemeClr val="tx1"/>
                  </a:solidFill>
                </a:rPr>
                <a:t>Die Zahl 51 liegt im 5. Abschnitt.</a:t>
              </a:r>
              <a:endParaRPr lang="de-DE" sz="1600" dirty="0">
                <a:effectLst/>
                <a:ea typeface="Calibri" panose="020F0502020204030204" pitchFamily="34" charset="0"/>
                <a:cs typeface="Times New Roman" panose="02020603050405020304" pitchFamily="18" charset="0"/>
              </a:endParaRPr>
            </a:p>
          </p:txBody>
        </p:sp>
        <p:grpSp>
          <p:nvGrpSpPr>
            <p:cNvPr id="8" name="Gruppieren 7">
              <a:extLst>
                <a:ext uri="{FF2B5EF4-FFF2-40B4-BE49-F238E27FC236}">
                  <a16:creationId xmlns:a16="http://schemas.microsoft.com/office/drawing/2014/main" id="{9E844DBF-1AD9-0F4F-696D-5C8EDBF6B7F4}"/>
                </a:ext>
              </a:extLst>
            </p:cNvPr>
            <p:cNvGrpSpPr/>
            <p:nvPr/>
          </p:nvGrpSpPr>
          <p:grpSpPr>
            <a:xfrm>
              <a:off x="548884" y="1910122"/>
              <a:ext cx="717941" cy="890982"/>
              <a:chOff x="-170571" y="-196294"/>
              <a:chExt cx="717941" cy="890992"/>
            </a:xfrm>
          </p:grpSpPr>
          <p:pic>
            <p:nvPicPr>
              <p:cNvPr id="12" name="Grafik 11">
                <a:extLst>
                  <a:ext uri="{FF2B5EF4-FFF2-40B4-BE49-F238E27FC236}">
                    <a16:creationId xmlns:a16="http://schemas.microsoft.com/office/drawing/2014/main" id="{025EDF97-790D-BFD5-95CE-7DB293FA6F8E}"/>
                  </a:ext>
                </a:extLst>
              </p:cNvPr>
              <p:cNvPicPr>
                <a:picLocks noChangeAspect="1"/>
              </p:cNvPicPr>
              <p:nvPr/>
            </p:nvPicPr>
            <p:blipFill>
              <a:blip r:embed="rId4"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170571" y="-196294"/>
                <a:ext cx="717941" cy="826216"/>
              </a:xfrm>
              <a:prstGeom prst="rect">
                <a:avLst/>
              </a:prstGeom>
            </p:spPr>
          </p:pic>
          <p:sp>
            <p:nvSpPr>
              <p:cNvPr id="15" name="Textfeld 12">
                <a:extLst>
                  <a:ext uri="{FF2B5EF4-FFF2-40B4-BE49-F238E27FC236}">
                    <a16:creationId xmlns:a16="http://schemas.microsoft.com/office/drawing/2014/main" id="{62A61910-22C0-187D-4FDD-7F1354FA162B}"/>
                  </a:ext>
                </a:extLst>
              </p:cNvPr>
              <p:cNvSpPr txBox="1"/>
              <p:nvPr/>
            </p:nvSpPr>
            <p:spPr>
              <a:xfrm>
                <a:off x="72507" y="547834"/>
                <a:ext cx="349885" cy="14686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400"/>
                  </a:lnSpc>
                </a:pPr>
                <a:r>
                  <a:rPr lang="de-DE"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Tara</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7" name="Rechteck: abgerundete Ecken 1">
            <a:extLst>
              <a:ext uri="{FF2B5EF4-FFF2-40B4-BE49-F238E27FC236}">
                <a16:creationId xmlns:a16="http://schemas.microsoft.com/office/drawing/2014/main" id="{EF9232D7-09CA-E517-70A8-8D6B3D496145}"/>
              </a:ext>
            </a:extLst>
          </p:cNvPr>
          <p:cNvSpPr/>
          <p:nvPr/>
        </p:nvSpPr>
        <p:spPr>
          <a:xfrm>
            <a:off x="424865" y="2161845"/>
            <a:ext cx="6089278" cy="272415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defTabSz="685777">
              <a:buClr>
                <a:srgbClr val="327A86"/>
              </a:buClr>
              <a:buFont typeface="Wingdings" panose="05000000000000000000" pitchFamily="2" charset="2"/>
              <a:buChar char="§"/>
            </a:pPr>
            <a:r>
              <a:rPr lang="de-DE" altLang="de-DE" sz="1400" dirty="0">
                <a:solidFill>
                  <a:schemeClr val="tx1"/>
                </a:solidFill>
                <a:cs typeface="Calibri" panose="020F0502020204030204" pitchFamily="34" charset="0"/>
              </a:rPr>
              <a:t>Hat Tara recht?</a:t>
            </a:r>
            <a:br>
              <a:rPr lang="de-DE" altLang="de-DE" sz="1400" dirty="0">
                <a:solidFill>
                  <a:schemeClr val="tx1"/>
                </a:solidFill>
                <a:cs typeface="Calibri" panose="020F0502020204030204" pitchFamily="34" charset="0"/>
              </a:rPr>
            </a:br>
            <a:endParaRPr lang="de-DE" altLang="de-DE" sz="1400" dirty="0">
              <a:solidFill>
                <a:schemeClr val="tx1"/>
              </a:solidFill>
              <a:cs typeface="Calibri" panose="020F0502020204030204" pitchFamily="34" charset="0"/>
            </a:endParaRPr>
          </a:p>
          <a:p>
            <a:pPr marL="285750" indent="-285750" defTabSz="685777">
              <a:buClr>
                <a:srgbClr val="327A86"/>
              </a:buClr>
              <a:buFont typeface="Wingdings" panose="05000000000000000000" pitchFamily="2" charset="2"/>
              <a:buChar char="§"/>
            </a:pPr>
            <a:r>
              <a:rPr lang="de-DE" altLang="de-DE" sz="1400" dirty="0">
                <a:solidFill>
                  <a:schemeClr val="tx1"/>
                </a:solidFill>
              </a:rPr>
              <a:t>Welche Zahlen liegen </a:t>
            </a:r>
            <a:r>
              <a:rPr lang="de-DE" altLang="de-DE" sz="1400" dirty="0">
                <a:solidFill>
                  <a:schemeClr val="tx1"/>
                </a:solidFill>
                <a:cs typeface="Calibri" panose="020F0502020204030204" pitchFamily="34" charset="0"/>
              </a:rPr>
              <a:t>im 1. Abschnitt der Hunderterkette.</a:t>
            </a:r>
            <a:br>
              <a:rPr lang="de-DE" altLang="de-DE" sz="1400" dirty="0">
                <a:solidFill>
                  <a:schemeClr val="tx1"/>
                </a:solidFill>
                <a:cs typeface="Calibri" panose="020F0502020204030204" pitchFamily="34" charset="0"/>
              </a:rPr>
            </a:br>
            <a:endParaRPr lang="de-DE" altLang="de-DE" sz="1400" dirty="0">
              <a:solidFill>
                <a:schemeClr val="tx1"/>
              </a:solidFill>
              <a:cs typeface="Calibri" panose="020F0502020204030204" pitchFamily="34" charset="0"/>
            </a:endParaRPr>
          </a:p>
          <a:p>
            <a:pPr marL="285750" indent="-285750" defTabSz="685777">
              <a:buClr>
                <a:srgbClr val="327A86"/>
              </a:buClr>
              <a:buFont typeface="Wingdings" panose="05000000000000000000" pitchFamily="2" charset="2"/>
              <a:buChar char="§"/>
            </a:pPr>
            <a:r>
              <a:rPr lang="de-DE" altLang="de-DE" sz="1400" dirty="0">
                <a:solidFill>
                  <a:schemeClr val="accent2"/>
                </a:solidFill>
              </a:rPr>
              <a:t>Beschreibt, in wie viele Abschnitte die Hunderterkette eingeteilt ist. </a:t>
            </a:r>
            <a:br>
              <a:rPr lang="de-DE" altLang="de-DE" sz="1400" dirty="0">
                <a:solidFill>
                  <a:schemeClr val="accent2"/>
                </a:solidFill>
              </a:rPr>
            </a:br>
            <a:r>
              <a:rPr lang="de-DE" altLang="de-DE" sz="1400" dirty="0">
                <a:solidFill>
                  <a:schemeClr val="accent2"/>
                </a:solidFill>
              </a:rPr>
              <a:t>Wie groß sind die Abschnitte? Wie viele Perlen haben sie?</a:t>
            </a:r>
            <a:br>
              <a:rPr lang="de-DE" altLang="de-DE" sz="1400" dirty="0">
                <a:solidFill>
                  <a:schemeClr val="accent2"/>
                </a:solidFill>
              </a:rPr>
            </a:br>
            <a:endParaRPr lang="de-DE" altLang="de-DE" sz="1400" dirty="0">
              <a:solidFill>
                <a:schemeClr val="accent2"/>
              </a:solidFill>
              <a:cs typeface="Calibri" panose="020F0502020204030204" pitchFamily="34" charset="0"/>
            </a:endParaRPr>
          </a:p>
          <a:p>
            <a:pPr marL="285750" indent="-285750" defTabSz="685777">
              <a:buClr>
                <a:srgbClr val="327A86"/>
              </a:buClr>
              <a:buFont typeface="Wingdings" panose="05000000000000000000" pitchFamily="2" charset="2"/>
              <a:buChar char="§"/>
            </a:pPr>
            <a:r>
              <a:rPr lang="de-DE" altLang="de-DE" sz="1400" dirty="0">
                <a:solidFill>
                  <a:schemeClr val="tx1"/>
                </a:solidFill>
              </a:rPr>
              <a:t>Bestimmt, i</a:t>
            </a:r>
            <a:r>
              <a:rPr lang="de-DE" sz="1400" kern="100" dirty="0">
                <a:solidFill>
                  <a:schemeClr val="tx1"/>
                </a:solidFill>
                <a:ea typeface="Calibri" panose="020F0502020204030204" pitchFamily="34" charset="0"/>
                <a:cs typeface="Times New Roman" panose="02020603050405020304" pitchFamily="18" charset="0"/>
              </a:rPr>
              <a:t>n welchem Abschnitt </a:t>
            </a:r>
            <a:r>
              <a:rPr lang="de-DE" altLang="de-DE" sz="1400" dirty="0">
                <a:solidFill>
                  <a:schemeClr val="tx1"/>
                </a:solidFill>
              </a:rPr>
              <a:t>der Hunderterkette </a:t>
            </a:r>
            <a:r>
              <a:rPr lang="de-DE" sz="1400" kern="100" dirty="0">
                <a:solidFill>
                  <a:schemeClr val="tx1"/>
                </a:solidFill>
                <a:ea typeface="Calibri" panose="020F0502020204030204" pitchFamily="34" charset="0"/>
                <a:cs typeface="Times New Roman" panose="02020603050405020304" pitchFamily="18" charset="0"/>
              </a:rPr>
              <a:t>die Zahl 51 liegt</a:t>
            </a:r>
            <a:r>
              <a:rPr lang="de-DE" altLang="de-DE" sz="1400" dirty="0">
                <a:solidFill>
                  <a:schemeClr val="tx1"/>
                </a:solidFill>
              </a:rPr>
              <a:t>. </a:t>
            </a:r>
            <a:br>
              <a:rPr lang="de-DE" altLang="de-DE" sz="1400" dirty="0">
                <a:solidFill>
                  <a:schemeClr val="tx1"/>
                </a:solidFill>
              </a:rPr>
            </a:br>
            <a:r>
              <a:rPr lang="de-DE" altLang="de-DE" sz="1400" dirty="0">
                <a:solidFill>
                  <a:schemeClr val="tx1"/>
                </a:solidFill>
              </a:rPr>
              <a:t>Wo genau?</a:t>
            </a:r>
            <a:br>
              <a:rPr lang="de-DE" altLang="de-DE" sz="1400" dirty="0">
                <a:solidFill>
                  <a:schemeClr val="tx1"/>
                </a:solidFill>
              </a:rPr>
            </a:br>
            <a:endParaRPr lang="de-DE" altLang="de-DE" sz="1400" dirty="0">
              <a:solidFill>
                <a:schemeClr val="tx1"/>
              </a:solidFill>
            </a:endParaRPr>
          </a:p>
          <a:p>
            <a:pPr marL="285750" indent="-285750" defTabSz="685777">
              <a:buClr>
                <a:srgbClr val="327A86"/>
              </a:buClr>
              <a:buFont typeface="Wingdings" panose="05000000000000000000" pitchFamily="2" charset="2"/>
              <a:buChar char="§"/>
            </a:pPr>
            <a:r>
              <a:rPr lang="de-DE" altLang="de-DE" sz="1400" dirty="0">
                <a:solidFill>
                  <a:schemeClr val="tx1"/>
                </a:solidFill>
              </a:rPr>
              <a:t>Bestimmt, i</a:t>
            </a:r>
            <a:r>
              <a:rPr lang="de-DE" sz="1400" kern="100" dirty="0">
                <a:solidFill>
                  <a:schemeClr val="tx1"/>
                </a:solidFill>
                <a:ea typeface="Calibri" panose="020F0502020204030204" pitchFamily="34" charset="0"/>
                <a:cs typeface="Times New Roman" panose="02020603050405020304" pitchFamily="18" charset="0"/>
              </a:rPr>
              <a:t>n welchem Abschnitt </a:t>
            </a:r>
            <a:r>
              <a:rPr lang="de-DE" sz="1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die Zahl 89 liegt. Wo genau?</a:t>
            </a:r>
          </a:p>
        </p:txBody>
      </p:sp>
      <p:sp>
        <p:nvSpPr>
          <p:cNvPr id="6" name="Titel 5">
            <a:extLst>
              <a:ext uri="{FF2B5EF4-FFF2-40B4-BE49-F238E27FC236}">
                <a16:creationId xmlns:a16="http://schemas.microsoft.com/office/drawing/2014/main" id="{D9B925B7-5D6D-328F-DE33-11DABDFE1E8C}"/>
              </a:ext>
            </a:extLst>
          </p:cNvPr>
          <p:cNvSpPr>
            <a:spLocks noGrp="1"/>
          </p:cNvSpPr>
          <p:nvPr>
            <p:ph type="title"/>
          </p:nvPr>
        </p:nvSpPr>
        <p:spPr>
          <a:xfrm>
            <a:off x="188811" y="148613"/>
            <a:ext cx="4840515" cy="567542"/>
          </a:xfrm>
        </p:spPr>
        <p:txBody>
          <a:bodyPr>
            <a:normAutofit/>
          </a:bodyPr>
          <a:lstStyle/>
          <a:p>
            <a:r>
              <a:rPr lang="de-DE" kern="0" dirty="0">
                <a:latin typeface="Calibri Regular"/>
              </a:rPr>
              <a:t>Abschnitte an der Hunderterkette</a:t>
            </a:r>
            <a:endParaRPr lang="de-DE" dirty="0"/>
          </a:p>
        </p:txBody>
      </p:sp>
      <p:sp>
        <p:nvSpPr>
          <p:cNvPr id="9" name="Textfeld 8">
            <a:extLst>
              <a:ext uri="{FF2B5EF4-FFF2-40B4-BE49-F238E27FC236}">
                <a16:creationId xmlns:a16="http://schemas.microsoft.com/office/drawing/2014/main" id="{E4852696-B0AC-DE6A-D6AD-B8D28863C29E}"/>
              </a:ext>
            </a:extLst>
          </p:cNvPr>
          <p:cNvSpPr txBox="1"/>
          <p:nvPr/>
        </p:nvSpPr>
        <p:spPr>
          <a:xfrm>
            <a:off x="6004650" y="382970"/>
            <a:ext cx="1303563" cy="246221"/>
          </a:xfrm>
          <a:prstGeom prst="rect">
            <a:avLst/>
          </a:prstGeom>
          <a:noFill/>
        </p:spPr>
        <p:txBody>
          <a:bodyPr wrap="none" rtlCol="0">
            <a:spAutoFit/>
          </a:bodyPr>
          <a:lstStyle/>
          <a:p>
            <a:pPr algn="r"/>
            <a:r>
              <a:rPr lang="de-DE" sz="1000" dirty="0">
                <a:solidFill>
                  <a:schemeClr val="bg1"/>
                </a:solidFill>
              </a:rPr>
              <a:t>zu Baustein</a:t>
            </a:r>
            <a:r>
              <a:rPr lang="de-DE" sz="1000" dirty="0">
                <a:solidFill>
                  <a:srgbClr val="00B050"/>
                </a:solidFill>
              </a:rPr>
              <a:t> </a:t>
            </a:r>
            <a:r>
              <a:rPr lang="de-DE" sz="1000" dirty="0">
                <a:solidFill>
                  <a:schemeClr val="bg1"/>
                </a:solidFill>
              </a:rPr>
              <a:t>N2A/D2A</a:t>
            </a:r>
          </a:p>
        </p:txBody>
      </p:sp>
      <p:pic>
        <p:nvPicPr>
          <p:cNvPr id="3" name="Grafik 2">
            <a:extLst>
              <a:ext uri="{FF2B5EF4-FFF2-40B4-BE49-F238E27FC236}">
                <a16:creationId xmlns:a16="http://schemas.microsoft.com/office/drawing/2014/main" id="{D0406DD4-7102-E5A2-7BAC-90C0D7634DB4}"/>
              </a:ext>
            </a:extLst>
          </p:cNvPr>
          <p:cNvPicPr>
            <a:picLocks noChangeAspect="1"/>
          </p:cNvPicPr>
          <p:nvPr/>
        </p:nvPicPr>
        <p:blipFill>
          <a:blip r:embed="rId5">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558052" y="3202403"/>
            <a:ext cx="281850" cy="281850"/>
          </a:xfrm>
          <a:prstGeom prst="rect">
            <a:avLst/>
          </a:prstGeom>
        </p:spPr>
      </p:pic>
      <p:sp>
        <p:nvSpPr>
          <p:cNvPr id="5" name="Freihandform 4">
            <a:extLst>
              <a:ext uri="{FF2B5EF4-FFF2-40B4-BE49-F238E27FC236}">
                <a16:creationId xmlns:a16="http://schemas.microsoft.com/office/drawing/2014/main" id="{042E9526-1929-9E7F-0DDB-C9C92A47F48E}"/>
              </a:ext>
            </a:extLst>
          </p:cNvPr>
          <p:cNvSpPr/>
          <p:nvPr/>
        </p:nvSpPr>
        <p:spPr>
          <a:xfrm>
            <a:off x="2122097" y="1302589"/>
            <a:ext cx="1104181" cy="474453"/>
          </a:xfrm>
          <a:custGeom>
            <a:avLst/>
            <a:gdLst>
              <a:gd name="connsiteX0" fmla="*/ 0 w 1104181"/>
              <a:gd name="connsiteY0" fmla="*/ 474453 h 474453"/>
              <a:gd name="connsiteX1" fmla="*/ 422694 w 1104181"/>
              <a:gd name="connsiteY1" fmla="*/ 327803 h 474453"/>
              <a:gd name="connsiteX2" fmla="*/ 776377 w 1104181"/>
              <a:gd name="connsiteY2" fmla="*/ 276045 h 474453"/>
              <a:gd name="connsiteX3" fmla="*/ 931653 w 1104181"/>
              <a:gd name="connsiteY3" fmla="*/ 224286 h 474453"/>
              <a:gd name="connsiteX4" fmla="*/ 1026543 w 1104181"/>
              <a:gd name="connsiteY4" fmla="*/ 181154 h 474453"/>
              <a:gd name="connsiteX5" fmla="*/ 1069675 w 1104181"/>
              <a:gd name="connsiteY5" fmla="*/ 120769 h 474453"/>
              <a:gd name="connsiteX6" fmla="*/ 1086928 w 1104181"/>
              <a:gd name="connsiteY6" fmla="*/ 60385 h 474453"/>
              <a:gd name="connsiteX7" fmla="*/ 1095555 w 1104181"/>
              <a:gd name="connsiteY7" fmla="*/ 34505 h 474453"/>
              <a:gd name="connsiteX8" fmla="*/ 1104181 w 1104181"/>
              <a:gd name="connsiteY8" fmla="*/ 0 h 47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4181" h="474453">
                <a:moveTo>
                  <a:pt x="0" y="474453"/>
                </a:moveTo>
                <a:cubicBezTo>
                  <a:pt x="140898" y="425570"/>
                  <a:pt x="275879" y="354020"/>
                  <a:pt x="422694" y="327803"/>
                </a:cubicBezTo>
                <a:cubicBezTo>
                  <a:pt x="701142" y="278080"/>
                  <a:pt x="582688" y="290943"/>
                  <a:pt x="776377" y="276045"/>
                </a:cubicBezTo>
                <a:cubicBezTo>
                  <a:pt x="898102" y="248995"/>
                  <a:pt x="812225" y="273462"/>
                  <a:pt x="931653" y="224286"/>
                </a:cubicBezTo>
                <a:cubicBezTo>
                  <a:pt x="953096" y="215457"/>
                  <a:pt x="1004393" y="203304"/>
                  <a:pt x="1026543" y="181154"/>
                </a:cubicBezTo>
                <a:cubicBezTo>
                  <a:pt x="1030458" y="177239"/>
                  <a:pt x="1064774" y="130572"/>
                  <a:pt x="1069675" y="120769"/>
                </a:cubicBezTo>
                <a:cubicBezTo>
                  <a:pt x="1076572" y="106974"/>
                  <a:pt x="1083240" y="73292"/>
                  <a:pt x="1086928" y="60385"/>
                </a:cubicBezTo>
                <a:cubicBezTo>
                  <a:pt x="1089426" y="51642"/>
                  <a:pt x="1093057" y="43248"/>
                  <a:pt x="1095555" y="34505"/>
                </a:cubicBezTo>
                <a:cubicBezTo>
                  <a:pt x="1098812" y="23106"/>
                  <a:pt x="1104181" y="0"/>
                  <a:pt x="1104181" y="0"/>
                </a:cubicBezTo>
              </a:path>
            </a:pathLst>
          </a:cu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1646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401146" y="1586246"/>
            <a:ext cx="5989088" cy="435760"/>
          </a:xfrm>
          <a:prstGeom prst="rect">
            <a:avLst/>
          </a:prstGeom>
        </p:spPr>
        <p:txBody>
          <a:bodyPr wrap="square">
            <a:spAutoFit/>
          </a:bodyPr>
          <a:lstStyle/>
          <a:p>
            <a:r>
              <a:rPr lang="de-DE" sz="1116" dirty="0"/>
              <a:t> </a:t>
            </a:r>
          </a:p>
          <a:p>
            <a:r>
              <a:rPr lang="de-DE" sz="1116" dirty="0"/>
              <a:t> </a:t>
            </a:r>
          </a:p>
        </p:txBody>
      </p:sp>
      <p:sp>
        <p:nvSpPr>
          <p:cNvPr id="4" name="Rechteck 3"/>
          <p:cNvSpPr/>
          <p:nvPr/>
        </p:nvSpPr>
        <p:spPr>
          <a:xfrm>
            <a:off x="443377" y="1742373"/>
            <a:ext cx="6927529" cy="622927"/>
          </a:xfrm>
          <a:prstGeom prst="rect">
            <a:avLst/>
          </a:prstGeom>
        </p:spPr>
        <p:txBody>
          <a:bodyPr wrap="square">
            <a:spAutoFit/>
          </a:bodyPr>
          <a:lstStyle/>
          <a:p>
            <a:r>
              <a:rPr lang="de-DE" sz="1116" dirty="0"/>
              <a:t> </a:t>
            </a:r>
          </a:p>
          <a:p>
            <a:pPr>
              <a:lnSpc>
                <a:spcPct val="119000"/>
              </a:lnSpc>
              <a:spcAft>
                <a:spcPts val="372"/>
              </a:spcAft>
            </a:pPr>
            <a:endParaRPr lang="de-DE" sz="868" kern="1400" dirty="0">
              <a:solidFill>
                <a:srgbClr val="000000"/>
              </a:solidFill>
            </a:endParaRPr>
          </a:p>
          <a:p>
            <a:pPr>
              <a:lnSpc>
                <a:spcPct val="119000"/>
              </a:lnSpc>
              <a:spcAft>
                <a:spcPts val="372"/>
              </a:spcAft>
            </a:pPr>
            <a:r>
              <a:rPr lang="de-DE" sz="868" kern="1400" dirty="0">
                <a:solidFill>
                  <a:srgbClr val="000000"/>
                </a:solidFill>
              </a:rPr>
              <a:t> </a:t>
            </a:r>
          </a:p>
        </p:txBody>
      </p:sp>
      <p:sp>
        <p:nvSpPr>
          <p:cNvPr id="12" name="Titel 8">
            <a:extLst>
              <a:ext uri="{FF2B5EF4-FFF2-40B4-BE49-F238E27FC236}">
                <a16:creationId xmlns:a16="http://schemas.microsoft.com/office/drawing/2014/main" id="{1AF03C35-811B-A745-8CC5-AC178957D7F2}"/>
              </a:ext>
            </a:extLst>
          </p:cNvPr>
          <p:cNvSpPr>
            <a:spLocks noGrp="1"/>
          </p:cNvSpPr>
          <p:nvPr>
            <p:ph type="title"/>
          </p:nvPr>
        </p:nvSpPr>
        <p:spPr>
          <a:xfrm>
            <a:off x="188769" y="200398"/>
            <a:ext cx="3980747" cy="481773"/>
          </a:xfrm>
        </p:spPr>
        <p:txBody>
          <a:bodyPr>
            <a:noAutofit/>
          </a:bodyPr>
          <a:lstStyle/>
          <a:p>
            <a:r>
              <a:rPr lang="de-DE" dirty="0">
                <a:latin typeface="+mn-lt"/>
                <a:cs typeface="Calibri"/>
              </a:rPr>
              <a:t>Einleitung und Strukturierung</a:t>
            </a:r>
          </a:p>
        </p:txBody>
      </p:sp>
      <p:sp>
        <p:nvSpPr>
          <p:cNvPr id="6" name="Rechteck 5">
            <a:extLst>
              <a:ext uri="{FF2B5EF4-FFF2-40B4-BE49-F238E27FC236}">
                <a16:creationId xmlns:a16="http://schemas.microsoft.com/office/drawing/2014/main" id="{D2CC42E7-F3CB-DF3A-8193-A21D5E4A7DB8}"/>
              </a:ext>
            </a:extLst>
          </p:cNvPr>
          <p:cNvSpPr/>
          <p:nvPr/>
        </p:nvSpPr>
        <p:spPr>
          <a:xfrm>
            <a:off x="1523998" y="666541"/>
            <a:ext cx="5846908" cy="4362989"/>
          </a:xfrm>
          <a:prstGeom prst="rect">
            <a:avLst/>
          </a:prstGeom>
        </p:spPr>
        <p:txBody>
          <a:bodyPr wrap="square">
            <a:spAutoFit/>
          </a:bodyPr>
          <a:lstStyle/>
          <a:p>
            <a:pPr algn="just">
              <a:lnSpc>
                <a:spcPct val="105000"/>
              </a:lnSpc>
              <a:spcAft>
                <a:spcPts val="496"/>
              </a:spcAft>
            </a:pPr>
            <a:r>
              <a:rPr lang="de-DE" sz="1050" b="1" kern="1400" dirty="0">
                <a:solidFill>
                  <a:srgbClr val="000000"/>
                </a:solidFill>
              </a:rPr>
              <a:t>Zielsetzung dieser Kartei</a:t>
            </a:r>
          </a:p>
          <a:p>
            <a:pPr algn="just">
              <a:lnSpc>
                <a:spcPct val="105000"/>
              </a:lnSpc>
            </a:pPr>
            <a:r>
              <a:rPr lang="de-DE" sz="1050" kern="1400" dirty="0">
                <a:solidFill>
                  <a:srgbClr val="000000"/>
                </a:solidFill>
              </a:rPr>
              <a:t>Die Kartei enthält kurze mathematische Aktivitäten zum Auffrischen der arithmetischen Basis-kompetenzen, insbesondere der Verstehensgrundlagen, für Klasse 5/6. Nutzen Sie diese 10 bis</a:t>
            </a:r>
            <a:br>
              <a:rPr lang="de-DE" sz="1050" kern="1400" dirty="0">
                <a:solidFill>
                  <a:srgbClr val="000000"/>
                </a:solidFill>
              </a:rPr>
            </a:br>
            <a:r>
              <a:rPr lang="de-DE" sz="1050" kern="1400" dirty="0">
                <a:solidFill>
                  <a:srgbClr val="000000"/>
                </a:solidFill>
              </a:rPr>
              <a:t>25-minütigen Verstehensaktivitäten, um grundlegende Ideen aus dem Mathe-sicher-können-Fördermaterial für die ganze Klasse zu festigen. </a:t>
            </a:r>
            <a:r>
              <a:rPr lang="de-DE" sz="1050" kern="1400" dirty="0"/>
              <a:t>In der Kopfzeile ist die Zuordnung zum jeweiligen MSK-Förderbaustein notiert. </a:t>
            </a:r>
            <a:r>
              <a:rPr lang="de-DE" sz="1050" kern="1400" dirty="0">
                <a:solidFill>
                  <a:srgbClr val="000000"/>
                </a:solidFill>
              </a:rPr>
              <a:t>Die Aktivitäten sind thematisch unabhängig und flexibel im Unterricht, etwa als Einstieg, einzusetzen.</a:t>
            </a:r>
          </a:p>
          <a:p>
            <a:pPr algn="just">
              <a:lnSpc>
                <a:spcPct val="105000"/>
              </a:lnSpc>
              <a:spcAft>
                <a:spcPts val="496"/>
              </a:spcAft>
            </a:pPr>
            <a:r>
              <a:rPr lang="de-DE" sz="1050" kern="1400" dirty="0">
                <a:solidFill>
                  <a:srgbClr val="000000"/>
                </a:solidFill>
              </a:rPr>
              <a:t>Alle Aktivitäten können das Verstehen stärken und die Kommunikation fördern. Sie erlauben mehrere Lösungswege, regen zum mathematischen Denken und Kommunizieren an, und einige ermöglichen dazu auch Bewegung.</a:t>
            </a:r>
          </a:p>
          <a:p>
            <a:pPr algn="just">
              <a:lnSpc>
                <a:spcPct val="105000"/>
              </a:lnSpc>
              <a:spcAft>
                <a:spcPts val="496"/>
              </a:spcAft>
            </a:pPr>
            <a:endParaRPr lang="de-DE" sz="1050" kern="1400" dirty="0">
              <a:solidFill>
                <a:srgbClr val="000000"/>
              </a:solidFill>
            </a:endParaRPr>
          </a:p>
          <a:p>
            <a:pPr algn="just">
              <a:lnSpc>
                <a:spcPct val="105000"/>
              </a:lnSpc>
              <a:spcAft>
                <a:spcPts val="496"/>
              </a:spcAft>
            </a:pPr>
            <a:r>
              <a:rPr lang="de-DE" sz="1050" b="1" kern="1400" dirty="0">
                <a:solidFill>
                  <a:srgbClr val="000000"/>
                </a:solidFill>
              </a:rPr>
              <a:t>Aufbau der Karten</a:t>
            </a:r>
          </a:p>
          <a:p>
            <a:pPr algn="just">
              <a:lnSpc>
                <a:spcPct val="105000"/>
              </a:lnSpc>
            </a:pPr>
            <a:r>
              <a:rPr lang="de-DE" sz="1050" kern="1400" dirty="0"/>
              <a:t>Auf der Vorderseite jeder Karte befindet sich die Verstehensaktivität mit verschiedenen Aufträgen für Lernende. Die Karten bieten eine zentrale Aktivität und dazu verschiedene Gesprächsanlässe.</a:t>
            </a:r>
          </a:p>
          <a:p>
            <a:pPr algn="just">
              <a:lnSpc>
                <a:spcPct val="105000"/>
              </a:lnSpc>
              <a:spcAft>
                <a:spcPts val="496"/>
              </a:spcAft>
            </a:pPr>
            <a:r>
              <a:rPr lang="de-DE" sz="1050" kern="1400" dirty="0"/>
              <a:t>Auf der Rückseite der Karten finden Sie kurze Beschreibungen der </a:t>
            </a:r>
            <a:r>
              <a:rPr lang="de-DE" sz="1050" kern="1400" dirty="0" err="1"/>
              <a:t>Verstehensaktivitäten</a:t>
            </a:r>
            <a:r>
              <a:rPr lang="de-DE" sz="1050" kern="1400" dirty="0"/>
              <a:t> sowie ihres fachlichen Kerns mit Hinweisen zum Unterrichtseinsatz und kurze Einordnungen in den didaktischen Hintergrund. Zudem wird dargelegt, welche Verstehensgrundlagen Lernende für die </a:t>
            </a:r>
            <a:r>
              <a:rPr lang="de-DE" sz="1050" kern="1400" dirty="0" err="1"/>
              <a:t>Verstehensaktivität</a:t>
            </a:r>
            <a:r>
              <a:rPr lang="de-DE" sz="1050" kern="1400" dirty="0"/>
              <a:t> mitbringen sollten und für welche weiteren Inhalte die thematisierten Aspekte grundlegend sind. Ferner sind fokussierte (orange) und weiterführende Impulse angegeben, die etwa das Weiterdenken stärkerer Lernender (z.B. zu erweiterten Zahlräumen oder -bereichen) anregen können. </a:t>
            </a:r>
          </a:p>
          <a:p>
            <a:pPr algn="just">
              <a:lnSpc>
                <a:spcPct val="105000"/>
              </a:lnSpc>
              <a:spcBef>
                <a:spcPts val="600"/>
              </a:spcBef>
            </a:pPr>
            <a:r>
              <a:rPr lang="de-DE" sz="750" b="1" dirty="0"/>
              <a:t>Quelle und Lizenzhinweis</a:t>
            </a:r>
          </a:p>
          <a:p>
            <a:pPr algn="just">
              <a:lnSpc>
                <a:spcPct val="105000"/>
              </a:lnSpc>
            </a:pPr>
            <a:r>
              <a:rPr lang="de-DE" sz="750" dirty="0"/>
              <a:t>Dieses Unterrichtsmaterial wurde im Projekt Mathe sicher können des DZLM erstellt durch Anne-Kathrin Reiche, Claudia Ademmer, Susanne Prediger, Judith </a:t>
            </a:r>
            <a:r>
              <a:rPr lang="de-DE" sz="750" dirty="0" err="1"/>
              <a:t>Kortboyer</a:t>
            </a:r>
            <a:r>
              <a:rPr lang="de-DE" sz="750" dirty="0"/>
              <a:t>, Esther Wensing und Birte Pöhler-Friedrich. Es kann unter der Creative Commons Lizenz „BY-NC-SA: Namensnennung –  Nicht Kommerziell – Weitergabe unter gleichen Bedingungen“ weiterverwendet werden.</a:t>
            </a:r>
            <a:endParaRPr lang="de-DE" sz="750" kern="1400" dirty="0">
              <a:solidFill>
                <a:srgbClr val="000000"/>
              </a:solidFill>
            </a:endParaRPr>
          </a:p>
        </p:txBody>
      </p:sp>
      <p:sp>
        <p:nvSpPr>
          <p:cNvPr id="14" name="Rechteck 13">
            <a:extLst>
              <a:ext uri="{FF2B5EF4-FFF2-40B4-BE49-F238E27FC236}">
                <a16:creationId xmlns:a16="http://schemas.microsoft.com/office/drawing/2014/main" id="{967D2C52-ECB5-C25A-B176-163C4EC8B150}"/>
              </a:ext>
            </a:extLst>
          </p:cNvPr>
          <p:cNvSpPr/>
          <p:nvPr/>
        </p:nvSpPr>
        <p:spPr>
          <a:xfrm>
            <a:off x="92493" y="3979720"/>
            <a:ext cx="1537062" cy="1015663"/>
          </a:xfrm>
          <a:prstGeom prst="rect">
            <a:avLst/>
          </a:prstGeom>
        </p:spPr>
        <p:txBody>
          <a:bodyPr wrap="square">
            <a:spAutoFit/>
          </a:bodyPr>
          <a:lstStyle/>
          <a:p>
            <a:r>
              <a:rPr lang="de-DE" sz="750" dirty="0">
                <a:latin typeface="Calibri" panose="020F0502020204030204" pitchFamily="34" charset="0"/>
                <a:cs typeface="Calibri" panose="020F0502020204030204" pitchFamily="34" charset="0"/>
              </a:rPr>
              <a:t>Selter, C., Prediger, S., </a:t>
            </a:r>
            <a:r>
              <a:rPr lang="de-DE" sz="750" dirty="0" err="1">
                <a:latin typeface="Calibri" panose="020F0502020204030204" pitchFamily="34" charset="0"/>
                <a:cs typeface="Calibri" panose="020F0502020204030204" pitchFamily="34" charset="0"/>
              </a:rPr>
              <a:t>Nühren-börger</a:t>
            </a:r>
            <a:r>
              <a:rPr lang="de-DE" sz="750" dirty="0">
                <a:latin typeface="Calibri" panose="020F0502020204030204" pitchFamily="34" charset="0"/>
                <a:cs typeface="Calibri" panose="020F0502020204030204" pitchFamily="34" charset="0"/>
              </a:rPr>
              <a:t>, M. &amp; Hußmann, S. (Hrsg.). (2014). Mathe sicher können. Diagnose- und Förderbausteine zur Sicherung mathematischer Basiskompetenzen. Berlin: Cornelsen. Frei verfügbar unter </a:t>
            </a:r>
            <a:br>
              <a:rPr lang="de-DE" sz="750" dirty="0">
                <a:latin typeface="Calibri" panose="020F0502020204030204" pitchFamily="34" charset="0"/>
                <a:cs typeface="Calibri" panose="020F0502020204030204" pitchFamily="34" charset="0"/>
              </a:rPr>
            </a:br>
            <a:endParaRPr lang="de-DE" sz="750" dirty="0">
              <a:effectLst/>
              <a:latin typeface="Calibri" panose="020F0502020204030204" pitchFamily="34" charset="0"/>
              <a:cs typeface="Calibri" panose="020F0502020204030204" pitchFamily="34" charset="0"/>
            </a:endParaRPr>
          </a:p>
        </p:txBody>
      </p:sp>
      <p:sp>
        <p:nvSpPr>
          <p:cNvPr id="15" name="Textfeld 14">
            <a:extLst>
              <a:ext uri="{FF2B5EF4-FFF2-40B4-BE49-F238E27FC236}">
                <a16:creationId xmlns:a16="http://schemas.microsoft.com/office/drawing/2014/main" id="{A9D4B9AA-E374-8DFF-1FA5-D57AFBADF84B}"/>
              </a:ext>
            </a:extLst>
          </p:cNvPr>
          <p:cNvSpPr txBox="1"/>
          <p:nvPr/>
        </p:nvSpPr>
        <p:spPr>
          <a:xfrm>
            <a:off x="0" y="5026611"/>
            <a:ext cx="999460" cy="320089"/>
          </a:xfrm>
          <a:prstGeom prst="rect">
            <a:avLst/>
          </a:prstGeom>
          <a:solidFill>
            <a:schemeClr val="bg1"/>
          </a:solidFill>
        </p:spPr>
        <p:txBody>
          <a:bodyPr wrap="square" rtlCol="0">
            <a:spAutoFit/>
          </a:bodyPr>
          <a:lstStyle/>
          <a:p>
            <a:endParaRPr lang="de-DE" dirty="0"/>
          </a:p>
        </p:txBody>
      </p:sp>
      <p:pic>
        <p:nvPicPr>
          <p:cNvPr id="17" name="Grafik 16">
            <a:extLst>
              <a:ext uri="{FF2B5EF4-FFF2-40B4-BE49-F238E27FC236}">
                <a16:creationId xmlns:a16="http://schemas.microsoft.com/office/drawing/2014/main" id="{7E8C1EB0-A798-1E9F-348A-163ED8973E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8168" y="5004913"/>
            <a:ext cx="812066" cy="283906"/>
          </a:xfrm>
          <a:prstGeom prst="rect">
            <a:avLst/>
          </a:prstGeom>
        </p:spPr>
      </p:pic>
      <p:sp>
        <p:nvSpPr>
          <p:cNvPr id="20" name="Textfeld 19">
            <a:extLst>
              <a:ext uri="{FF2B5EF4-FFF2-40B4-BE49-F238E27FC236}">
                <a16:creationId xmlns:a16="http://schemas.microsoft.com/office/drawing/2014/main" id="{8DDE3AF8-BB7A-4940-31F9-00B415098824}"/>
              </a:ext>
            </a:extLst>
          </p:cNvPr>
          <p:cNvSpPr txBox="1"/>
          <p:nvPr/>
        </p:nvSpPr>
        <p:spPr>
          <a:xfrm>
            <a:off x="188769" y="4987794"/>
            <a:ext cx="2413756" cy="283906"/>
          </a:xfrm>
          <a:prstGeom prst="rect">
            <a:avLst/>
          </a:prstGeom>
          <a:solidFill>
            <a:schemeClr val="bg1">
              <a:lumMod val="95000"/>
            </a:schemeClr>
          </a:solidFill>
        </p:spPr>
        <p:txBody>
          <a:bodyPr wrap="none" lIns="251999" tIns="72000" rIns="108000" bIns="72000" rtlCol="0">
            <a:spAutoFit/>
          </a:bodyPr>
          <a:lstStyle/>
          <a:p>
            <a:r>
              <a:rPr lang="de-DE" sz="900" b="1" kern="1400" dirty="0">
                <a:solidFill>
                  <a:srgbClr val="327A86"/>
                </a:solidFill>
                <a:latin typeface="Calibri" panose="020F0502020204030204" pitchFamily="34" charset="0"/>
                <a:cs typeface="Calibri" panose="020F0502020204030204" pitchFamily="34" charset="0"/>
              </a:rPr>
              <a:t>  http://mathe-sicher-</a:t>
            </a:r>
            <a:r>
              <a:rPr lang="de-DE" sz="900" b="1" kern="1400" dirty="0" err="1">
                <a:solidFill>
                  <a:srgbClr val="327A86"/>
                </a:solidFill>
                <a:latin typeface="Calibri" panose="020F0502020204030204" pitchFamily="34" charset="0"/>
                <a:cs typeface="Calibri" panose="020F0502020204030204" pitchFamily="34" charset="0"/>
              </a:rPr>
              <a:t>koennen.dzlm.de</a:t>
            </a:r>
            <a:r>
              <a:rPr lang="de-DE" sz="900" b="1" kern="1400" dirty="0">
                <a:solidFill>
                  <a:srgbClr val="327A86"/>
                </a:solidFill>
                <a:latin typeface="Calibri" panose="020F0502020204030204" pitchFamily="34" charset="0"/>
                <a:cs typeface="Calibri" panose="020F0502020204030204" pitchFamily="34" charset="0"/>
              </a:rPr>
              <a:t>/</a:t>
            </a:r>
            <a:r>
              <a:rPr lang="de-DE" sz="900" b="1" kern="1400" dirty="0" err="1">
                <a:solidFill>
                  <a:srgbClr val="327A86"/>
                </a:solidFill>
                <a:latin typeface="Calibri" panose="020F0502020204030204" pitchFamily="34" charset="0"/>
                <a:cs typeface="Calibri" panose="020F0502020204030204" pitchFamily="34" charset="0"/>
              </a:rPr>
              <a:t>nz</a:t>
            </a:r>
            <a:endParaRPr lang="de-DE" sz="900" b="1" dirty="0">
              <a:solidFill>
                <a:srgbClr val="327A86"/>
              </a:solidFill>
              <a:latin typeface="Calibri" panose="020F0502020204030204" pitchFamily="34" charset="0"/>
              <a:cs typeface="Calibri" panose="020F0502020204030204" pitchFamily="34" charset="0"/>
            </a:endParaRPr>
          </a:p>
        </p:txBody>
      </p:sp>
      <p:pic>
        <p:nvPicPr>
          <p:cNvPr id="21" name="Grafik 20">
            <a:extLst>
              <a:ext uri="{FF2B5EF4-FFF2-40B4-BE49-F238E27FC236}">
                <a16:creationId xmlns:a16="http://schemas.microsoft.com/office/drawing/2014/main" id="{E2B8CB1C-085D-63A1-A296-D0F765B90C7C}"/>
              </a:ext>
            </a:extLst>
          </p:cNvPr>
          <p:cNvPicPr>
            <a:picLocks noChangeAspect="1"/>
          </p:cNvPicPr>
          <p:nvPr/>
        </p:nvPicPr>
        <p:blipFill>
          <a:blip r:embed="rId4"/>
          <a:stretch>
            <a:fillRect/>
          </a:stretch>
        </p:blipFill>
        <p:spPr>
          <a:xfrm>
            <a:off x="254488" y="5035302"/>
            <a:ext cx="188889" cy="188889"/>
          </a:xfrm>
          <a:prstGeom prst="rect">
            <a:avLst/>
          </a:prstGeom>
          <a:ln>
            <a:noFill/>
          </a:ln>
        </p:spPr>
      </p:pic>
      <p:pic>
        <p:nvPicPr>
          <p:cNvPr id="22" name="Grafik 21">
            <a:extLst>
              <a:ext uri="{FF2B5EF4-FFF2-40B4-BE49-F238E27FC236}">
                <a16:creationId xmlns:a16="http://schemas.microsoft.com/office/drawing/2014/main" id="{CA5DF72F-8552-B744-12BB-D46E06F341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948" y="3658662"/>
            <a:ext cx="1131423" cy="262672"/>
          </a:xfrm>
          <a:prstGeom prst="rect">
            <a:avLst/>
          </a:prstGeom>
        </p:spPr>
      </p:pic>
    </p:spTree>
    <p:extLst>
      <p:ext uri="{BB962C8B-B14F-4D97-AF65-F5344CB8AC3E}">
        <p14:creationId xmlns:p14="http://schemas.microsoft.com/office/powerpoint/2010/main" val="3865443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FC1B3F-E3AF-C0E0-EA95-701C4A9DF401}"/>
              </a:ext>
            </a:extLst>
          </p:cNvPr>
          <p:cNvSpPr/>
          <p:nvPr/>
        </p:nvSpPr>
        <p:spPr>
          <a:xfrm>
            <a:off x="159559" y="891956"/>
            <a:ext cx="7240555" cy="2970044"/>
          </a:xfrm>
          <a:prstGeom prst="rect">
            <a:avLst/>
          </a:prstGeom>
        </p:spPr>
        <p:txBody>
          <a:bodyPr wrap="square" lIns="91440" tIns="45720" rIns="91440" bIns="45720" anchor="t">
            <a:spAutoFit/>
          </a:bodyPr>
          <a:lstStyle/>
          <a:p>
            <a:pPr algn="just"/>
            <a:r>
              <a:rPr lang="de-DE" sz="1100" b="1" dirty="0">
                <a:solidFill>
                  <a:srgbClr val="000000"/>
                </a:solidFill>
                <a:latin typeface="Calibri" panose="020F0502020204030204" pitchFamily="34" charset="0"/>
                <a:cs typeface="Calibri" panose="020F0502020204030204" pitchFamily="34" charset="0"/>
              </a:rPr>
              <a:t>Beschreibung der Verstehensaktivität: </a:t>
            </a:r>
          </a:p>
          <a:p>
            <a:r>
              <a:rPr lang="de-DE" sz="1100" dirty="0">
                <a:latin typeface="Calibri" panose="020F0502020204030204" pitchFamily="34" charset="0"/>
                <a:cs typeface="Calibri" panose="020F0502020204030204" pitchFamily="34" charset="0"/>
              </a:rPr>
              <a:t>Die Lehrkraft zeigt die Hunderterkette und stellt Taras Lösungsvorschlag zur Positionierung der Zahl 51 vor. Lernende gewinnen durch das Begründen, warum Tara nicht recht hat, Einsicht in den sich immer wiederholenden dezimalen Aufbau einer ordinalen Zahldarstellung (Der </a:t>
            </a:r>
            <a:r>
              <a:rPr lang="de-DE" sz="1100" i="1" dirty="0">
                <a:latin typeface="Calibri" panose="020F0502020204030204" pitchFamily="34" charset="0"/>
                <a:cs typeface="Calibri" panose="020F0502020204030204" pitchFamily="34" charset="0"/>
              </a:rPr>
              <a:t>wievielte</a:t>
            </a:r>
            <a:r>
              <a:rPr lang="de-DE" sz="1100" dirty="0">
                <a:latin typeface="Calibri" panose="020F0502020204030204" pitchFamily="34" charset="0"/>
                <a:cs typeface="Calibri" panose="020F0502020204030204" pitchFamily="34" charset="0"/>
              </a:rPr>
              <a:t> Abschnitt ist es? </a:t>
            </a:r>
            <a:r>
              <a:rPr lang="de-DE" sz="1100" i="1" dirty="0">
                <a:latin typeface="Calibri" panose="020F0502020204030204" pitchFamily="34" charset="0"/>
                <a:cs typeface="Calibri" panose="020F0502020204030204" pitchFamily="34" charset="0"/>
              </a:rPr>
              <a:t>Es ist die 51.ste Perle</a:t>
            </a:r>
            <a:r>
              <a:rPr lang="de-DE" sz="1100" dirty="0">
                <a:latin typeface="Calibri" panose="020F0502020204030204" pitchFamily="34" charset="0"/>
                <a:cs typeface="Calibri" panose="020F0502020204030204" pitchFamily="34" charset="0"/>
              </a:rPr>
              <a:t>. </a:t>
            </a:r>
            <a:r>
              <a:rPr lang="de-DE" sz="1100" i="1" dirty="0">
                <a:latin typeface="Calibri" panose="020F0502020204030204" pitchFamily="34" charset="0"/>
                <a:cs typeface="Calibri" panose="020F0502020204030204" pitchFamily="34" charset="0"/>
              </a:rPr>
              <a:t>Sie liegt im 6. Abschnitt</a:t>
            </a:r>
            <a:r>
              <a:rPr lang="de-DE" sz="1100" dirty="0">
                <a:latin typeface="Calibri" panose="020F0502020204030204" pitchFamily="34" charset="0"/>
                <a:cs typeface="Calibri" panose="020F0502020204030204" pitchFamily="34" charset="0"/>
              </a:rPr>
              <a:t>). Gleichzeitig wird die Kardinalität der Perlen in den einzelnen Abschnitten (immer 10) thematisiert.</a:t>
            </a:r>
          </a:p>
          <a:p>
            <a:pPr algn="just"/>
            <a:endParaRPr lang="de-DE" sz="1100" dirty="0">
              <a:latin typeface="Calibri" panose="020F0502020204030204" pitchFamily="34" charset="0"/>
              <a:cs typeface="Calibri" panose="020F0502020204030204" pitchFamily="34" charset="0"/>
            </a:endParaRPr>
          </a:p>
          <a:p>
            <a:pPr algn="just"/>
            <a:r>
              <a:rPr lang="de-DE" sz="1100" b="1" dirty="0">
                <a:latin typeface="Calibri" panose="020F0502020204030204" pitchFamily="34" charset="0"/>
                <a:cs typeface="Calibri" panose="020F0502020204030204" pitchFamily="34" charset="0"/>
              </a:rPr>
              <a:t>Erforderliche Verstehensgrundlagen:</a:t>
            </a:r>
          </a:p>
          <a:p>
            <a:pPr algn="just"/>
            <a:r>
              <a:rPr lang="de-DE" sz="1100" dirty="0">
                <a:latin typeface="Calibri" panose="020F0502020204030204" pitchFamily="34" charset="0"/>
                <a:cs typeface="Calibri" panose="020F0502020204030204" pitchFamily="34" charset="0"/>
              </a:rPr>
              <a:t>Aufbau des dezimalen Zahlensystems wird als bekannt vorausgesetzt.</a:t>
            </a:r>
          </a:p>
          <a:p>
            <a:pPr algn="just"/>
            <a:endParaRPr lang="de-DE" sz="1100" dirty="0">
              <a:latin typeface="Calibri" panose="020F0502020204030204" pitchFamily="34" charset="0"/>
              <a:cs typeface="Calibri" panose="020F0502020204030204" pitchFamily="34" charset="0"/>
            </a:endParaRPr>
          </a:p>
          <a:p>
            <a:pPr algn="just"/>
            <a:r>
              <a:rPr lang="de-DE" sz="1100" b="1" dirty="0">
                <a:latin typeface="Calibri" panose="020F0502020204030204" pitchFamily="34" charset="0"/>
                <a:cs typeface="Calibri" panose="020F0502020204030204" pitchFamily="34" charset="0"/>
              </a:rPr>
              <a:t>Verstehensgrundlage für:</a:t>
            </a:r>
          </a:p>
          <a:p>
            <a:r>
              <a:rPr lang="de-DE" sz="1100" dirty="0">
                <a:latin typeface="Calibri" panose="020F0502020204030204" pitchFamily="34" charset="0"/>
                <a:cs typeface="Calibri" panose="020F0502020204030204" pitchFamily="34" charset="0"/>
              </a:rPr>
              <a:t>Einsicht über die Möglichkeit unterschiedlich großer Abschnitte (kardinal gesehen) einer gleich großen Menge gewinnen, die für das Bruchrechnen (Teil – Ganzes) sowie die Prozente relevant ist. Auch sollen diese Aufträge an der Hunderterkette u. a. das Hineinsehen kardinaler Strukturen in ordinale Zahldarstellungen fördern. </a:t>
            </a:r>
          </a:p>
          <a:p>
            <a:pPr algn="just"/>
            <a:endParaRPr lang="de-DE" sz="1100" dirty="0">
              <a:latin typeface="Calibri" panose="020F0502020204030204" pitchFamily="34" charset="0"/>
              <a:cs typeface="Calibri" panose="020F0502020204030204" pitchFamily="34" charset="0"/>
            </a:endParaRPr>
          </a:p>
          <a:p>
            <a:pPr algn="just"/>
            <a:r>
              <a:rPr lang="de-DE" sz="1100" b="1" dirty="0">
                <a:latin typeface="Calibri" panose="020F0502020204030204" pitchFamily="34" charset="0"/>
                <a:cs typeface="Calibri" panose="020F0502020204030204" pitchFamily="34" charset="0"/>
              </a:rPr>
              <a:t>Impulse für die Weiterführung</a:t>
            </a:r>
            <a:r>
              <a:rPr lang="de-DE" sz="1100" b="1" dirty="0">
                <a:solidFill>
                  <a:srgbClr val="00B050"/>
                </a:solidFill>
                <a:latin typeface="Calibri" panose="020F0502020204030204" pitchFamily="34" charset="0"/>
                <a:cs typeface="Calibri" panose="020F0502020204030204" pitchFamily="34" charset="0"/>
              </a:rPr>
              <a:t>: </a:t>
            </a:r>
            <a:endParaRPr lang="de-DE" sz="1100" dirty="0">
              <a:solidFill>
                <a:srgbClr val="00B050"/>
              </a:solidFill>
              <a:latin typeface="Calibri" panose="020F0502020204030204" pitchFamily="34" charset="0"/>
              <a:cs typeface="Calibri" panose="020F0502020204030204" pitchFamily="34" charset="0"/>
            </a:endParaRPr>
          </a:p>
          <a:p>
            <a:pPr marL="171450" indent="-171450">
              <a:buFont typeface="Wingdings" pitchFamily="2" charset="2"/>
              <a:buChar char="§"/>
            </a:pPr>
            <a:r>
              <a:rPr lang="de-DE" sz="1100" kern="100" dirty="0">
                <a:latin typeface="Calibri" panose="020F0502020204030204" pitchFamily="34" charset="0"/>
                <a:ea typeface="Calibri" panose="020F0502020204030204" pitchFamily="34" charset="0"/>
                <a:cs typeface="Calibri" panose="020F0502020204030204" pitchFamily="34" charset="0"/>
              </a:rPr>
              <a:t>Stellt eine Regel zu der Aussage von Tara auf, die beschreibt was immer gilt. </a:t>
            </a:r>
            <a:br>
              <a:rPr lang="de-DE" sz="1100" kern="100" dirty="0">
                <a:latin typeface="Calibri" panose="020F0502020204030204" pitchFamily="34" charset="0"/>
                <a:ea typeface="Calibri" panose="020F0502020204030204" pitchFamily="34" charset="0"/>
                <a:cs typeface="Calibri" panose="020F0502020204030204" pitchFamily="34" charset="0"/>
              </a:rPr>
            </a:br>
            <a:r>
              <a:rPr lang="de-DE" sz="1100" kern="100" dirty="0">
                <a:latin typeface="Calibri" panose="020F0502020204030204" pitchFamily="34" charset="0"/>
                <a:ea typeface="Calibri" panose="020F0502020204030204" pitchFamily="34" charset="0"/>
                <a:cs typeface="Calibri" panose="020F0502020204030204" pitchFamily="34" charset="0"/>
              </a:rPr>
              <a:t>In der Regel sollten die Wörter Zahl, Stelle und Abschnitt vorkommen.</a:t>
            </a:r>
            <a:endParaRPr lang="de-DE" altLang="de-DE" sz="1100" dirty="0">
              <a:latin typeface="Calibri" panose="020F0502020204030204" pitchFamily="34" charset="0"/>
              <a:cs typeface="Calibri" panose="020F0502020204030204" pitchFamily="34" charset="0"/>
            </a:endParaRPr>
          </a:p>
        </p:txBody>
      </p:sp>
      <p:sp>
        <p:nvSpPr>
          <p:cNvPr id="2" name="Rechteck 1"/>
          <p:cNvSpPr/>
          <p:nvPr/>
        </p:nvSpPr>
        <p:spPr>
          <a:xfrm>
            <a:off x="1401146" y="1586246"/>
            <a:ext cx="5989088" cy="435760"/>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r>
              <a:rPr lang="de-DE" sz="1116" dirty="0">
                <a:latin typeface="Calibri" panose="020F0502020204030204" pitchFamily="34" charset="0"/>
                <a:cs typeface="Calibri" panose="020F0502020204030204" pitchFamily="34" charset="0"/>
              </a:rPr>
              <a:t> </a:t>
            </a:r>
          </a:p>
        </p:txBody>
      </p:sp>
      <p:sp>
        <p:nvSpPr>
          <p:cNvPr id="4" name="Rechteck 3"/>
          <p:cNvSpPr/>
          <p:nvPr/>
        </p:nvSpPr>
        <p:spPr>
          <a:xfrm>
            <a:off x="1354236" y="1398431"/>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sp>
        <p:nvSpPr>
          <p:cNvPr id="9" name="Titel 9">
            <a:extLst>
              <a:ext uri="{FF2B5EF4-FFF2-40B4-BE49-F238E27FC236}">
                <a16:creationId xmlns:a16="http://schemas.microsoft.com/office/drawing/2014/main" id="{83D1A2FB-6C7F-988D-685C-57EB761AF325}"/>
              </a:ext>
            </a:extLst>
          </p:cNvPr>
          <p:cNvSpPr txBox="1">
            <a:spLocks/>
          </p:cNvSpPr>
          <p:nvPr/>
        </p:nvSpPr>
        <p:spPr>
          <a:xfrm>
            <a:off x="188938" y="247433"/>
            <a:ext cx="4840515" cy="353564"/>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000" b="1">
                <a:solidFill>
                  <a:schemeClr val="bg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5pPr>
            <a:lvl6pPr marL="26732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6pPr>
            <a:lvl7pPr marL="534650"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7pPr>
            <a:lvl8pPr marL="80197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8pPr>
            <a:lvl9pPr marL="1069299"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9pPr>
          </a:lstStyle>
          <a:p>
            <a:pPr defTabSz="914400"/>
            <a:r>
              <a:rPr lang="de-DE" kern="0" dirty="0">
                <a:latin typeface="Calibri Regular"/>
              </a:rPr>
              <a:t>Abschnitte an der Hunderterkette</a:t>
            </a:r>
          </a:p>
        </p:txBody>
      </p:sp>
      <p:sp>
        <p:nvSpPr>
          <p:cNvPr id="5" name="Textfeld 4">
            <a:extLst>
              <a:ext uri="{FF2B5EF4-FFF2-40B4-BE49-F238E27FC236}">
                <a16:creationId xmlns:a16="http://schemas.microsoft.com/office/drawing/2014/main" id="{7D2F464C-E793-A4EE-DD0D-E53D47519C1F}"/>
              </a:ext>
            </a:extLst>
          </p:cNvPr>
          <p:cNvSpPr txBox="1"/>
          <p:nvPr/>
        </p:nvSpPr>
        <p:spPr>
          <a:xfrm>
            <a:off x="6006053" y="381346"/>
            <a:ext cx="1303563"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N2A/D2A</a:t>
            </a:r>
          </a:p>
        </p:txBody>
      </p:sp>
      <p:grpSp>
        <p:nvGrpSpPr>
          <p:cNvPr id="8" name="Gruppieren 7">
            <a:extLst>
              <a:ext uri="{FF2B5EF4-FFF2-40B4-BE49-F238E27FC236}">
                <a16:creationId xmlns:a16="http://schemas.microsoft.com/office/drawing/2014/main" id="{A3302BD8-36CE-C2F2-F0DA-DE9FD9DAF8C3}"/>
              </a:ext>
            </a:extLst>
          </p:cNvPr>
          <p:cNvGrpSpPr/>
          <p:nvPr/>
        </p:nvGrpSpPr>
        <p:grpSpPr>
          <a:xfrm>
            <a:off x="3707401" y="4025604"/>
            <a:ext cx="2960495" cy="694690"/>
            <a:chOff x="719455" y="2106414"/>
            <a:chExt cx="2960495" cy="694690"/>
          </a:xfrm>
        </p:grpSpPr>
        <p:sp>
          <p:nvSpPr>
            <p:cNvPr id="10" name="Abgerundete rechteckige Legende 1">
              <a:extLst>
                <a:ext uri="{FF2B5EF4-FFF2-40B4-BE49-F238E27FC236}">
                  <a16:creationId xmlns:a16="http://schemas.microsoft.com/office/drawing/2014/main" id="{BA7A6C54-23D9-E64A-6800-AAB25BBA9DF2}"/>
                </a:ext>
              </a:extLst>
            </p:cNvPr>
            <p:cNvSpPr/>
            <p:nvPr/>
          </p:nvSpPr>
          <p:spPr>
            <a:xfrm>
              <a:off x="1550518" y="2216724"/>
              <a:ext cx="2129432" cy="431800"/>
            </a:xfrm>
            <a:prstGeom prst="wedgeRoundRectCallout">
              <a:avLst>
                <a:gd name="adj1" fmla="val -68024"/>
                <a:gd name="adj2" fmla="val 32"/>
                <a:gd name="adj3" fmla="val 16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ctr">
                <a:lnSpc>
                  <a:spcPts val="1400"/>
                </a:lnSpc>
              </a:pPr>
              <a:r>
                <a:rPr lang="de-DE" altLang="de-DE" sz="1200" dirty="0">
                  <a:solidFill>
                    <a:schemeClr val="tx1"/>
                  </a:solidFill>
                  <a:latin typeface="Calibri" panose="020F0502020204030204" pitchFamily="34" charset="0"/>
                </a:rPr>
                <a:t>Die Zahl 51 liegt im 5. Abschnitt.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uppieren 10">
              <a:extLst>
                <a:ext uri="{FF2B5EF4-FFF2-40B4-BE49-F238E27FC236}">
                  <a16:creationId xmlns:a16="http://schemas.microsoft.com/office/drawing/2014/main" id="{9B1B9142-6E0F-507B-9DA8-5EDBAE96E4DA}"/>
                </a:ext>
              </a:extLst>
            </p:cNvPr>
            <p:cNvGrpSpPr/>
            <p:nvPr/>
          </p:nvGrpSpPr>
          <p:grpSpPr>
            <a:xfrm>
              <a:off x="719455" y="2106414"/>
              <a:ext cx="547370" cy="694690"/>
              <a:chOff x="0" y="0"/>
              <a:chExt cx="547370" cy="694698"/>
            </a:xfrm>
          </p:grpSpPr>
          <p:pic>
            <p:nvPicPr>
              <p:cNvPr id="12" name="Grafik 11">
                <a:extLst>
                  <a:ext uri="{FF2B5EF4-FFF2-40B4-BE49-F238E27FC236}">
                    <a16:creationId xmlns:a16="http://schemas.microsoft.com/office/drawing/2014/main" id="{A3AD2CFF-E402-2638-D4A0-A725961F140D}"/>
                  </a:ext>
                </a:extLst>
              </p:cNvPr>
              <p:cNvPicPr>
                <a:picLocks noChangeAspect="1"/>
              </p:cNvPicPr>
              <p:nvPr/>
            </p:nvPicPr>
            <p:blipFill>
              <a:blip r:embed="rId3"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547370" cy="629920"/>
              </a:xfrm>
              <a:prstGeom prst="rect">
                <a:avLst/>
              </a:prstGeom>
            </p:spPr>
          </p:pic>
          <p:sp>
            <p:nvSpPr>
              <p:cNvPr id="13" name="Textfeld 12">
                <a:extLst>
                  <a:ext uri="{FF2B5EF4-FFF2-40B4-BE49-F238E27FC236}">
                    <a16:creationId xmlns:a16="http://schemas.microsoft.com/office/drawing/2014/main" id="{8CE33B27-6F92-7975-B6F7-535C0FD7CED9}"/>
                  </a:ext>
                </a:extLst>
              </p:cNvPr>
              <p:cNvSpPr txBox="1"/>
              <p:nvPr/>
            </p:nvSpPr>
            <p:spPr>
              <a:xfrm>
                <a:off x="72507" y="547834"/>
                <a:ext cx="349885" cy="14686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400"/>
                  </a:lnSpc>
                </a:pPr>
                <a:r>
                  <a:rPr lang="de-DE"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Tara</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2988099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D54FB-7F1B-2BB5-54EE-747A36C7AA5F}"/>
            </a:ext>
          </a:extLst>
        </p:cNvPr>
        <p:cNvGrpSpPr/>
        <p:nvPr/>
      </p:nvGrpSpPr>
      <p:grpSpPr>
        <a:xfrm>
          <a:off x="0" y="0"/>
          <a:ext cx="0" cy="0"/>
          <a:chOff x="0" y="0"/>
          <a:chExt cx="0" cy="0"/>
        </a:xfrm>
      </p:grpSpPr>
      <p:grpSp>
        <p:nvGrpSpPr>
          <p:cNvPr id="3" name="Gruppieren 2">
            <a:extLst>
              <a:ext uri="{FF2B5EF4-FFF2-40B4-BE49-F238E27FC236}">
                <a16:creationId xmlns:a16="http://schemas.microsoft.com/office/drawing/2014/main" id="{E42BE9D2-8FB9-4B80-35D2-F1433B5FB5C7}"/>
              </a:ext>
            </a:extLst>
          </p:cNvPr>
          <p:cNvGrpSpPr/>
          <p:nvPr/>
        </p:nvGrpSpPr>
        <p:grpSpPr>
          <a:xfrm>
            <a:off x="372466" y="1400774"/>
            <a:ext cx="3044264" cy="536436"/>
            <a:chOff x="4914667" y="1045030"/>
            <a:chExt cx="1620121" cy="279015"/>
          </a:xfrm>
        </p:grpSpPr>
        <p:cxnSp>
          <p:nvCxnSpPr>
            <p:cNvPr id="5" name="Gerade Verbindung mit Pfeil 4">
              <a:extLst>
                <a:ext uri="{FF2B5EF4-FFF2-40B4-BE49-F238E27FC236}">
                  <a16:creationId xmlns:a16="http://schemas.microsoft.com/office/drawing/2014/main" id="{8D66A710-40E9-7B03-5FBB-044DF2C3701E}"/>
                </a:ext>
              </a:extLst>
            </p:cNvPr>
            <p:cNvCxnSpPr>
              <a:cxnSpLocks/>
            </p:cNvCxnSpPr>
            <p:nvPr/>
          </p:nvCxnSpPr>
          <p:spPr>
            <a:xfrm>
              <a:off x="4957403" y="1105526"/>
              <a:ext cx="1538459" cy="0"/>
            </a:xfrm>
            <a:prstGeom prst="straightConnector1">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820DD9-E5A2-AEFF-018E-26D403E59FF1}"/>
                </a:ext>
              </a:extLst>
            </p:cNvPr>
            <p:cNvSpPr txBox="1"/>
            <p:nvPr/>
          </p:nvSpPr>
          <p:spPr>
            <a:xfrm>
              <a:off x="4914667" y="1163962"/>
              <a:ext cx="248529" cy="160083"/>
            </a:xfrm>
            <a:prstGeom prst="rect">
              <a:avLst/>
            </a:prstGeom>
            <a:noFill/>
          </p:spPr>
          <p:txBody>
            <a:bodyPr wrap="square" rtlCol="0">
              <a:spAutoFit/>
            </a:bodyPr>
            <a:lstStyle/>
            <a:p>
              <a:r>
                <a:rPr lang="de-DE" sz="1400" dirty="0">
                  <a:latin typeface="Calibri" panose="020F0502020204030204" pitchFamily="34" charset="0"/>
                  <a:cs typeface="Calibri" panose="020F0502020204030204" pitchFamily="34" charset="0"/>
                </a:rPr>
                <a:t>120</a:t>
              </a:r>
            </a:p>
          </p:txBody>
        </p:sp>
        <p:sp>
          <p:nvSpPr>
            <p:cNvPr id="9" name="Textfeld 8">
              <a:extLst>
                <a:ext uri="{FF2B5EF4-FFF2-40B4-BE49-F238E27FC236}">
                  <a16:creationId xmlns:a16="http://schemas.microsoft.com/office/drawing/2014/main" id="{C1514290-BFA0-4DCA-6127-6DFA4ACC981D}"/>
                </a:ext>
              </a:extLst>
            </p:cNvPr>
            <p:cNvSpPr txBox="1"/>
            <p:nvPr/>
          </p:nvSpPr>
          <p:spPr>
            <a:xfrm>
              <a:off x="6286259" y="1163962"/>
              <a:ext cx="248529" cy="160083"/>
            </a:xfrm>
            <a:prstGeom prst="rect">
              <a:avLst/>
            </a:prstGeom>
            <a:noFill/>
          </p:spPr>
          <p:txBody>
            <a:bodyPr wrap="square" rtlCol="0">
              <a:spAutoFit/>
            </a:bodyPr>
            <a:lstStyle/>
            <a:p>
              <a:r>
                <a:rPr lang="de-DE" sz="1400" dirty="0">
                  <a:latin typeface="Calibri" panose="020F0502020204030204" pitchFamily="34" charset="0"/>
                  <a:cs typeface="Calibri" panose="020F0502020204030204" pitchFamily="34" charset="0"/>
                </a:rPr>
                <a:t>500</a:t>
              </a:r>
            </a:p>
          </p:txBody>
        </p:sp>
        <p:cxnSp>
          <p:nvCxnSpPr>
            <p:cNvPr id="10" name="Gerade Verbindung 21">
              <a:extLst>
                <a:ext uri="{FF2B5EF4-FFF2-40B4-BE49-F238E27FC236}">
                  <a16:creationId xmlns:a16="http://schemas.microsoft.com/office/drawing/2014/main" id="{E1CDC102-35D7-1F7B-3DDF-61B2FB4E7A61}"/>
                </a:ext>
              </a:extLst>
            </p:cNvPr>
            <p:cNvCxnSpPr/>
            <p:nvPr/>
          </p:nvCxnSpPr>
          <p:spPr>
            <a:xfrm>
              <a:off x="5029200" y="1045030"/>
              <a:ext cx="0" cy="13062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Gerade Verbindung 23">
              <a:extLst>
                <a:ext uri="{FF2B5EF4-FFF2-40B4-BE49-F238E27FC236}">
                  <a16:creationId xmlns:a16="http://schemas.microsoft.com/office/drawing/2014/main" id="{7595252C-1C60-5D8C-427B-57A98B047F3A}"/>
                </a:ext>
              </a:extLst>
            </p:cNvPr>
            <p:cNvCxnSpPr/>
            <p:nvPr/>
          </p:nvCxnSpPr>
          <p:spPr>
            <a:xfrm>
              <a:off x="6400795" y="1052290"/>
              <a:ext cx="0" cy="13062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3" name="Rechteck 12">
            <a:extLst>
              <a:ext uri="{FF2B5EF4-FFF2-40B4-BE49-F238E27FC236}">
                <a16:creationId xmlns:a16="http://schemas.microsoft.com/office/drawing/2014/main" id="{5D06ABAD-4BDF-D156-9251-CF6BE6DE91C2}"/>
              </a:ext>
            </a:extLst>
          </p:cNvPr>
          <p:cNvSpPr/>
          <p:nvPr/>
        </p:nvSpPr>
        <p:spPr>
          <a:xfrm>
            <a:off x="372466" y="2566453"/>
            <a:ext cx="5884477" cy="24334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285750" indent="-285750">
              <a:buClr>
                <a:srgbClr val="327A86"/>
              </a:buClr>
              <a:buFont typeface="Wingdings" panose="05000000000000000000" pitchFamily="2" charset="2"/>
              <a:buChar char="§"/>
            </a:pPr>
            <a:endParaRPr lang="de-DE" sz="1400" dirty="0">
              <a:solidFill>
                <a:schemeClr val="tx1"/>
              </a:solidFill>
              <a:latin typeface="Calibri" panose="020F0502020204030204" pitchFamily="34" charset="0"/>
              <a:cs typeface="Calibri" panose="020F0502020204030204" pitchFamily="34" charset="0"/>
            </a:endParaRPr>
          </a:p>
          <a:p>
            <a:pPr marL="285750" indent="-285750">
              <a:buClr>
                <a:srgbClr val="327A86"/>
              </a:buClr>
              <a:buFont typeface="Wingdings" panose="05000000000000000000" pitchFamily="2" charset="2"/>
              <a:buChar char="§"/>
            </a:pPr>
            <a:endParaRPr lang="de-DE" altLang="de-DE" sz="1400" dirty="0">
              <a:solidFill>
                <a:schemeClr val="tx1"/>
              </a:solidFill>
              <a:latin typeface="Calibri" panose="020F0502020204030204" pitchFamily="34" charset="0"/>
              <a:cs typeface="Calibri" panose="020F0502020204030204" pitchFamily="34" charset="0"/>
            </a:endParaRPr>
          </a:p>
          <a:p>
            <a:pPr marL="285750" indent="-285750">
              <a:buClr>
                <a:srgbClr val="327A86"/>
              </a:buClr>
              <a:buFont typeface="Wingdings" panose="05000000000000000000" pitchFamily="2" charset="2"/>
              <a:buChar char="§"/>
            </a:pPr>
            <a:r>
              <a:rPr lang="de-DE" altLang="de-DE" sz="1400" dirty="0">
                <a:solidFill>
                  <a:schemeClr val="tx1"/>
                </a:solidFill>
                <a:latin typeface="Calibri" panose="020F0502020204030204" pitchFamily="34" charset="0"/>
                <a:cs typeface="Calibri" panose="020F0502020204030204" pitchFamily="34" charset="0"/>
              </a:rPr>
              <a:t>Kontrolliert, wer richtig und wer falsch steht und begründet. </a:t>
            </a:r>
            <a:br>
              <a:rPr lang="de-DE" altLang="de-DE" sz="1400" dirty="0">
                <a:solidFill>
                  <a:schemeClr val="tx1"/>
                </a:solidFill>
                <a:latin typeface="Calibri" panose="020F0502020204030204" pitchFamily="34" charset="0"/>
                <a:cs typeface="Calibri" panose="020F0502020204030204" pitchFamily="34" charset="0"/>
              </a:rPr>
            </a:br>
            <a:r>
              <a:rPr lang="de-DE" altLang="de-DE" sz="1400" dirty="0">
                <a:solidFill>
                  <a:schemeClr val="tx1"/>
                </a:solidFill>
                <a:latin typeface="Calibri" panose="020F0502020204030204" pitchFamily="34" charset="0"/>
                <a:cs typeface="Calibri" panose="020F0502020204030204" pitchFamily="34" charset="0"/>
              </a:rPr>
              <a:t>Wenn du in 5er-Schritten (im Kopf) gehst, könnt ihr besser kontrollieren.</a:t>
            </a:r>
            <a:endParaRPr lang="de-DE" dirty="0">
              <a:latin typeface="Calibri" panose="020F0502020204030204" pitchFamily="34" charset="0"/>
              <a:cs typeface="Calibri" panose="020F0502020204030204" pitchFamily="34" charset="0"/>
            </a:endParaRPr>
          </a:p>
        </p:txBody>
      </p:sp>
      <p:sp>
        <p:nvSpPr>
          <p:cNvPr id="20" name="Titel 19">
            <a:extLst>
              <a:ext uri="{FF2B5EF4-FFF2-40B4-BE49-F238E27FC236}">
                <a16:creationId xmlns:a16="http://schemas.microsoft.com/office/drawing/2014/main" id="{B5E67A7C-931E-4E92-6FAB-2C7E4E53F176}"/>
              </a:ext>
            </a:extLst>
          </p:cNvPr>
          <p:cNvSpPr>
            <a:spLocks noGrp="1"/>
          </p:cNvSpPr>
          <p:nvPr>
            <p:ph type="title"/>
          </p:nvPr>
        </p:nvSpPr>
        <p:spPr>
          <a:xfrm>
            <a:off x="185616" y="145502"/>
            <a:ext cx="4840515" cy="567542"/>
          </a:xfrm>
        </p:spPr>
        <p:txBody>
          <a:bodyPr>
            <a:normAutofit/>
          </a:bodyPr>
          <a:lstStyle/>
          <a:p>
            <a:r>
              <a:rPr lang="de-DE" kern="0" dirty="0"/>
              <a:t>Einordnen am Zahlenstrahl</a:t>
            </a:r>
            <a:endParaRPr lang="de-DE" dirty="0"/>
          </a:p>
        </p:txBody>
      </p:sp>
      <p:sp>
        <p:nvSpPr>
          <p:cNvPr id="21" name="Textfeld 20">
            <a:extLst>
              <a:ext uri="{FF2B5EF4-FFF2-40B4-BE49-F238E27FC236}">
                <a16:creationId xmlns:a16="http://schemas.microsoft.com/office/drawing/2014/main" id="{421F73DB-AB71-6951-CA44-6740E05FF099}"/>
              </a:ext>
            </a:extLst>
          </p:cNvPr>
          <p:cNvSpPr txBox="1"/>
          <p:nvPr/>
        </p:nvSpPr>
        <p:spPr>
          <a:xfrm>
            <a:off x="6002757" y="381180"/>
            <a:ext cx="1303563"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N2A/D2A</a:t>
            </a:r>
          </a:p>
        </p:txBody>
      </p:sp>
      <p:sp>
        <p:nvSpPr>
          <p:cNvPr id="7" name="Textfeld 6">
            <a:extLst>
              <a:ext uri="{FF2B5EF4-FFF2-40B4-BE49-F238E27FC236}">
                <a16:creationId xmlns:a16="http://schemas.microsoft.com/office/drawing/2014/main" id="{118D1D74-D9F0-0ED1-94D8-FC78445061DB}"/>
              </a:ext>
            </a:extLst>
          </p:cNvPr>
          <p:cNvSpPr txBox="1"/>
          <p:nvPr/>
        </p:nvSpPr>
        <p:spPr>
          <a:xfrm>
            <a:off x="4037115" y="1648460"/>
            <a:ext cx="528090" cy="307777"/>
          </a:xfrm>
          <a:prstGeom prst="rect">
            <a:avLst/>
          </a:prstGeom>
          <a:solidFill>
            <a:schemeClr val="bg1">
              <a:lumMod val="85000"/>
            </a:schemeClr>
          </a:solidFill>
          <a:ln w="6350">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de-DE" sz="1400" dirty="0">
                <a:latin typeface="Calibri" panose="020F0502020204030204" pitchFamily="34" charset="0"/>
                <a:cs typeface="Calibri" panose="020F0502020204030204" pitchFamily="34" charset="0"/>
              </a:rPr>
              <a:t>135</a:t>
            </a:r>
          </a:p>
        </p:txBody>
      </p:sp>
      <p:sp>
        <p:nvSpPr>
          <p:cNvPr id="8" name="Textfeld 7">
            <a:extLst>
              <a:ext uri="{FF2B5EF4-FFF2-40B4-BE49-F238E27FC236}">
                <a16:creationId xmlns:a16="http://schemas.microsoft.com/office/drawing/2014/main" id="{5C07B038-9C9B-9CBC-1D2B-4BF0CA0EE474}"/>
              </a:ext>
            </a:extLst>
          </p:cNvPr>
          <p:cNvSpPr txBox="1"/>
          <p:nvPr/>
        </p:nvSpPr>
        <p:spPr>
          <a:xfrm>
            <a:off x="5025087" y="1302888"/>
            <a:ext cx="528090" cy="307777"/>
          </a:xfrm>
          <a:prstGeom prst="rect">
            <a:avLst/>
          </a:prstGeom>
          <a:solidFill>
            <a:schemeClr val="bg1">
              <a:lumMod val="85000"/>
            </a:schemeClr>
          </a:solidFill>
          <a:ln w="6350">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de-DE" sz="1400" dirty="0">
                <a:latin typeface="Calibri" panose="020F0502020204030204" pitchFamily="34" charset="0"/>
                <a:cs typeface="Calibri" panose="020F0502020204030204" pitchFamily="34" charset="0"/>
              </a:rPr>
              <a:t>450</a:t>
            </a:r>
          </a:p>
        </p:txBody>
      </p:sp>
      <p:sp>
        <p:nvSpPr>
          <p:cNvPr id="12" name="Textfeld 11">
            <a:extLst>
              <a:ext uri="{FF2B5EF4-FFF2-40B4-BE49-F238E27FC236}">
                <a16:creationId xmlns:a16="http://schemas.microsoft.com/office/drawing/2014/main" id="{8067B82D-0C78-935D-FFF2-44C3BCFB3756}"/>
              </a:ext>
            </a:extLst>
          </p:cNvPr>
          <p:cNvSpPr txBox="1"/>
          <p:nvPr/>
        </p:nvSpPr>
        <p:spPr>
          <a:xfrm>
            <a:off x="4528939" y="2365573"/>
            <a:ext cx="528090" cy="307777"/>
          </a:xfrm>
          <a:prstGeom prst="rect">
            <a:avLst/>
          </a:prstGeom>
          <a:solidFill>
            <a:schemeClr val="bg1">
              <a:lumMod val="85000"/>
            </a:schemeClr>
          </a:solidFill>
          <a:ln w="6350">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de-DE" sz="1400" dirty="0">
                <a:latin typeface="Calibri" panose="020F0502020204030204" pitchFamily="34" charset="0"/>
                <a:cs typeface="Calibri" panose="020F0502020204030204" pitchFamily="34" charset="0"/>
              </a:rPr>
              <a:t>330</a:t>
            </a:r>
          </a:p>
        </p:txBody>
      </p:sp>
      <p:sp>
        <p:nvSpPr>
          <p:cNvPr id="14" name="Textfeld 13">
            <a:extLst>
              <a:ext uri="{FF2B5EF4-FFF2-40B4-BE49-F238E27FC236}">
                <a16:creationId xmlns:a16="http://schemas.microsoft.com/office/drawing/2014/main" id="{FFEA1A5A-0FAD-5B31-758D-1E655D2445EA}"/>
              </a:ext>
            </a:extLst>
          </p:cNvPr>
          <p:cNvSpPr txBox="1"/>
          <p:nvPr/>
        </p:nvSpPr>
        <p:spPr>
          <a:xfrm>
            <a:off x="668503" y="3061435"/>
            <a:ext cx="5723232" cy="523220"/>
          </a:xfrm>
          <a:prstGeom prst="rect">
            <a:avLst/>
          </a:prstGeom>
          <a:noFill/>
        </p:spPr>
        <p:txBody>
          <a:bodyPr wrap="square" rtlCol="0">
            <a:spAutoFit/>
          </a:bodyPr>
          <a:lstStyle/>
          <a:p>
            <a:pPr>
              <a:buClr>
                <a:srgbClr val="327A86"/>
              </a:buClr>
            </a:pPr>
            <a:r>
              <a:rPr lang="de-DE" sz="1400" dirty="0">
                <a:solidFill>
                  <a:srgbClr val="ED7D31"/>
                </a:solidFill>
                <a:latin typeface="Calibri" panose="020F0502020204030204"/>
              </a:rPr>
              <a:t>Schaut euch die Zahl ganz links und ganz rechts an. Warum ordnet ihr euch mit eurer Zahl näher an der linken oder der rechten Zahl an? Erklärt. </a:t>
            </a:r>
          </a:p>
        </p:txBody>
      </p:sp>
      <p:pic>
        <p:nvPicPr>
          <p:cNvPr id="4" name="Grafik 3">
            <a:extLst>
              <a:ext uri="{FF2B5EF4-FFF2-40B4-BE49-F238E27FC236}">
                <a16:creationId xmlns:a16="http://schemas.microsoft.com/office/drawing/2014/main" id="{4FE00548-2E60-0BFF-6940-B2B51471AE9F}"/>
              </a:ext>
            </a:extLst>
          </p:cNvPr>
          <p:cNvPicPr>
            <a:picLocks noChangeAspect="1"/>
          </p:cNvPicPr>
          <p:nvPr/>
        </p:nvPicPr>
        <p:blipFill>
          <a:blip r:embed="rId3">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387771" y="3119917"/>
            <a:ext cx="281850" cy="281850"/>
          </a:xfrm>
          <a:prstGeom prst="rect">
            <a:avLst/>
          </a:prstGeom>
        </p:spPr>
      </p:pic>
    </p:spTree>
    <p:extLst>
      <p:ext uri="{BB962C8B-B14F-4D97-AF65-F5344CB8AC3E}">
        <p14:creationId xmlns:p14="http://schemas.microsoft.com/office/powerpoint/2010/main" val="121330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1ABCE033-F5C9-1F9F-0091-FE883F2ACFD3}"/>
              </a:ext>
            </a:extLst>
          </p:cNvPr>
          <p:cNvSpPr/>
          <p:nvPr/>
        </p:nvSpPr>
        <p:spPr>
          <a:xfrm>
            <a:off x="159559" y="826910"/>
            <a:ext cx="7240555" cy="3903633"/>
          </a:xfrm>
          <a:prstGeom prst="rect">
            <a:avLst/>
          </a:prstGeom>
        </p:spPr>
        <p:txBody>
          <a:bodyPr wrap="square" lIns="91440" tIns="45720" rIns="91440" bIns="45720" anchor="t">
            <a:spAutoFit/>
          </a:bodyPr>
          <a:lstStyle/>
          <a:p>
            <a:pPr marL="0" indent="0" algn="just">
              <a:spcBef>
                <a:spcPts val="400"/>
              </a:spcBef>
              <a:buFont typeface="Arial" panose="020B0604020202020204" pitchFamily="34" charset="0"/>
              <a:buNone/>
            </a:pPr>
            <a:r>
              <a:rPr lang="de-DE" sz="1100" b="1" dirty="0">
                <a:solidFill>
                  <a:srgbClr val="000000"/>
                </a:solidFill>
                <a:latin typeface="Calibri" panose="020F0502020204030204" pitchFamily="34" charset="0"/>
                <a:cs typeface="Calibri" panose="020F0502020204030204" pitchFamily="34" charset="0"/>
              </a:rPr>
              <a:t>Beschreibung der Verstehensaktivität:</a:t>
            </a:r>
          </a:p>
          <a:p>
            <a:pPr algn="just">
              <a:spcBef>
                <a:spcPts val="400"/>
              </a:spcBef>
            </a:pPr>
            <a:r>
              <a:rPr lang="de-DE" sz="1100" dirty="0">
                <a:latin typeface="Calibri" panose="020F0502020204030204" pitchFamily="34" charset="0"/>
                <a:cs typeface="Calibri" panose="020F0502020204030204" pitchFamily="34" charset="0"/>
              </a:rPr>
              <a:t>Die Lehrkraft  zeichnet einen langen unskalierten Zahlenstrahl auf und gibt verschiedene Zahlenräume in den Kleingruppen vor. Jede Kleingruppe erhält Karten mit Zahlen innerhalb des vorgegebenen Zahlenraums (hier kann die Lehrkraft gut differenzieren</a:t>
            </a:r>
            <a:r>
              <a:rPr lang="de-DE" sz="1100" i="1" dirty="0">
                <a:latin typeface="Calibri" panose="020F0502020204030204" pitchFamily="34" charset="0"/>
                <a:cs typeface="Calibri" panose="020F0502020204030204" pitchFamily="34" charset="0"/>
              </a:rPr>
              <a:t>). </a:t>
            </a:r>
            <a:r>
              <a:rPr lang="de-DE" sz="1100" dirty="0">
                <a:latin typeface="Calibri" panose="020F0502020204030204" pitchFamily="34" charset="0"/>
                <a:cs typeface="Calibri" panose="020F0502020204030204" pitchFamily="34" charset="0"/>
              </a:rPr>
              <a:t>Jedes Kind ordnet sich mit seiner Zahl möglichst genau am Zahlenstrahl ein. Dann wird es dazu aufgefordert, mit Blick auf die Anfangs- und die Endzahl am Zahlenstrahl zu begründen, warum es sich an dieser Stelle eingeordnet hat. Diese Aktivität kann auch mit einer Wäscheleine im Klassenraum oder an einem gezeichneten unskalierten Zahlenstrahl an der Tafel oder auf dem Boden durchgeführt werden. Dafür bekommen Lernende Zahlkarten, die sie mit Wäscheklammern an die Leine klammern oder an die Tafel schreiben.</a:t>
            </a:r>
          </a:p>
          <a:p>
            <a:pPr algn="just">
              <a:spcBef>
                <a:spcPts val="400"/>
              </a:spcBef>
            </a:pPr>
            <a:br>
              <a:rPr lang="de-DE" sz="1100" b="1" dirty="0">
                <a:solidFill>
                  <a:srgbClr val="000000"/>
                </a:solidFill>
                <a:latin typeface="Calibri" panose="020F0502020204030204" pitchFamily="34" charset="0"/>
                <a:cs typeface="Calibri" panose="020F0502020204030204" pitchFamily="34" charset="0"/>
              </a:rPr>
            </a:br>
            <a:r>
              <a:rPr lang="de-DE" sz="1100" b="1" dirty="0">
                <a:solidFill>
                  <a:srgbClr val="000000"/>
                </a:solidFill>
                <a:latin typeface="Calibri" panose="020F0502020204030204" pitchFamily="34" charset="0"/>
                <a:cs typeface="Calibri" panose="020F0502020204030204" pitchFamily="34" charset="0"/>
              </a:rPr>
              <a:t>Erforderliche Verstehensgrundlagen: </a:t>
            </a:r>
          </a:p>
          <a:p>
            <a:pPr marL="0" indent="0" algn="just">
              <a:buFont typeface="Arial" panose="020B0604020202020204" pitchFamily="34" charset="0"/>
              <a:buNone/>
            </a:pPr>
            <a:r>
              <a:rPr lang="de-DE" sz="1100" dirty="0">
                <a:solidFill>
                  <a:srgbClr val="000000"/>
                </a:solidFill>
                <a:latin typeface="Calibri" panose="020F0502020204030204" pitchFamily="34" charset="0"/>
                <a:cs typeface="Calibri" panose="020F0502020204030204" pitchFamily="34" charset="0"/>
              </a:rPr>
              <a:t>Lernende kennen den ordinalen und kardinalen Zahlaspekt </a:t>
            </a:r>
            <a:r>
              <a:rPr lang="de-DE" sz="1100" dirty="0">
                <a:latin typeface="Calibri" panose="020F0502020204030204" pitchFamily="34" charset="0"/>
                <a:cs typeface="Calibri" panose="020F0502020204030204" pitchFamily="34" charset="0"/>
              </a:rPr>
              <a:t>am</a:t>
            </a:r>
            <a:r>
              <a:rPr lang="de-DE" sz="1100" dirty="0">
                <a:solidFill>
                  <a:srgbClr val="D327E4"/>
                </a:solidFill>
                <a:latin typeface="Calibri" panose="020F0502020204030204" pitchFamily="34" charset="0"/>
                <a:cs typeface="Calibri" panose="020F0502020204030204" pitchFamily="34" charset="0"/>
              </a:rPr>
              <a:t> </a:t>
            </a:r>
            <a:r>
              <a:rPr lang="de-DE" sz="1100" dirty="0">
                <a:solidFill>
                  <a:srgbClr val="000000"/>
                </a:solidFill>
                <a:latin typeface="Calibri" panose="020F0502020204030204" pitchFamily="34" charset="0"/>
                <a:cs typeface="Calibri" panose="020F0502020204030204" pitchFamily="34" charset="0"/>
              </a:rPr>
              <a:t>Zahlenstrahl.</a:t>
            </a:r>
          </a:p>
          <a:p>
            <a:pPr marL="0" indent="0" algn="just">
              <a:buFont typeface="Arial" panose="020B0604020202020204" pitchFamily="34" charset="0"/>
              <a:buNone/>
            </a:pPr>
            <a:endParaRPr lang="de-DE" sz="1100" dirty="0">
              <a:solidFill>
                <a:srgbClr val="000000"/>
              </a:solidFill>
              <a:latin typeface="Calibri" panose="020F0502020204030204" pitchFamily="34" charset="0"/>
              <a:cs typeface="Calibri" panose="020F0502020204030204" pitchFamily="34" charset="0"/>
            </a:endParaRPr>
          </a:p>
          <a:p>
            <a:pPr marL="0" indent="0" algn="just">
              <a:buFont typeface="Arial" panose="020B0604020202020204" pitchFamily="34" charset="0"/>
              <a:buNone/>
            </a:pPr>
            <a:r>
              <a:rPr lang="de-DE" sz="1100" b="1" dirty="0">
                <a:solidFill>
                  <a:srgbClr val="000000"/>
                </a:solidFill>
                <a:latin typeface="Calibri" panose="020F0502020204030204" pitchFamily="34" charset="0"/>
                <a:cs typeface="Calibri" panose="020F0502020204030204" pitchFamily="34" charset="0"/>
              </a:rPr>
              <a:t>Verstehensgrundlage für:</a:t>
            </a:r>
          </a:p>
          <a:p>
            <a:pPr algn="just"/>
            <a:r>
              <a:rPr lang="de-DE" sz="1100" dirty="0">
                <a:latin typeface="Calibri" panose="020F0502020204030204" pitchFamily="34" charset="0"/>
                <a:cs typeface="Calibri" panose="020F0502020204030204" pitchFamily="34" charset="0"/>
              </a:rPr>
              <a:t>Das Vertiefen des ordinalen und kardinalen Zahlaspekts am Zahlenstrahl. Später können  die Zahlaspekte auf Dezimalzahlen, Brüche und Prozente (mit Bruch- und Prozentstreifen)  übertragen werden.</a:t>
            </a:r>
          </a:p>
          <a:p>
            <a:pPr algn="just"/>
            <a:endParaRPr lang="de-DE" sz="1100" dirty="0">
              <a:latin typeface="Calibri" panose="020F0502020204030204" pitchFamily="34" charset="0"/>
              <a:cs typeface="Calibri" panose="020F0502020204030204" pitchFamily="34" charset="0"/>
            </a:endParaRPr>
          </a:p>
          <a:p>
            <a:pPr algn="just"/>
            <a:r>
              <a:rPr lang="de-DE" sz="1100" b="1" dirty="0">
                <a:latin typeface="Calibri" panose="020F0502020204030204" pitchFamily="34" charset="0"/>
                <a:cs typeface="Calibri" panose="020F0502020204030204" pitchFamily="34" charset="0"/>
              </a:rPr>
              <a:t>Impulse für die Weiterführung:</a:t>
            </a:r>
          </a:p>
          <a:p>
            <a:pPr marL="0" indent="0" algn="just">
              <a:spcBef>
                <a:spcPts val="400"/>
              </a:spcBef>
              <a:buFont typeface="Arial" panose="020B0604020202020204" pitchFamily="34" charset="0"/>
              <a:buNone/>
            </a:pPr>
            <a:r>
              <a:rPr lang="de-DE" sz="1100" dirty="0">
                <a:latin typeface="Calibri" panose="020F0502020204030204" pitchFamily="34" charset="0"/>
                <a:cs typeface="Calibri" panose="020F0502020204030204" pitchFamily="34" charset="0"/>
              </a:rPr>
              <a:t>Veränderung des Zahlenstrahls durch das Verzehnfachen des Zahlenraumes. Folgende Impulse wären hier möglich:</a:t>
            </a:r>
          </a:p>
          <a:p>
            <a:pPr marL="171450" indent="-171450" algn="just">
              <a:spcBef>
                <a:spcPts val="400"/>
              </a:spcBef>
              <a:buFont typeface="Wingdings" pitchFamily="2" charset="2"/>
              <a:buChar char="§"/>
            </a:pPr>
            <a:r>
              <a:rPr lang="de-DE" sz="1100" dirty="0">
                <a:latin typeface="Calibri" panose="020F0502020204030204" pitchFamily="34" charset="0"/>
                <a:cs typeface="Calibri" panose="020F0502020204030204" pitchFamily="34" charset="0"/>
              </a:rPr>
              <a:t>Was verändert sich am Zahlenstrahl, wenn wir den Zahlenraum verzehnfachen? Also wenn wir beispielsweise 1200 aus 120 machen und 5000 aus 500? </a:t>
            </a:r>
          </a:p>
          <a:p>
            <a:pPr marL="171450" indent="-171450" algn="just">
              <a:spcBef>
                <a:spcPts val="400"/>
              </a:spcBef>
              <a:buFont typeface="Wingdings" pitchFamily="2" charset="2"/>
              <a:buChar char="§"/>
            </a:pPr>
            <a:r>
              <a:rPr lang="de-DE" sz="1100" dirty="0">
                <a:latin typeface="Calibri" panose="020F0502020204030204" pitchFamily="34" charset="0"/>
                <a:cs typeface="Calibri" panose="020F0502020204030204" pitchFamily="34" charset="0"/>
              </a:rPr>
              <a:t>Was verändert sich an den Positionen der eingeordneten Zahlen, wenn wir den Zahlenraum verzehnfachen?</a:t>
            </a:r>
          </a:p>
        </p:txBody>
      </p:sp>
      <p:sp>
        <p:nvSpPr>
          <p:cNvPr id="2" name="Rechteck 1"/>
          <p:cNvSpPr/>
          <p:nvPr/>
        </p:nvSpPr>
        <p:spPr>
          <a:xfrm>
            <a:off x="1401146" y="1586246"/>
            <a:ext cx="5989088" cy="435760"/>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r>
              <a:rPr lang="de-DE" sz="1116" dirty="0">
                <a:latin typeface="Calibri" panose="020F0502020204030204" pitchFamily="34" charset="0"/>
                <a:cs typeface="Calibri" panose="020F0502020204030204" pitchFamily="34" charset="0"/>
              </a:rPr>
              <a:t> </a:t>
            </a:r>
          </a:p>
        </p:txBody>
      </p:sp>
      <p:sp>
        <p:nvSpPr>
          <p:cNvPr id="4" name="Rechteck 3"/>
          <p:cNvSpPr/>
          <p:nvPr/>
        </p:nvSpPr>
        <p:spPr>
          <a:xfrm>
            <a:off x="443377" y="1742373"/>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sp>
        <p:nvSpPr>
          <p:cNvPr id="8" name="Titel 9">
            <a:extLst>
              <a:ext uri="{FF2B5EF4-FFF2-40B4-BE49-F238E27FC236}">
                <a16:creationId xmlns:a16="http://schemas.microsoft.com/office/drawing/2014/main" id="{003664D8-BADA-8799-6D7F-28912E50F793}"/>
              </a:ext>
            </a:extLst>
          </p:cNvPr>
          <p:cNvSpPr>
            <a:spLocks noGrp="1"/>
          </p:cNvSpPr>
          <p:nvPr>
            <p:ph type="title"/>
          </p:nvPr>
        </p:nvSpPr>
        <p:spPr>
          <a:xfrm>
            <a:off x="188938" y="247433"/>
            <a:ext cx="4840515" cy="353564"/>
          </a:xfrm>
        </p:spPr>
        <p:txBody>
          <a:bodyPr>
            <a:noAutofit/>
          </a:bodyPr>
          <a:lstStyle/>
          <a:p>
            <a:r>
              <a:rPr lang="de-DE" b="1" dirty="0">
                <a:latin typeface="Calibri Regular"/>
              </a:rPr>
              <a:t>Einordnen am Zahlenstrahl</a:t>
            </a:r>
          </a:p>
        </p:txBody>
      </p:sp>
      <p:sp>
        <p:nvSpPr>
          <p:cNvPr id="3" name="Textfeld 2">
            <a:extLst>
              <a:ext uri="{FF2B5EF4-FFF2-40B4-BE49-F238E27FC236}">
                <a16:creationId xmlns:a16="http://schemas.microsoft.com/office/drawing/2014/main" id="{6879AF10-0F99-FAB7-0F2E-8892E39EA9A6}"/>
              </a:ext>
            </a:extLst>
          </p:cNvPr>
          <p:cNvSpPr txBox="1"/>
          <p:nvPr/>
        </p:nvSpPr>
        <p:spPr>
          <a:xfrm>
            <a:off x="6004278" y="384571"/>
            <a:ext cx="1303563"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N2A/D2A</a:t>
            </a:r>
          </a:p>
        </p:txBody>
      </p:sp>
    </p:spTree>
    <p:extLst>
      <p:ext uri="{BB962C8B-B14F-4D97-AF65-F5344CB8AC3E}">
        <p14:creationId xmlns:p14="http://schemas.microsoft.com/office/powerpoint/2010/main" val="1371166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6B341C11-F8A4-0D62-7B19-CE62D713A660}"/>
              </a:ext>
            </a:extLst>
          </p:cNvPr>
          <p:cNvSpPr/>
          <p:nvPr/>
        </p:nvSpPr>
        <p:spPr>
          <a:xfrm>
            <a:off x="99055" y="1053851"/>
            <a:ext cx="6289158" cy="285335"/>
          </a:xfrm>
          <a:prstGeom prst="rect">
            <a:avLst/>
          </a:prstGeom>
        </p:spPr>
        <p:txBody>
          <a:bodyPr wrap="square" lIns="91440" tIns="45720" rIns="91440" bIns="45720" anchor="t">
            <a:spAutoFit/>
          </a:bodyPr>
          <a:lstStyle/>
          <a:p>
            <a:pPr>
              <a:lnSpc>
                <a:spcPct val="110000"/>
              </a:lnSpc>
              <a:spcBef>
                <a:spcPts val="400"/>
              </a:spcBef>
            </a:pPr>
            <a:endParaRPr lang="de-DE" sz="1200" b="1" dirty="0">
              <a:solidFill>
                <a:srgbClr val="000000"/>
              </a:solidFill>
              <a:cs typeface="Calibri" panose="020F0502020204030204" pitchFamily="34" charset="0"/>
            </a:endParaRPr>
          </a:p>
        </p:txBody>
      </p:sp>
      <p:sp>
        <p:nvSpPr>
          <p:cNvPr id="43" name="Titel 8">
            <a:extLst>
              <a:ext uri="{FF2B5EF4-FFF2-40B4-BE49-F238E27FC236}">
                <a16:creationId xmlns:a16="http://schemas.microsoft.com/office/drawing/2014/main" id="{CB32C742-E5A0-5162-D872-C8C5FFBE3A54}"/>
              </a:ext>
            </a:extLst>
          </p:cNvPr>
          <p:cNvSpPr txBox="1">
            <a:spLocks/>
          </p:cNvSpPr>
          <p:nvPr/>
        </p:nvSpPr>
        <p:spPr>
          <a:xfrm>
            <a:off x="2531331" y="418966"/>
            <a:ext cx="2370082" cy="290676"/>
          </a:xfrm>
          <a:prstGeom prst="rect">
            <a:avLst/>
          </a:prstGeom>
        </p:spPr>
        <p:txBody>
          <a:bodyPr lIns="91440" tIns="45720" rIns="91440" bIns="45720" anchor="t"/>
          <a:lstStyle>
            <a:lvl1pPr algn="l" defTabSz="712866" rtl="0" eaLnBrk="1" latinLnBrk="0" hangingPunct="1">
              <a:lnSpc>
                <a:spcPct val="90000"/>
              </a:lnSpc>
              <a:spcBef>
                <a:spcPct val="0"/>
              </a:spcBef>
              <a:buNone/>
              <a:defRPr sz="3430" kern="1200">
                <a:solidFill>
                  <a:schemeClr val="tx1"/>
                </a:solidFill>
                <a:latin typeface="+mj-lt"/>
                <a:ea typeface="+mj-ea"/>
                <a:cs typeface="+mj-cs"/>
              </a:defRPr>
            </a:lvl1pPr>
          </a:lstStyle>
          <a:p>
            <a:pPr algn="ctr"/>
            <a:endParaRPr lang="de-DE" sz="1600" b="1" dirty="0">
              <a:solidFill>
                <a:srgbClr val="D3E2E4"/>
              </a:solidFill>
              <a:latin typeface="+mn-lt"/>
            </a:endParaRPr>
          </a:p>
        </p:txBody>
      </p:sp>
      <p:pic>
        <p:nvPicPr>
          <p:cNvPr id="7" name="Grafik 6">
            <a:extLst>
              <a:ext uri="{FF2B5EF4-FFF2-40B4-BE49-F238E27FC236}">
                <a16:creationId xmlns:a16="http://schemas.microsoft.com/office/drawing/2014/main" id="{999203EF-52C5-EA75-DBFA-63DF3E353C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887" t="5459" r="13890" b="33565"/>
          <a:stretch/>
        </p:blipFill>
        <p:spPr>
          <a:xfrm>
            <a:off x="393588" y="1039574"/>
            <a:ext cx="3226531" cy="913911"/>
          </a:xfrm>
          <a:prstGeom prst="rect">
            <a:avLst/>
          </a:prstGeom>
        </p:spPr>
      </p:pic>
      <p:grpSp>
        <p:nvGrpSpPr>
          <p:cNvPr id="3" name="Gruppieren 2">
            <a:extLst>
              <a:ext uri="{FF2B5EF4-FFF2-40B4-BE49-F238E27FC236}">
                <a16:creationId xmlns:a16="http://schemas.microsoft.com/office/drawing/2014/main" id="{DDC670A8-C58B-DFF3-2429-F1CB7D9DD7F7}"/>
              </a:ext>
            </a:extLst>
          </p:cNvPr>
          <p:cNvGrpSpPr/>
          <p:nvPr/>
        </p:nvGrpSpPr>
        <p:grpSpPr>
          <a:xfrm>
            <a:off x="4522125" y="947413"/>
            <a:ext cx="2703713" cy="885478"/>
            <a:chOff x="4496297" y="2193664"/>
            <a:chExt cx="2703713" cy="885478"/>
          </a:xfrm>
        </p:grpSpPr>
        <p:sp>
          <p:nvSpPr>
            <p:cNvPr id="10" name="Rechteckige Legende 28">
              <a:extLst>
                <a:ext uri="{FF2B5EF4-FFF2-40B4-BE49-F238E27FC236}">
                  <a16:creationId xmlns:a16="http://schemas.microsoft.com/office/drawing/2014/main" id="{41EDE9ED-7DAC-9A2D-1D15-F827293D6898}"/>
                </a:ext>
              </a:extLst>
            </p:cNvPr>
            <p:cNvSpPr>
              <a:spLocks noChangeArrowheads="1"/>
            </p:cNvSpPr>
            <p:nvPr/>
          </p:nvSpPr>
          <p:spPr bwMode="auto">
            <a:xfrm flipV="1">
              <a:off x="4496297" y="2500612"/>
              <a:ext cx="1737617" cy="355499"/>
            </a:xfrm>
            <a:prstGeom prst="wedgeRoundRectCallout">
              <a:avLst>
                <a:gd name="adj1" fmla="val 58591"/>
                <a:gd name="adj2" fmla="val -9220"/>
                <a:gd name="adj3" fmla="val 16667"/>
              </a:avLst>
            </a:prstGeom>
            <a:ln>
              <a:solidFill>
                <a:schemeClr val="bg1">
                  <a:lumMod val="75000"/>
                </a:schemeClr>
              </a:solidFill>
              <a:headEnd/>
              <a:tailEnd/>
            </a:ln>
          </p:spPr>
          <p:style>
            <a:lnRef idx="2">
              <a:schemeClr val="accent3"/>
            </a:lnRef>
            <a:fillRef idx="1">
              <a:schemeClr val="lt1"/>
            </a:fillRef>
            <a:effectRef idx="0">
              <a:schemeClr val="accent3"/>
            </a:effectRef>
            <a:fontRef idx="minor">
              <a:schemeClr val="dk1"/>
            </a:fontRef>
          </p:style>
          <p:txBody>
            <a:bodyPr rot="0" vert="horz" wrap="square" lIns="36000" tIns="36000" rIns="36000" bIns="36000" anchor="ctr" anchorCtr="0" upright="1">
              <a:noAutofit/>
            </a:bodyPr>
            <a:lstStyle/>
            <a:p>
              <a:pPr algn="ctr" hangingPunct="0"/>
              <a:r>
                <a:rPr lang="de-DE" sz="1200" dirty="0">
                  <a:solidFill>
                    <a:schemeClr val="tx1"/>
                  </a:solidFill>
                  <a:ea typeface="Times New Roman" panose="02020603050405020304" pitchFamily="18" charset="0"/>
                  <a:cs typeface="Times New Roman" panose="02020603050405020304" pitchFamily="18" charset="0"/>
                </a:rPr>
                <a:t>Kann das so stimmen?</a:t>
              </a:r>
              <a:endParaRPr lang="de-DE" sz="1200" dirty="0">
                <a:solidFill>
                  <a:schemeClr val="tx1"/>
                </a:solidFill>
                <a:effectLst/>
                <a:ea typeface="Times New Roman" panose="02020603050405020304" pitchFamily="18" charset="0"/>
                <a:cs typeface="Times New Roman" panose="02020603050405020304" pitchFamily="18" charset="0"/>
              </a:endParaRPr>
            </a:p>
          </p:txBody>
        </p:sp>
        <p:grpSp>
          <p:nvGrpSpPr>
            <p:cNvPr id="11" name="Gruppieren 10">
              <a:extLst>
                <a:ext uri="{FF2B5EF4-FFF2-40B4-BE49-F238E27FC236}">
                  <a16:creationId xmlns:a16="http://schemas.microsoft.com/office/drawing/2014/main" id="{7D48F008-DF94-283E-36E3-5E8BFAD635BE}"/>
                </a:ext>
              </a:extLst>
            </p:cNvPr>
            <p:cNvGrpSpPr/>
            <p:nvPr/>
          </p:nvGrpSpPr>
          <p:grpSpPr>
            <a:xfrm>
              <a:off x="6438522" y="2193664"/>
              <a:ext cx="761488" cy="885478"/>
              <a:chOff x="6438522" y="2193664"/>
              <a:chExt cx="761488" cy="885478"/>
            </a:xfrm>
          </p:grpSpPr>
          <p:pic>
            <p:nvPicPr>
              <p:cNvPr id="13" name="Grafik 12" descr="Ein Bild, das Darstellung, Clipart, Animierter Cartoon, Animation enthält.&#10;&#10;Automatisch generierte Beschreibung">
                <a:extLst>
                  <a:ext uri="{FF2B5EF4-FFF2-40B4-BE49-F238E27FC236}">
                    <a16:creationId xmlns:a16="http://schemas.microsoft.com/office/drawing/2014/main" id="{1F6FE57B-0FB0-64D3-0637-0CAD4033D7EB}"/>
                  </a:ext>
                </a:extLst>
              </p:cNvPr>
              <p:cNvPicPr>
                <a:picLocks noChangeAspect="1"/>
              </p:cNvPicPr>
              <p:nvPr/>
            </p:nvPicPr>
            <p:blipFill>
              <a:blip r:embed="rId3"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6438522" y="2193664"/>
                <a:ext cx="761488" cy="694166"/>
              </a:xfrm>
              <a:prstGeom prst="rect">
                <a:avLst/>
              </a:prstGeom>
            </p:spPr>
          </p:pic>
          <p:sp>
            <p:nvSpPr>
              <p:cNvPr id="16" name="Textfeld 15">
                <a:extLst>
                  <a:ext uri="{FF2B5EF4-FFF2-40B4-BE49-F238E27FC236}">
                    <a16:creationId xmlns:a16="http://schemas.microsoft.com/office/drawing/2014/main" id="{F02FDE2D-439D-2AA4-70F0-3C619908C738}"/>
                  </a:ext>
                </a:extLst>
              </p:cNvPr>
              <p:cNvSpPr txBox="1"/>
              <p:nvPr/>
            </p:nvSpPr>
            <p:spPr>
              <a:xfrm>
                <a:off x="6612318" y="2832921"/>
                <a:ext cx="413896" cy="246221"/>
              </a:xfrm>
              <a:prstGeom prst="rect">
                <a:avLst/>
              </a:prstGeom>
              <a:noFill/>
            </p:spPr>
            <p:txBody>
              <a:bodyPr wrap="none" rtlCol="0">
                <a:spAutoFit/>
              </a:bodyPr>
              <a:lstStyle/>
              <a:p>
                <a:pPr algn="ctr"/>
                <a:r>
                  <a:rPr lang="de-DE" sz="1000" dirty="0"/>
                  <a:t>Tara</a:t>
                </a:r>
              </a:p>
            </p:txBody>
          </p:sp>
        </p:grpSp>
      </p:grpSp>
      <p:sp>
        <p:nvSpPr>
          <p:cNvPr id="8" name="Titel 7">
            <a:extLst>
              <a:ext uri="{FF2B5EF4-FFF2-40B4-BE49-F238E27FC236}">
                <a16:creationId xmlns:a16="http://schemas.microsoft.com/office/drawing/2014/main" id="{DF55372D-7CFA-FBCB-EA23-650ED043D0A5}"/>
              </a:ext>
            </a:extLst>
          </p:cNvPr>
          <p:cNvSpPr>
            <a:spLocks noGrp="1"/>
          </p:cNvSpPr>
          <p:nvPr>
            <p:ph type="title"/>
          </p:nvPr>
        </p:nvSpPr>
        <p:spPr>
          <a:xfrm>
            <a:off x="185764" y="154817"/>
            <a:ext cx="4840515" cy="567542"/>
          </a:xfrm>
        </p:spPr>
        <p:txBody>
          <a:bodyPr>
            <a:normAutofit/>
          </a:bodyPr>
          <a:lstStyle/>
          <a:p>
            <a:r>
              <a:rPr lang="de-DE" kern="0" dirty="0"/>
              <a:t>Zahlenstrahle vergleichen</a:t>
            </a:r>
            <a:endParaRPr lang="de-DE" dirty="0"/>
          </a:p>
        </p:txBody>
      </p:sp>
      <p:sp>
        <p:nvSpPr>
          <p:cNvPr id="9" name="Textfeld 8">
            <a:extLst>
              <a:ext uri="{FF2B5EF4-FFF2-40B4-BE49-F238E27FC236}">
                <a16:creationId xmlns:a16="http://schemas.microsoft.com/office/drawing/2014/main" id="{32F3C4E0-98CF-C5DD-B1CA-4A874B4B1C66}"/>
              </a:ext>
            </a:extLst>
          </p:cNvPr>
          <p:cNvSpPr txBox="1"/>
          <p:nvPr/>
        </p:nvSpPr>
        <p:spPr>
          <a:xfrm>
            <a:off x="6003604" y="385797"/>
            <a:ext cx="1297151" cy="246221"/>
          </a:xfrm>
          <a:prstGeom prst="rect">
            <a:avLst/>
          </a:prstGeom>
          <a:noFill/>
        </p:spPr>
        <p:txBody>
          <a:bodyPr wrap="none" rtlCol="0">
            <a:spAutoFit/>
          </a:bodyPr>
          <a:lstStyle/>
          <a:p>
            <a:pPr algn="r"/>
            <a:r>
              <a:rPr lang="de-DE" sz="1000" dirty="0">
                <a:solidFill>
                  <a:schemeClr val="bg1"/>
                </a:solidFill>
              </a:rPr>
              <a:t>zu Baustein</a:t>
            </a:r>
            <a:r>
              <a:rPr lang="de-DE" sz="1000" dirty="0">
                <a:solidFill>
                  <a:srgbClr val="00B050"/>
                </a:solidFill>
              </a:rPr>
              <a:t> </a:t>
            </a:r>
            <a:r>
              <a:rPr lang="de-DE" sz="1000" dirty="0">
                <a:solidFill>
                  <a:schemeClr val="bg1"/>
                </a:solidFill>
              </a:rPr>
              <a:t>N2B/D2B</a:t>
            </a:r>
          </a:p>
        </p:txBody>
      </p:sp>
      <p:sp>
        <p:nvSpPr>
          <p:cNvPr id="2" name="Textfeld 1">
            <a:extLst>
              <a:ext uri="{FF2B5EF4-FFF2-40B4-BE49-F238E27FC236}">
                <a16:creationId xmlns:a16="http://schemas.microsoft.com/office/drawing/2014/main" id="{2CBA560D-5477-682F-DDDF-42CD96AFF822}"/>
              </a:ext>
            </a:extLst>
          </p:cNvPr>
          <p:cNvSpPr txBox="1"/>
          <p:nvPr/>
        </p:nvSpPr>
        <p:spPr>
          <a:xfrm>
            <a:off x="384235" y="2828900"/>
            <a:ext cx="6080115" cy="1815882"/>
          </a:xfrm>
          <a:prstGeom prst="rect">
            <a:avLst/>
          </a:prstGeom>
          <a:noFill/>
        </p:spPr>
        <p:txBody>
          <a:bodyPr wrap="square" rtlCol="0">
            <a:spAutoFit/>
          </a:bodyPr>
          <a:lstStyle/>
          <a:p>
            <a:pPr marL="342900" indent="-342900">
              <a:buClr>
                <a:srgbClr val="327A86"/>
              </a:buClr>
              <a:buFont typeface="Wingdings" panose="05000000000000000000" pitchFamily="2" charset="2"/>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Warum kann der Zahlenstrahl mit der Endzahl 10 </a:t>
            </a:r>
            <a:br>
              <a:rPr lang="de-DE" sz="1400" dirty="0">
                <a:effectLst/>
                <a:latin typeface="Calibri" panose="020F0502020204030204" pitchFamily="34" charset="0"/>
                <a:ea typeface="Calibri" panose="020F0502020204030204" pitchFamily="34" charset="0"/>
                <a:cs typeface="Times New Roman" panose="02020603050405020304" pitchFamily="18" charset="0"/>
              </a:rPr>
            </a:br>
            <a:r>
              <a:rPr lang="de-DE" sz="1400" dirty="0">
                <a:effectLst/>
                <a:latin typeface="Calibri" panose="020F0502020204030204" pitchFamily="34" charset="0"/>
                <a:ea typeface="Calibri" panose="020F0502020204030204" pitchFamily="34" charset="0"/>
                <a:cs typeface="Times New Roman" panose="02020603050405020304" pitchFamily="18" charset="0"/>
              </a:rPr>
              <a:t>länger </a:t>
            </a:r>
            <a:r>
              <a:rPr lang="de-DE" sz="1400" dirty="0">
                <a:latin typeface="Calibri" panose="020F0502020204030204" pitchFamily="34" charset="0"/>
                <a:ea typeface="Calibri" panose="020F0502020204030204" pitchFamily="34" charset="0"/>
                <a:cs typeface="Times New Roman" panose="02020603050405020304" pitchFamily="18" charset="0"/>
              </a:rPr>
              <a:t>sein als der Zahlenstrahl mit der Endzahl 1000?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Clr>
                <a:srgbClr val="327A86"/>
              </a:buClr>
              <a:buFont typeface="Wingdings" panose="05000000000000000000" pitchFamily="2" charset="2"/>
              <a:buChar cha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Clr>
                <a:srgbClr val="327A86"/>
              </a:buClr>
              <a:buFont typeface="Wingdings" panose="05000000000000000000"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Welche Zahlen könnten auf dem Zahlenstrahl bis 1000 eingetragen werden?</a:t>
            </a:r>
          </a:p>
          <a:p>
            <a:pPr marL="342900" indent="-342900">
              <a:buClr>
                <a:srgbClr val="327A86"/>
              </a:buClr>
              <a:buFont typeface="Wingdings" panose="05000000000000000000"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Clr>
                <a:srgbClr val="327A86"/>
              </a:buClr>
              <a:buFont typeface="Wingdings" panose="05000000000000000000"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Welche Zahlen könnten auf dem Zahlenstrahl bis 10 eingetragen werden?</a:t>
            </a:r>
          </a:p>
          <a:p>
            <a:pPr marL="342900" indent="-342900">
              <a:buClr>
                <a:srgbClr val="327A86"/>
              </a:buClr>
              <a:buFont typeface="Wingdings" panose="05000000000000000000"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Clr>
                <a:srgbClr val="327A86"/>
              </a:buClr>
              <a:buFont typeface="Wingdings" panose="05000000000000000000"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Welche Zahl ist bei den beiden Zahlenstrahlen in der Mitte?</a:t>
            </a:r>
          </a:p>
        </p:txBody>
      </p:sp>
      <p:sp>
        <p:nvSpPr>
          <p:cNvPr id="4" name="Textfeld 3">
            <a:extLst>
              <a:ext uri="{FF2B5EF4-FFF2-40B4-BE49-F238E27FC236}">
                <a16:creationId xmlns:a16="http://schemas.microsoft.com/office/drawing/2014/main" id="{6B7C5789-B709-AE8F-D6C1-523992540CD8}"/>
              </a:ext>
            </a:extLst>
          </p:cNvPr>
          <p:cNvSpPr txBox="1"/>
          <p:nvPr/>
        </p:nvSpPr>
        <p:spPr>
          <a:xfrm>
            <a:off x="442912" y="4659237"/>
            <a:ext cx="5723232" cy="523220"/>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solidFill>
                  <a:srgbClr val="ED7D31"/>
                </a:solidFill>
                <a:latin typeface="Calibri" panose="020F0502020204030204"/>
              </a:rPr>
              <a:t>Wie viele Einer-, Zehner- und Hunderterschritte geht man von 0 bis 1000 und wie viele Schritte geht man von 0 bis 10?</a:t>
            </a:r>
          </a:p>
        </p:txBody>
      </p:sp>
      <p:pic>
        <p:nvPicPr>
          <p:cNvPr id="5" name="Grafik 4">
            <a:extLst>
              <a:ext uri="{FF2B5EF4-FFF2-40B4-BE49-F238E27FC236}">
                <a16:creationId xmlns:a16="http://schemas.microsoft.com/office/drawing/2014/main" id="{6FD9713B-B097-4BAC-EBAD-E5604548CD1E}"/>
              </a:ext>
            </a:extLst>
          </p:cNvPr>
          <p:cNvPicPr>
            <a:picLocks noChangeAspect="1"/>
          </p:cNvPicPr>
          <p:nvPr/>
        </p:nvPicPr>
        <p:blipFill>
          <a:blip r:embed="rId4">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442912" y="4718023"/>
            <a:ext cx="281850" cy="281850"/>
          </a:xfrm>
          <a:prstGeom prst="rect">
            <a:avLst/>
          </a:prstGeom>
          <a:noFill/>
        </p:spPr>
      </p:pic>
    </p:spTree>
    <p:extLst>
      <p:ext uri="{BB962C8B-B14F-4D97-AF65-F5344CB8AC3E}">
        <p14:creationId xmlns:p14="http://schemas.microsoft.com/office/powerpoint/2010/main" val="297594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A66F5E24-1546-C66B-9377-0E1596D45CA2}"/>
              </a:ext>
            </a:extLst>
          </p:cNvPr>
          <p:cNvSpPr/>
          <p:nvPr/>
        </p:nvSpPr>
        <p:spPr>
          <a:xfrm>
            <a:off x="203104" y="639861"/>
            <a:ext cx="7240555" cy="4549964"/>
          </a:xfrm>
          <a:prstGeom prst="rect">
            <a:avLst/>
          </a:prstGeom>
        </p:spPr>
        <p:txBody>
          <a:bodyPr wrap="square" lIns="91440" tIns="45720" rIns="91440" bIns="45720" anchor="t">
            <a:spAutoFit/>
          </a:bodyPr>
          <a:lstStyle/>
          <a:p>
            <a:pPr algn="just"/>
            <a:r>
              <a:rPr lang="de-DE" sz="1050" b="1" dirty="0">
                <a:solidFill>
                  <a:srgbClr val="000000"/>
                </a:solidFill>
                <a:latin typeface="Calibri" panose="020F0502020204030204" pitchFamily="34" charset="0"/>
                <a:cs typeface="Calibri" panose="020F0502020204030204" pitchFamily="34" charset="0"/>
              </a:rPr>
              <a:t>Beschreibung der Verstehensaktivität: </a:t>
            </a:r>
          </a:p>
          <a:p>
            <a:pPr algn="just"/>
            <a:r>
              <a:rPr lang="de-DE" sz="1050" dirty="0">
                <a:latin typeface="Calibri" panose="020F0502020204030204" pitchFamily="34" charset="0"/>
                <a:cs typeface="Calibri" panose="020F0502020204030204" pitchFamily="34" charset="0"/>
              </a:rPr>
              <a:t>Bei dieser Aktivität sind die Impulse im Unterrichtsgespräch von zentraler Bedeutung. Die Impulse sind so aufgebaut, dass Lernende durch das Beschreiben sukzessive zu der Begründung finden können, dass die Länge eines Zahlenstrahls nicht entscheidend ist, sondern vielmehr die Skalierung, die durch die Anfangs- und Endzahlen bestimmt wird. So zeichnet sich der Zahlenstrahl i</a:t>
            </a:r>
            <a:r>
              <a:rPr lang="de-DE" sz="1050" dirty="0">
                <a:effectLst/>
                <a:latin typeface="Calibri" panose="020F0502020204030204" pitchFamily="34" charset="0"/>
                <a:cs typeface="Calibri" panose="020F0502020204030204" pitchFamily="34" charset="0"/>
              </a:rPr>
              <a:t>m </a:t>
            </a:r>
            <a:r>
              <a:rPr lang="de-DE" sz="1050" dirty="0">
                <a:latin typeface="Calibri" panose="020F0502020204030204" pitchFamily="34" charset="0"/>
                <a:cs typeface="Calibri" panose="020F0502020204030204" pitchFamily="34" charset="0"/>
              </a:rPr>
              <a:t>Gegensatz zur Hunderterkette </a:t>
            </a:r>
            <a:r>
              <a:rPr lang="de-DE" sz="1050" dirty="0">
                <a:effectLst/>
                <a:latin typeface="Calibri" panose="020F0502020204030204" pitchFamily="34" charset="0"/>
                <a:cs typeface="Calibri" panose="020F0502020204030204" pitchFamily="34" charset="0"/>
              </a:rPr>
              <a:t>dadurch aus, dass er in Länge und Skalierung variabel ist. Ein Zahlenstrahl von 0 bis 1000 kann damit auch kürzer gezeichnet sein als ein Strahl von 0 bis 10. Dennoch kann </a:t>
            </a:r>
            <a:r>
              <a:rPr lang="de-DE" sz="1050" dirty="0">
                <a:latin typeface="Calibri" panose="020F0502020204030204" pitchFamily="34" charset="0"/>
                <a:cs typeface="Calibri" panose="020F0502020204030204" pitchFamily="34" charset="0"/>
              </a:rPr>
              <a:t>man</a:t>
            </a:r>
            <a:r>
              <a:rPr lang="de-DE" sz="1050" dirty="0">
                <a:effectLst/>
                <a:latin typeface="Calibri" panose="020F0502020204030204" pitchFamily="34" charset="0"/>
                <a:cs typeface="Calibri" panose="020F0502020204030204" pitchFamily="34" charset="0"/>
              </a:rPr>
              <a:t> auf dem Zahlenstrahl von 0 bis 1000 etwa 1000 </a:t>
            </a:r>
            <a:r>
              <a:rPr lang="de-DE" sz="1050" dirty="0" err="1">
                <a:effectLst/>
                <a:latin typeface="Calibri" panose="020F0502020204030204" pitchFamily="34" charset="0"/>
                <a:cs typeface="Calibri" panose="020F0502020204030204" pitchFamily="34" charset="0"/>
              </a:rPr>
              <a:t>Einerschritte</a:t>
            </a:r>
            <a:r>
              <a:rPr lang="de-DE" sz="1050" dirty="0">
                <a:effectLst/>
                <a:latin typeface="Calibri" panose="020F0502020204030204" pitchFamily="34" charset="0"/>
                <a:cs typeface="Calibri" panose="020F0502020204030204" pitchFamily="34" charset="0"/>
              </a:rPr>
              <a:t>, 100 Zehnerschritte, 10 Hunderterschritte oder einen Tausenderschritt machen, während auf dem Zahlenstrahl von 0 bis 10 nur 10 </a:t>
            </a:r>
            <a:r>
              <a:rPr lang="de-DE" sz="1050" dirty="0" err="1">
                <a:effectLst/>
                <a:latin typeface="Calibri" panose="020F0502020204030204" pitchFamily="34" charset="0"/>
                <a:cs typeface="Calibri" panose="020F0502020204030204" pitchFamily="34" charset="0"/>
              </a:rPr>
              <a:t>Einerschritte</a:t>
            </a:r>
            <a:r>
              <a:rPr lang="de-DE" sz="1050" dirty="0">
                <a:effectLst/>
                <a:latin typeface="Calibri" panose="020F0502020204030204" pitchFamily="34" charset="0"/>
                <a:cs typeface="Calibri" panose="020F0502020204030204" pitchFamily="34" charset="0"/>
              </a:rPr>
              <a:t> oder 1 Zehnerschritt möglich sind. </a:t>
            </a:r>
            <a:r>
              <a:rPr lang="de-DE" sz="1050" dirty="0">
                <a:latin typeface="Calibri" panose="020F0502020204030204" pitchFamily="34" charset="0"/>
                <a:cs typeface="Calibri" panose="020F0502020204030204" pitchFamily="34" charset="0"/>
              </a:rPr>
              <a:t>Weiterhin kann die Antwort zugelassen und vertieft werden, dass es unendlich viele (und dichte gebrochene) Zahlen auf dem Zahlenstrahl gibt, </a:t>
            </a:r>
            <a:r>
              <a:rPr lang="de-DE" sz="1050" dirty="0">
                <a:effectLst/>
                <a:latin typeface="Calibri" panose="020F0502020204030204" pitchFamily="34" charset="0"/>
                <a:cs typeface="Calibri" panose="020F0502020204030204" pitchFamily="34" charset="0"/>
              </a:rPr>
              <a:t>die selbst durch Skalieren und Zoomen nicht alle sichtbar gemacht werden können und müssen.</a:t>
            </a:r>
          </a:p>
          <a:p>
            <a:pPr algn="just"/>
            <a:endParaRPr lang="de-DE" sz="1050" dirty="0">
              <a:latin typeface="Calibri" panose="020F0502020204030204" pitchFamily="34" charset="0"/>
              <a:cs typeface="Calibri" panose="020F0502020204030204" pitchFamily="34" charset="0"/>
            </a:endParaRPr>
          </a:p>
          <a:p>
            <a:pPr algn="just"/>
            <a:r>
              <a:rPr lang="de-DE" sz="1050" b="1" dirty="0">
                <a:effectLst/>
                <a:latin typeface="Calibri" panose="020F0502020204030204" pitchFamily="34" charset="0"/>
                <a:cs typeface="Calibri" panose="020F0502020204030204" pitchFamily="34" charset="0"/>
              </a:rPr>
              <a:t>Erforderliche Verstehensgrundlagen:</a:t>
            </a:r>
          </a:p>
          <a:p>
            <a:pPr algn="just"/>
            <a:r>
              <a:rPr lang="de-DE" sz="1050" dirty="0">
                <a:solidFill>
                  <a:srgbClr val="000000"/>
                </a:solidFill>
                <a:latin typeface="Calibri" panose="020F0502020204030204" pitchFamily="34" charset="0"/>
                <a:cs typeface="Calibri" panose="020F0502020204030204" pitchFamily="34" charset="0"/>
              </a:rPr>
              <a:t>Kardinales Zahlverständnis in den fokussierten Zahlenräumen sowie die Kenntnis des Zahlenstrahls als ordinales Darstellungsmittel sind Lernvoraussetzung.</a:t>
            </a:r>
            <a:endParaRPr lang="de-DE" sz="1050" dirty="0">
              <a:effectLst/>
              <a:latin typeface="Calibri" panose="020F0502020204030204" pitchFamily="34" charset="0"/>
              <a:cs typeface="Calibri" panose="020F0502020204030204" pitchFamily="34" charset="0"/>
            </a:endParaRPr>
          </a:p>
          <a:p>
            <a:pPr algn="just"/>
            <a:endParaRPr lang="de-DE" sz="1050" dirty="0">
              <a:latin typeface="Calibri" panose="020F0502020204030204" pitchFamily="34" charset="0"/>
              <a:cs typeface="Calibri" panose="020F0502020204030204" pitchFamily="34" charset="0"/>
            </a:endParaRPr>
          </a:p>
          <a:p>
            <a:pPr algn="just"/>
            <a:r>
              <a:rPr lang="de-DE" sz="1050" b="1" dirty="0">
                <a:effectLst/>
                <a:latin typeface="Calibri" panose="020F0502020204030204" pitchFamily="34" charset="0"/>
                <a:cs typeface="Calibri" panose="020F0502020204030204" pitchFamily="34" charset="0"/>
              </a:rPr>
              <a:t>Verstehensgrundlage für:</a:t>
            </a:r>
          </a:p>
          <a:p>
            <a:pPr algn="just"/>
            <a:r>
              <a:rPr lang="de-DE" sz="1050" dirty="0">
                <a:solidFill>
                  <a:srgbClr val="000000"/>
                </a:solidFill>
                <a:latin typeface="Calibri" panose="020F0502020204030204" pitchFamily="34" charset="0"/>
                <a:cs typeface="Calibri" panose="020F0502020204030204" pitchFamily="34" charset="0"/>
              </a:rPr>
              <a:t>Fundiertes ordinales Zahlverständnis, </a:t>
            </a:r>
            <a:r>
              <a:rPr lang="de-DE" sz="1050" dirty="0">
                <a:latin typeface="Calibri" panose="020F0502020204030204" pitchFamily="34" charset="0"/>
                <a:cs typeface="Calibri" panose="020F0502020204030204" pitchFamily="34" charset="0"/>
              </a:rPr>
              <a:t>Zahlraumerweiterung insbesondere auf Dezimalzahlen, Umgang mit Darstellungsmittel des Zahlenstrahls</a:t>
            </a:r>
            <a:r>
              <a:rPr lang="de-DE" sz="1050" b="1" dirty="0">
                <a:latin typeface="Calibri" panose="020F0502020204030204" pitchFamily="34" charset="0"/>
                <a:cs typeface="Calibri" panose="020F0502020204030204" pitchFamily="34" charset="0"/>
              </a:rPr>
              <a:t> </a:t>
            </a:r>
            <a:r>
              <a:rPr lang="de-DE" sz="1050" dirty="0">
                <a:solidFill>
                  <a:srgbClr val="000000"/>
                </a:solidFill>
                <a:latin typeface="Calibri" panose="020F0502020204030204" pitchFamily="34" charset="0"/>
                <a:cs typeface="Calibri" panose="020F0502020204030204" pitchFamily="34" charset="0"/>
              </a:rPr>
              <a:t>auch in anderen Zahlenbereichen.</a:t>
            </a:r>
          </a:p>
          <a:p>
            <a:pPr algn="just"/>
            <a:endParaRPr lang="de-DE" sz="1050" dirty="0">
              <a:latin typeface="Calibri" panose="020F0502020204030204" pitchFamily="34" charset="0"/>
              <a:cs typeface="Calibri" panose="020F0502020204030204" pitchFamily="34" charset="0"/>
            </a:endParaRPr>
          </a:p>
          <a:p>
            <a:pPr algn="just"/>
            <a:r>
              <a:rPr lang="de-DE" sz="1050" b="1" dirty="0">
                <a:effectLst/>
                <a:latin typeface="Calibri" panose="020F0502020204030204" pitchFamily="34" charset="0"/>
                <a:cs typeface="Calibri" panose="020F0502020204030204" pitchFamily="34" charset="0"/>
              </a:rPr>
              <a:t>Impulse für die Weiterführung:</a:t>
            </a:r>
          </a:p>
          <a:p>
            <a:pPr algn="just">
              <a:lnSpc>
                <a:spcPts val="1060"/>
              </a:lnSpc>
            </a:pPr>
            <a:r>
              <a:rPr lang="de-DE" sz="1050" dirty="0">
                <a:latin typeface="Calibri" panose="020F0502020204030204" pitchFamily="34" charset="0"/>
                <a:cs typeface="Calibri" panose="020F0502020204030204" pitchFamily="34" charset="0"/>
              </a:rPr>
              <a:t>Diese Aufgabe ist gut erweiterbar mit folgenden Impulsen: </a:t>
            </a:r>
          </a:p>
          <a:p>
            <a:pPr marL="171450" indent="-171450" algn="just">
              <a:lnSpc>
                <a:spcPts val="1060"/>
              </a:lnSpc>
              <a:spcBef>
                <a:spcPts val="400"/>
              </a:spcBef>
              <a:buFont typeface="Wingdings" pitchFamily="2" charset="2"/>
              <a:buChar char="§"/>
            </a:pPr>
            <a:r>
              <a:rPr lang="de-DE" altLang="de-DE" sz="1050" dirty="0">
                <a:latin typeface="Calibri" panose="020F0502020204030204" pitchFamily="34" charset="0"/>
                <a:cs typeface="Calibri" panose="020F0502020204030204" pitchFamily="34" charset="0"/>
              </a:rPr>
              <a:t>Wie viele Zehnerabschnitte der Hunderterkette kann ich in die Zahlenstrahle reinlegen? </a:t>
            </a:r>
          </a:p>
          <a:p>
            <a:pPr marL="171450" indent="-171450" algn="just">
              <a:lnSpc>
                <a:spcPts val="1060"/>
              </a:lnSpc>
              <a:spcBef>
                <a:spcPts val="400"/>
              </a:spcBef>
              <a:buFont typeface="Wingdings" pitchFamily="2" charset="2"/>
              <a:buChar char="§"/>
            </a:pPr>
            <a:r>
              <a:rPr lang="de-DE" altLang="de-DE" sz="1050" dirty="0">
                <a:latin typeface="Calibri" panose="020F0502020204030204" pitchFamily="34" charset="0"/>
                <a:cs typeface="Calibri" panose="020F0502020204030204" pitchFamily="34" charset="0"/>
              </a:rPr>
              <a:t>Wie oft passt der untere Zahlenstrahl in den oberen Zahlenstrahl? </a:t>
            </a:r>
          </a:p>
          <a:p>
            <a:pPr marL="171450" indent="-171450" algn="just">
              <a:lnSpc>
                <a:spcPts val="1060"/>
              </a:lnSpc>
              <a:spcBef>
                <a:spcPts val="400"/>
              </a:spcBef>
              <a:buFont typeface="Wingdings" pitchFamily="2" charset="2"/>
              <a:buChar char="§"/>
            </a:pPr>
            <a:r>
              <a:rPr lang="de-DE" altLang="de-DE" sz="1050" dirty="0">
                <a:latin typeface="Calibri" panose="020F0502020204030204" pitchFamily="34" charset="0"/>
                <a:cs typeface="Calibri" panose="020F0502020204030204" pitchFamily="34" charset="0"/>
              </a:rPr>
              <a:t>Wie lang müsste ein passender Zahlenstrahl bis 100 sein?</a:t>
            </a:r>
          </a:p>
          <a:p>
            <a:pPr marL="171450" indent="-171450" algn="just">
              <a:lnSpc>
                <a:spcPts val="1060"/>
              </a:lnSpc>
              <a:spcBef>
                <a:spcPts val="400"/>
              </a:spcBef>
              <a:buFont typeface="Wingdings" pitchFamily="2" charset="2"/>
              <a:buChar char="§"/>
            </a:pPr>
            <a:r>
              <a:rPr lang="de-DE" altLang="de-DE" sz="1050" dirty="0">
                <a:latin typeface="Calibri" panose="020F0502020204030204" pitchFamily="34" charset="0"/>
                <a:cs typeface="Calibri" panose="020F0502020204030204" pitchFamily="34" charset="0"/>
              </a:rPr>
              <a:t>Welche Zahlen findest du auf einem Zahlenstrahl, der von 0 bis 1 geht?</a:t>
            </a:r>
          </a:p>
          <a:p>
            <a:pPr marL="171450" indent="-171450" algn="just">
              <a:lnSpc>
                <a:spcPts val="1060"/>
              </a:lnSpc>
              <a:spcBef>
                <a:spcPts val="400"/>
              </a:spcBef>
              <a:buFont typeface="Wingdings" pitchFamily="2" charset="2"/>
              <a:buChar char="§"/>
            </a:pPr>
            <a:r>
              <a:rPr lang="de-DE" altLang="de-DE" sz="1050" dirty="0">
                <a:solidFill>
                  <a:schemeClr val="tx1"/>
                </a:solidFill>
                <a:latin typeface="Calibri" panose="020F0502020204030204" pitchFamily="34" charset="0"/>
                <a:cs typeface="Calibri" panose="020F0502020204030204" pitchFamily="34" charset="0"/>
              </a:rPr>
              <a:t>Welche Zahl ist in der Mitte?</a:t>
            </a:r>
          </a:p>
        </p:txBody>
      </p:sp>
      <p:sp>
        <p:nvSpPr>
          <p:cNvPr id="2" name="Rechteck 1"/>
          <p:cNvSpPr/>
          <p:nvPr/>
        </p:nvSpPr>
        <p:spPr>
          <a:xfrm>
            <a:off x="1401146" y="1586246"/>
            <a:ext cx="5989088" cy="435760"/>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r>
              <a:rPr lang="de-DE" sz="1116" dirty="0">
                <a:latin typeface="Calibri" panose="020F0502020204030204" pitchFamily="34" charset="0"/>
                <a:cs typeface="Calibri" panose="020F0502020204030204" pitchFamily="34" charset="0"/>
              </a:rPr>
              <a:t> </a:t>
            </a:r>
          </a:p>
        </p:txBody>
      </p:sp>
      <p:sp>
        <p:nvSpPr>
          <p:cNvPr id="4" name="Rechteck 3"/>
          <p:cNvSpPr/>
          <p:nvPr/>
        </p:nvSpPr>
        <p:spPr>
          <a:xfrm>
            <a:off x="443377" y="1742373"/>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grpSp>
        <p:nvGrpSpPr>
          <p:cNvPr id="6" name="Gruppieren 5">
            <a:extLst>
              <a:ext uri="{FF2B5EF4-FFF2-40B4-BE49-F238E27FC236}">
                <a16:creationId xmlns:a16="http://schemas.microsoft.com/office/drawing/2014/main" id="{C50F7B8B-4C2A-FE21-76AF-6722962E98D9}"/>
              </a:ext>
            </a:extLst>
          </p:cNvPr>
          <p:cNvGrpSpPr/>
          <p:nvPr/>
        </p:nvGrpSpPr>
        <p:grpSpPr>
          <a:xfrm>
            <a:off x="4985316" y="4636048"/>
            <a:ext cx="1412818" cy="332431"/>
            <a:chOff x="543067" y="1232504"/>
            <a:chExt cx="5087912" cy="431800"/>
          </a:xfrm>
        </p:grpSpPr>
        <p:pic>
          <p:nvPicPr>
            <p:cNvPr id="9" name="Grafik 8">
              <a:extLst>
                <a:ext uri="{FF2B5EF4-FFF2-40B4-BE49-F238E27FC236}">
                  <a16:creationId xmlns:a16="http://schemas.microsoft.com/office/drawing/2014/main" id="{D08B231B-82A3-F757-4731-ADDC88D34F37}"/>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90984" y="1232504"/>
              <a:ext cx="5039995" cy="431800"/>
            </a:xfrm>
            <a:prstGeom prst="rect">
              <a:avLst/>
            </a:prstGeom>
            <a:noFill/>
          </p:spPr>
        </p:pic>
        <p:sp>
          <p:nvSpPr>
            <p:cNvPr id="11" name="Abgerundetes Rechteck 42">
              <a:extLst>
                <a:ext uri="{FF2B5EF4-FFF2-40B4-BE49-F238E27FC236}">
                  <a16:creationId xmlns:a16="http://schemas.microsoft.com/office/drawing/2014/main" id="{F275591F-54B9-A0CF-4AE0-22C700D17091}"/>
                </a:ext>
              </a:extLst>
            </p:cNvPr>
            <p:cNvSpPr/>
            <p:nvPr/>
          </p:nvSpPr>
          <p:spPr>
            <a:xfrm>
              <a:off x="543067" y="1395591"/>
              <a:ext cx="608611" cy="247776"/>
            </a:xfrm>
            <a:prstGeom prst="round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10604" tIns="21772" rIns="110604"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hangingPunct="0"/>
              <a:r>
                <a:rPr lang="de-DE" sz="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0</a:t>
              </a:r>
            </a:p>
          </p:txBody>
        </p:sp>
        <p:sp>
          <p:nvSpPr>
            <p:cNvPr id="13" name="Abgerundetes Rechteck 43">
              <a:extLst>
                <a:ext uri="{FF2B5EF4-FFF2-40B4-BE49-F238E27FC236}">
                  <a16:creationId xmlns:a16="http://schemas.microsoft.com/office/drawing/2014/main" id="{E7464B6E-AC54-DD27-8A15-7798BF2FFCB1}"/>
                </a:ext>
              </a:extLst>
            </p:cNvPr>
            <p:cNvSpPr/>
            <p:nvPr/>
          </p:nvSpPr>
          <p:spPr>
            <a:xfrm>
              <a:off x="4978720" y="1394216"/>
              <a:ext cx="652259" cy="269705"/>
            </a:xfrm>
            <a:prstGeom prst="round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43545" tIns="21772" rIns="43545"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hangingPunct="0"/>
              <a:r>
                <a:rPr lang="de-DE" sz="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1</a:t>
              </a:r>
            </a:p>
          </p:txBody>
        </p:sp>
      </p:grpSp>
      <p:sp>
        <p:nvSpPr>
          <p:cNvPr id="8" name="Titel 9">
            <a:extLst>
              <a:ext uri="{FF2B5EF4-FFF2-40B4-BE49-F238E27FC236}">
                <a16:creationId xmlns:a16="http://schemas.microsoft.com/office/drawing/2014/main" id="{8BC807F7-5ED3-21FC-3DE2-A5DE31E40798}"/>
              </a:ext>
            </a:extLst>
          </p:cNvPr>
          <p:cNvSpPr>
            <a:spLocks noGrp="1"/>
          </p:cNvSpPr>
          <p:nvPr>
            <p:ph type="title"/>
          </p:nvPr>
        </p:nvSpPr>
        <p:spPr>
          <a:xfrm>
            <a:off x="174295" y="243521"/>
            <a:ext cx="4840515" cy="353564"/>
          </a:xfrm>
        </p:spPr>
        <p:txBody>
          <a:bodyPr>
            <a:noAutofit/>
          </a:bodyPr>
          <a:lstStyle/>
          <a:p>
            <a:r>
              <a:rPr lang="de-DE" b="1" dirty="0">
                <a:latin typeface="Calibri Regular"/>
              </a:rPr>
              <a:t>Zahlenstrahle vergleichen</a:t>
            </a:r>
          </a:p>
        </p:txBody>
      </p:sp>
      <p:sp>
        <p:nvSpPr>
          <p:cNvPr id="5" name="Textfeld 4">
            <a:extLst>
              <a:ext uri="{FF2B5EF4-FFF2-40B4-BE49-F238E27FC236}">
                <a16:creationId xmlns:a16="http://schemas.microsoft.com/office/drawing/2014/main" id="{A6FE3C3D-9B89-AA2F-DACC-B4BCD0C44AF3}"/>
              </a:ext>
            </a:extLst>
          </p:cNvPr>
          <p:cNvSpPr txBox="1"/>
          <p:nvPr/>
        </p:nvSpPr>
        <p:spPr>
          <a:xfrm>
            <a:off x="6004148" y="385514"/>
            <a:ext cx="1297151"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N2B/D2B</a:t>
            </a:r>
          </a:p>
        </p:txBody>
      </p:sp>
    </p:spTree>
    <p:extLst>
      <p:ext uri="{BB962C8B-B14F-4D97-AF65-F5344CB8AC3E}">
        <p14:creationId xmlns:p14="http://schemas.microsoft.com/office/powerpoint/2010/main" val="819415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6B341C11-F8A4-0D62-7B19-CE62D713A660}"/>
              </a:ext>
            </a:extLst>
          </p:cNvPr>
          <p:cNvSpPr/>
          <p:nvPr/>
        </p:nvSpPr>
        <p:spPr>
          <a:xfrm>
            <a:off x="99055" y="1053851"/>
            <a:ext cx="6289158" cy="285335"/>
          </a:xfrm>
          <a:prstGeom prst="rect">
            <a:avLst/>
          </a:prstGeom>
        </p:spPr>
        <p:txBody>
          <a:bodyPr wrap="square" lIns="91440" tIns="45720" rIns="91440" bIns="45720" anchor="t">
            <a:spAutoFit/>
          </a:bodyPr>
          <a:lstStyle/>
          <a:p>
            <a:pPr>
              <a:lnSpc>
                <a:spcPct val="110000"/>
              </a:lnSpc>
              <a:spcBef>
                <a:spcPts val="400"/>
              </a:spcBef>
            </a:pPr>
            <a:endParaRPr lang="de-DE" sz="1200" b="1" dirty="0">
              <a:solidFill>
                <a:srgbClr val="000000"/>
              </a:solidFill>
              <a:cs typeface="Calibri" panose="020F0502020204030204" pitchFamily="34" charset="0"/>
            </a:endParaRPr>
          </a:p>
        </p:txBody>
      </p:sp>
      <p:sp>
        <p:nvSpPr>
          <p:cNvPr id="2" name="Rechteck 1">
            <a:extLst>
              <a:ext uri="{FF2B5EF4-FFF2-40B4-BE49-F238E27FC236}">
                <a16:creationId xmlns:a16="http://schemas.microsoft.com/office/drawing/2014/main" id="{6BCAE6C9-AA60-5940-516C-8D2961EA2F0B}"/>
              </a:ext>
            </a:extLst>
          </p:cNvPr>
          <p:cNvSpPr/>
          <p:nvPr/>
        </p:nvSpPr>
        <p:spPr>
          <a:xfrm>
            <a:off x="536300" y="2302913"/>
            <a:ext cx="8379371" cy="766364"/>
          </a:xfrm>
          <a:prstGeom prst="rect">
            <a:avLst/>
          </a:prstGeom>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t> </a:t>
            </a:r>
          </a:p>
          <a:p>
            <a:pPr>
              <a:lnSpc>
                <a:spcPct val="119000"/>
              </a:lnSpc>
              <a:spcAft>
                <a:spcPts val="450"/>
              </a:spcAft>
            </a:pPr>
            <a:endParaRPr lang="de-DE" sz="1200" kern="1400" dirty="0">
              <a:solidFill>
                <a:srgbClr val="000000"/>
              </a:solidFill>
            </a:endParaRPr>
          </a:p>
          <a:p>
            <a:pPr>
              <a:lnSpc>
                <a:spcPct val="119000"/>
              </a:lnSpc>
              <a:spcAft>
                <a:spcPts val="450"/>
              </a:spcAft>
            </a:pPr>
            <a:r>
              <a:rPr lang="de-DE" sz="1200" kern="1400" dirty="0">
                <a:solidFill>
                  <a:srgbClr val="000000"/>
                </a:solidFill>
              </a:rPr>
              <a:t> </a:t>
            </a:r>
          </a:p>
        </p:txBody>
      </p:sp>
      <p:grpSp>
        <p:nvGrpSpPr>
          <p:cNvPr id="5" name="Gruppieren 4">
            <a:extLst>
              <a:ext uri="{FF2B5EF4-FFF2-40B4-BE49-F238E27FC236}">
                <a16:creationId xmlns:a16="http://schemas.microsoft.com/office/drawing/2014/main" id="{19B842E6-DC78-CDCA-97DB-D697E7B078C3}"/>
              </a:ext>
            </a:extLst>
          </p:cNvPr>
          <p:cNvGrpSpPr/>
          <p:nvPr/>
        </p:nvGrpSpPr>
        <p:grpSpPr>
          <a:xfrm>
            <a:off x="5390394" y="1661252"/>
            <a:ext cx="761488" cy="846898"/>
            <a:chOff x="6438522" y="2257910"/>
            <a:chExt cx="761488" cy="846898"/>
          </a:xfrm>
        </p:grpSpPr>
        <p:pic>
          <p:nvPicPr>
            <p:cNvPr id="9" name="Grafik 8" descr="Ein Bild, das Darstellung, Clipart, Animierter Cartoon, Animation enthält.&#10;&#10;Automatisch generierte Beschreibung">
              <a:extLst>
                <a:ext uri="{FF2B5EF4-FFF2-40B4-BE49-F238E27FC236}">
                  <a16:creationId xmlns:a16="http://schemas.microsoft.com/office/drawing/2014/main" id="{648A1B4A-9433-8C29-6323-DB25C58A6CC1}"/>
                </a:ext>
              </a:extLst>
            </p:cNvPr>
            <p:cNvPicPr>
              <a:picLocks noChangeAspect="1"/>
            </p:cNvPicPr>
            <p:nvPr/>
          </p:nvPicPr>
          <p:blipFill>
            <a:blip r:embed="rId2"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6438522" y="2257910"/>
              <a:ext cx="761488" cy="629920"/>
            </a:xfrm>
            <a:prstGeom prst="rect">
              <a:avLst/>
            </a:prstGeom>
          </p:spPr>
        </p:pic>
        <p:sp>
          <p:nvSpPr>
            <p:cNvPr id="11" name="Textfeld 10">
              <a:extLst>
                <a:ext uri="{FF2B5EF4-FFF2-40B4-BE49-F238E27FC236}">
                  <a16:creationId xmlns:a16="http://schemas.microsoft.com/office/drawing/2014/main" id="{9111745E-BA7F-5354-9141-B7F244DB835F}"/>
                </a:ext>
              </a:extLst>
            </p:cNvPr>
            <p:cNvSpPr txBox="1"/>
            <p:nvPr/>
          </p:nvSpPr>
          <p:spPr>
            <a:xfrm>
              <a:off x="6612318" y="2858587"/>
              <a:ext cx="413896" cy="246221"/>
            </a:xfrm>
            <a:prstGeom prst="rect">
              <a:avLst/>
            </a:prstGeom>
            <a:noFill/>
          </p:spPr>
          <p:txBody>
            <a:bodyPr wrap="none" rtlCol="0">
              <a:spAutoFit/>
            </a:bodyPr>
            <a:lstStyle/>
            <a:p>
              <a:r>
                <a:rPr lang="de-DE" sz="1000" dirty="0"/>
                <a:t>Tara</a:t>
              </a:r>
            </a:p>
          </p:txBody>
        </p:sp>
      </p:grpSp>
      <p:sp>
        <p:nvSpPr>
          <p:cNvPr id="15" name="Titel 14">
            <a:extLst>
              <a:ext uri="{FF2B5EF4-FFF2-40B4-BE49-F238E27FC236}">
                <a16:creationId xmlns:a16="http://schemas.microsoft.com/office/drawing/2014/main" id="{4857721D-C47B-D03E-9006-FF67703FC127}"/>
              </a:ext>
            </a:extLst>
          </p:cNvPr>
          <p:cNvSpPr>
            <a:spLocks noGrp="1"/>
          </p:cNvSpPr>
          <p:nvPr>
            <p:ph type="title"/>
          </p:nvPr>
        </p:nvSpPr>
        <p:spPr>
          <a:xfrm>
            <a:off x="188810" y="148613"/>
            <a:ext cx="4840515" cy="567542"/>
          </a:xfrm>
        </p:spPr>
        <p:txBody>
          <a:bodyPr>
            <a:normAutofit/>
          </a:bodyPr>
          <a:lstStyle/>
          <a:p>
            <a:r>
              <a:rPr lang="de-DE" kern="0" dirty="0"/>
              <a:t>Mitte finden I</a:t>
            </a:r>
            <a:endParaRPr lang="de-DE" dirty="0"/>
          </a:p>
        </p:txBody>
      </p:sp>
      <p:sp>
        <p:nvSpPr>
          <p:cNvPr id="16" name="Textfeld 15">
            <a:extLst>
              <a:ext uri="{FF2B5EF4-FFF2-40B4-BE49-F238E27FC236}">
                <a16:creationId xmlns:a16="http://schemas.microsoft.com/office/drawing/2014/main" id="{D73A581A-8804-DEC3-B05E-9D44F571B11D}"/>
              </a:ext>
            </a:extLst>
          </p:cNvPr>
          <p:cNvSpPr txBox="1"/>
          <p:nvPr/>
        </p:nvSpPr>
        <p:spPr>
          <a:xfrm>
            <a:off x="6003724" y="387746"/>
            <a:ext cx="1297151" cy="246221"/>
          </a:xfrm>
          <a:prstGeom prst="rect">
            <a:avLst/>
          </a:prstGeom>
          <a:noFill/>
        </p:spPr>
        <p:txBody>
          <a:bodyPr wrap="none" rtlCol="0">
            <a:spAutoFit/>
          </a:bodyPr>
          <a:lstStyle/>
          <a:p>
            <a:pPr algn="r"/>
            <a:r>
              <a:rPr lang="de-DE" sz="1000" dirty="0">
                <a:solidFill>
                  <a:schemeClr val="bg1"/>
                </a:solidFill>
              </a:rPr>
              <a:t>zu Baustein</a:t>
            </a:r>
            <a:r>
              <a:rPr lang="de-DE" sz="1000" dirty="0">
                <a:solidFill>
                  <a:srgbClr val="00B050"/>
                </a:solidFill>
              </a:rPr>
              <a:t> </a:t>
            </a:r>
            <a:r>
              <a:rPr lang="de-DE" sz="1000" dirty="0">
                <a:solidFill>
                  <a:schemeClr val="bg1"/>
                </a:solidFill>
              </a:rPr>
              <a:t>N2B/D2B</a:t>
            </a:r>
          </a:p>
        </p:txBody>
      </p:sp>
      <p:sp>
        <p:nvSpPr>
          <p:cNvPr id="6" name="Textfeld 5">
            <a:extLst>
              <a:ext uri="{FF2B5EF4-FFF2-40B4-BE49-F238E27FC236}">
                <a16:creationId xmlns:a16="http://schemas.microsoft.com/office/drawing/2014/main" id="{EC83F86E-5437-ED40-8F61-8F8E425514B9}"/>
              </a:ext>
            </a:extLst>
          </p:cNvPr>
          <p:cNvSpPr txBox="1"/>
          <p:nvPr/>
        </p:nvSpPr>
        <p:spPr>
          <a:xfrm>
            <a:off x="344647" y="3128063"/>
            <a:ext cx="5862054" cy="1600438"/>
          </a:xfrm>
          <a:prstGeom prst="rect">
            <a:avLst/>
          </a:prstGeom>
          <a:noFill/>
        </p:spPr>
        <p:txBody>
          <a:bodyPr wrap="none" rtlCol="0">
            <a:spAutoFit/>
          </a:bodyPr>
          <a:lstStyle/>
          <a:p>
            <a:pPr marL="285750" indent="-285750">
              <a:buClr>
                <a:srgbClr val="327A86"/>
              </a:buClr>
              <a:buFont typeface="Wingdings" pitchFamily="2" charset="2"/>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Habt ihr Tipps für Tara?</a:t>
            </a:r>
            <a:br>
              <a:rPr lang="de-DE" sz="1400" dirty="0">
                <a:effectLst/>
                <a:latin typeface="Calibri" panose="020F0502020204030204" pitchFamily="34" charset="0"/>
                <a:ea typeface="Calibri" panose="020F0502020204030204" pitchFamily="34" charset="0"/>
                <a:cs typeface="Times New Roman" panose="02020603050405020304" pitchFamily="18" charset="0"/>
              </a:rPr>
            </a:b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Gibt es verschiedene Wege, wie Tara die Mitte finden kann?</a:t>
            </a:r>
          </a:p>
          <a:p>
            <a:pPr marL="285750" indent="-285750">
              <a:buClr>
                <a:srgbClr val="327A86"/>
              </a:buClr>
              <a:buFont typeface="Wingdings"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Sind alle Wege gleich praktisch? Welche findet ihr am besten und warum?</a:t>
            </a:r>
          </a:p>
        </p:txBody>
      </p:sp>
      <p:pic>
        <p:nvPicPr>
          <p:cNvPr id="13" name="Grafik 12">
            <a:extLst>
              <a:ext uri="{FF2B5EF4-FFF2-40B4-BE49-F238E27FC236}">
                <a16:creationId xmlns:a16="http://schemas.microsoft.com/office/drawing/2014/main" id="{2C7D1915-34BA-16F0-C2A2-E94E513DE6D8}"/>
              </a:ext>
            </a:extLst>
          </p:cNvPr>
          <p:cNvPicPr>
            <a:picLocks noChangeAspect="1"/>
          </p:cNvPicPr>
          <p:nvPr/>
        </p:nvPicPr>
        <p:blipFill rotWithShape="1">
          <a:blip r:embed="rId3">
            <a:extLst>
              <a:ext uri="{28A0092B-C50C-407E-A947-70E740481C1C}">
                <a14:useLocalDpi xmlns:a14="http://schemas.microsoft.com/office/drawing/2010/main" val="0"/>
              </a:ext>
            </a:extLst>
          </a:blip>
          <a:srcRect l="1491" t="25408" r="3234" b="12210"/>
          <a:stretch/>
        </p:blipFill>
        <p:spPr>
          <a:xfrm>
            <a:off x="1751418" y="1257580"/>
            <a:ext cx="3404503" cy="552825"/>
          </a:xfrm>
          <a:prstGeom prst="rect">
            <a:avLst/>
          </a:prstGeom>
        </p:spPr>
      </p:pic>
      <p:sp>
        <p:nvSpPr>
          <p:cNvPr id="14" name="Rechteckige Legende 28">
            <a:extLst>
              <a:ext uri="{FF2B5EF4-FFF2-40B4-BE49-F238E27FC236}">
                <a16:creationId xmlns:a16="http://schemas.microsoft.com/office/drawing/2014/main" id="{91AC294A-844B-0F1C-3809-4FAF3D714CAA}"/>
              </a:ext>
            </a:extLst>
          </p:cNvPr>
          <p:cNvSpPr>
            <a:spLocks noChangeArrowheads="1"/>
          </p:cNvSpPr>
          <p:nvPr/>
        </p:nvSpPr>
        <p:spPr bwMode="auto">
          <a:xfrm flipV="1">
            <a:off x="5771138" y="1325352"/>
            <a:ext cx="1737617" cy="355499"/>
          </a:xfrm>
          <a:prstGeom prst="wedgeRoundRectCallout">
            <a:avLst>
              <a:gd name="adj1" fmla="val -38787"/>
              <a:gd name="adj2" fmla="val -127011"/>
              <a:gd name="adj3" fmla="val 16667"/>
            </a:avLst>
          </a:prstGeom>
          <a:ln>
            <a:solidFill>
              <a:schemeClr val="bg1">
                <a:lumMod val="75000"/>
              </a:schemeClr>
            </a:solidFill>
            <a:headEnd/>
            <a:tailEnd/>
          </a:ln>
        </p:spPr>
        <p:style>
          <a:lnRef idx="2">
            <a:schemeClr val="accent3"/>
          </a:lnRef>
          <a:fillRef idx="1">
            <a:schemeClr val="lt1"/>
          </a:fillRef>
          <a:effectRef idx="0">
            <a:schemeClr val="accent3"/>
          </a:effectRef>
          <a:fontRef idx="minor">
            <a:schemeClr val="dk1"/>
          </a:fontRef>
        </p:style>
        <p:txBody>
          <a:bodyPr rot="0" vert="horz" wrap="square" lIns="36000" tIns="36000" rIns="36000" bIns="36000" anchor="ctr" anchorCtr="0" upright="1">
            <a:noAutofit/>
          </a:bodyPr>
          <a:lstStyle/>
          <a:p>
            <a:pPr algn="ctr" hangingPunct="0"/>
            <a:r>
              <a:rPr lang="de-DE" sz="1200" dirty="0">
                <a:solidFill>
                  <a:schemeClr val="tx1"/>
                </a:solidFill>
                <a:ea typeface="Times New Roman" panose="02020603050405020304" pitchFamily="18" charset="0"/>
                <a:cs typeface="Times New Roman" panose="02020603050405020304" pitchFamily="18" charset="0"/>
              </a:rPr>
              <a:t>Wie finde ich die Mitte?</a:t>
            </a:r>
            <a:endParaRPr lang="de-DE" sz="1200" dirty="0">
              <a:solidFill>
                <a:schemeClr val="tx1"/>
              </a:solidFill>
              <a:effectLst/>
              <a:ea typeface="Times New Roman" panose="02020603050405020304" pitchFamily="18" charset="0"/>
              <a:cs typeface="Times New Roman" panose="02020603050405020304" pitchFamily="18" charset="0"/>
            </a:endParaRPr>
          </a:p>
        </p:txBody>
      </p:sp>
      <p:sp>
        <p:nvSpPr>
          <p:cNvPr id="3" name="Textfeld 2">
            <a:extLst>
              <a:ext uri="{FF2B5EF4-FFF2-40B4-BE49-F238E27FC236}">
                <a16:creationId xmlns:a16="http://schemas.microsoft.com/office/drawing/2014/main" id="{29C7D9E0-26F1-EE18-1A7F-7D481055A47A}"/>
              </a:ext>
            </a:extLst>
          </p:cNvPr>
          <p:cNvSpPr txBox="1"/>
          <p:nvPr/>
        </p:nvSpPr>
        <p:spPr>
          <a:xfrm>
            <a:off x="344647" y="3911062"/>
            <a:ext cx="5723232" cy="523220"/>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solidFill>
                  <a:srgbClr val="ED7D31"/>
                </a:solidFill>
                <a:latin typeface="Calibri" panose="020F0502020204030204"/>
              </a:rPr>
              <a:t>Schaut euch die Zahl ganz links und ganz rechts an. Wie viele Schritte            liegen zwischen den beiden Zahlen?</a:t>
            </a:r>
          </a:p>
        </p:txBody>
      </p:sp>
      <p:pic>
        <p:nvPicPr>
          <p:cNvPr id="4" name="Grafik 3">
            <a:extLst>
              <a:ext uri="{FF2B5EF4-FFF2-40B4-BE49-F238E27FC236}">
                <a16:creationId xmlns:a16="http://schemas.microsoft.com/office/drawing/2014/main" id="{05799612-0578-88CD-FE0D-155F4C35CCDE}"/>
              </a:ext>
            </a:extLst>
          </p:cNvPr>
          <p:cNvPicPr>
            <a:picLocks noChangeAspect="1"/>
          </p:cNvPicPr>
          <p:nvPr/>
        </p:nvPicPr>
        <p:blipFill>
          <a:blip r:embed="rId4">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349414" y="3928282"/>
            <a:ext cx="281850" cy="298477"/>
          </a:xfrm>
          <a:prstGeom prst="rect">
            <a:avLst/>
          </a:prstGeom>
          <a:noFill/>
        </p:spPr>
      </p:pic>
    </p:spTree>
    <p:extLst>
      <p:ext uri="{BB962C8B-B14F-4D97-AF65-F5344CB8AC3E}">
        <p14:creationId xmlns:p14="http://schemas.microsoft.com/office/powerpoint/2010/main" val="391800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114247CD-043E-A7EF-335F-EDE0A772E1E7}"/>
              </a:ext>
            </a:extLst>
          </p:cNvPr>
          <p:cNvSpPr/>
          <p:nvPr/>
        </p:nvSpPr>
        <p:spPr>
          <a:xfrm>
            <a:off x="159559" y="849774"/>
            <a:ext cx="7240555" cy="3647152"/>
          </a:xfrm>
          <a:prstGeom prst="rect">
            <a:avLst/>
          </a:prstGeom>
        </p:spPr>
        <p:txBody>
          <a:bodyPr wrap="square" lIns="91440" tIns="45720" rIns="91440" bIns="45720" anchor="t">
            <a:spAutoFit/>
          </a:bodyPr>
          <a:lstStyle/>
          <a:p>
            <a:pPr algn="just"/>
            <a:r>
              <a:rPr lang="de-DE" sz="1100" b="1" dirty="0">
                <a:solidFill>
                  <a:srgbClr val="000000"/>
                </a:solidFill>
                <a:latin typeface="Calibri" panose="020F0502020204030204" pitchFamily="34" charset="0"/>
                <a:cs typeface="Calibri" panose="020F0502020204030204" pitchFamily="34" charset="0"/>
              </a:rPr>
              <a:t>Beschreibung der Verstehensaktivität:  </a:t>
            </a:r>
          </a:p>
          <a:p>
            <a:pPr algn="just"/>
            <a:r>
              <a:rPr lang="de-DE" sz="1100" dirty="0">
                <a:latin typeface="Calibri" panose="020F0502020204030204" pitchFamily="34" charset="0"/>
                <a:cs typeface="Calibri" panose="020F0502020204030204" pitchFamily="34" charset="0"/>
              </a:rPr>
              <a:t>Lernende werden durch die Fragen der fiktiven Schülerin Tara dazu aufgefordert, zu überlegen, wie man die Mitte der zwei vorgegebenen Zahlen finden kann.</a:t>
            </a:r>
            <a:r>
              <a:rPr lang="de-DE" sz="1100" dirty="0">
                <a:effectLst/>
                <a:latin typeface="Calibri" panose="020F0502020204030204" pitchFamily="34" charset="0"/>
                <a:cs typeface="Calibri" panose="020F0502020204030204" pitchFamily="34" charset="0"/>
              </a:rPr>
              <a:t> Im </a:t>
            </a:r>
            <a:r>
              <a:rPr lang="de-DE" sz="1100" dirty="0">
                <a:latin typeface="Calibri" panose="020F0502020204030204" pitchFamily="34" charset="0"/>
                <a:cs typeface="Calibri" panose="020F0502020204030204" pitchFamily="34" charset="0"/>
              </a:rPr>
              <a:t>Unterrichtsgespräch können sie durch die Lehrkraft dazu angeregt werden, </a:t>
            </a:r>
            <a:r>
              <a:rPr lang="de-DE" sz="1100" dirty="0">
                <a:effectLst/>
                <a:latin typeface="Calibri" panose="020F0502020204030204" pitchFamily="34" charset="0"/>
                <a:cs typeface="Calibri" panose="020F0502020204030204" pitchFamily="34" charset="0"/>
              </a:rPr>
              <a:t>verschiedene Wege (wie systematisches Probieren oder schrittweises Vorgehen) zu beschreiben und am Material darzustellen. Dabei sollte der Fokus nicht auf dem rein rechnerischen Bilden des arithmetischen Mittels liegen, da das Verfahren oft nur automatisiert angewendet, aber nicht verstanden wird. </a:t>
            </a:r>
            <a:r>
              <a:rPr lang="de-DE" sz="1100" dirty="0">
                <a:latin typeface="Calibri" panose="020F0502020204030204" pitchFamily="34" charset="0"/>
                <a:cs typeface="Calibri" panose="020F0502020204030204" pitchFamily="34" charset="0"/>
              </a:rPr>
              <a:t>S</a:t>
            </a:r>
            <a:r>
              <a:rPr lang="de-DE" sz="1100" dirty="0">
                <a:effectLst/>
                <a:latin typeface="Calibri" panose="020F0502020204030204" pitchFamily="34" charset="0"/>
                <a:cs typeface="Calibri" panose="020F0502020204030204" pitchFamily="34" charset="0"/>
              </a:rPr>
              <a:t>innvoll ist es, über das Verständnis des kardinalen Aspekts „Es sind so viele Schritte, die ich in der Anzahl halbiere.“ zu gehen. Hierfür ist der unskalierte Zahlenstrahl gut geeignet. Unterstützt werden kann das Verstehen der Kardinalität durch das Halbieren einer Schnur etc.. Auch können dezimale Analogien (wie 13000 statt 1300 oder 130 statt 13) je nach Lernstand der Lernenden angepasst und besprochen werden.</a:t>
            </a:r>
          </a:p>
          <a:p>
            <a:pPr algn="just"/>
            <a:endParaRPr lang="de-DE" sz="1100" dirty="0">
              <a:latin typeface="Calibri" panose="020F0502020204030204" pitchFamily="34" charset="0"/>
              <a:cs typeface="Calibri" panose="020F0502020204030204" pitchFamily="34" charset="0"/>
            </a:endParaRPr>
          </a:p>
          <a:p>
            <a:pPr algn="just"/>
            <a:r>
              <a:rPr lang="de-DE" sz="1100" b="1" dirty="0">
                <a:effectLst/>
                <a:latin typeface="Calibri" panose="020F0502020204030204" pitchFamily="34" charset="0"/>
                <a:cs typeface="Calibri" panose="020F0502020204030204" pitchFamily="34" charset="0"/>
              </a:rPr>
              <a:t>Erforderliche Verstehensgrundlagen:</a:t>
            </a:r>
          </a:p>
          <a:p>
            <a:pPr algn="just"/>
            <a:r>
              <a:rPr lang="de-DE" sz="1100" dirty="0">
                <a:latin typeface="Calibri" panose="020F0502020204030204" pitchFamily="34" charset="0"/>
                <a:cs typeface="Calibri" panose="020F0502020204030204" pitchFamily="34" charset="0"/>
              </a:rPr>
              <a:t>Den Lernenden sollte der unskalierte Zahlenstrahl, sowie die Kardinalität der Zahlen am Zahlenstrahl bekannt sein. </a:t>
            </a:r>
          </a:p>
          <a:p>
            <a:pPr algn="just"/>
            <a:endParaRPr lang="de-DE" sz="1100" dirty="0">
              <a:latin typeface="Calibri" panose="020F0502020204030204" pitchFamily="34" charset="0"/>
              <a:cs typeface="Calibri" panose="020F0502020204030204" pitchFamily="34" charset="0"/>
            </a:endParaRPr>
          </a:p>
          <a:p>
            <a:pPr algn="just"/>
            <a:r>
              <a:rPr lang="de-DE" sz="1100" b="1" dirty="0">
                <a:latin typeface="Calibri" panose="020F0502020204030204" pitchFamily="34" charset="0"/>
                <a:cs typeface="Calibri" panose="020F0502020204030204" pitchFamily="34" charset="0"/>
              </a:rPr>
              <a:t>Verstehensgrundlage für:</a:t>
            </a:r>
          </a:p>
          <a:p>
            <a:pPr algn="just"/>
            <a:r>
              <a:rPr lang="de-DE" sz="1100" dirty="0">
                <a:latin typeface="Calibri" panose="020F0502020204030204" pitchFamily="34" charset="0"/>
                <a:cs typeface="Calibri" panose="020F0502020204030204" pitchFamily="34" charset="0"/>
              </a:rPr>
              <a:t>Die Einsicht und der Umgang mit der Kardinalität am unskalierten Zahlenstrahl ist zur Orientierung und dem Rechnen in anderen  Zahlenräumen (negative Zahlen, Dezimalzahlen) notwendig.</a:t>
            </a:r>
          </a:p>
          <a:p>
            <a:pPr algn="just"/>
            <a:endParaRPr lang="de-DE" sz="1100" b="1" dirty="0">
              <a:latin typeface="Calibri" panose="020F0502020204030204" pitchFamily="34" charset="0"/>
              <a:cs typeface="Calibri" panose="020F0502020204030204" pitchFamily="34" charset="0"/>
            </a:endParaRPr>
          </a:p>
          <a:p>
            <a:pPr algn="just"/>
            <a:r>
              <a:rPr lang="de-DE" sz="1100" b="1" dirty="0">
                <a:latin typeface="Calibri" panose="020F0502020204030204" pitchFamily="34" charset="0"/>
                <a:cs typeface="Calibri" panose="020F0502020204030204" pitchFamily="34" charset="0"/>
              </a:rPr>
              <a:t>Impulse für die Weiterführung: </a:t>
            </a:r>
          </a:p>
          <a:p>
            <a:pPr marL="171450" indent="-171450" algn="just">
              <a:buFont typeface="Wingdings" pitchFamily="2" charset="2"/>
              <a:buChar char="§"/>
            </a:pPr>
            <a:r>
              <a:rPr lang="de-DE" sz="1100" dirty="0">
                <a:latin typeface="Calibri" panose="020F0502020204030204" pitchFamily="34" charset="0"/>
                <a:cs typeface="Calibri" panose="020F0502020204030204" pitchFamily="34" charset="0"/>
              </a:rPr>
              <a:t>Wie verändert sich die Mitte wenn die Endzahl die 2300 ist? Warum ist das so?</a:t>
            </a:r>
          </a:p>
          <a:p>
            <a:pPr marL="171450" indent="-171450" algn="just">
              <a:buFont typeface="Wingdings" pitchFamily="2" charset="2"/>
              <a:buChar char="§"/>
            </a:pPr>
            <a:r>
              <a:rPr lang="de-DE" sz="1100" dirty="0">
                <a:latin typeface="Calibri" panose="020F0502020204030204" pitchFamily="34" charset="0"/>
                <a:cs typeface="Calibri" panose="020F0502020204030204" pitchFamily="34" charset="0"/>
              </a:rPr>
              <a:t>Wie könnte ihr die Mitte zwischen 1 und 5 finden?</a:t>
            </a:r>
          </a:p>
        </p:txBody>
      </p:sp>
      <p:sp>
        <p:nvSpPr>
          <p:cNvPr id="2" name="Rechteck 1"/>
          <p:cNvSpPr/>
          <p:nvPr/>
        </p:nvSpPr>
        <p:spPr>
          <a:xfrm>
            <a:off x="1401146" y="1586246"/>
            <a:ext cx="5989088" cy="435760"/>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r>
              <a:rPr lang="de-DE" sz="1116" dirty="0">
                <a:latin typeface="Calibri" panose="020F0502020204030204" pitchFamily="34" charset="0"/>
                <a:cs typeface="Calibri" panose="020F0502020204030204" pitchFamily="34" charset="0"/>
              </a:rPr>
              <a:t> </a:t>
            </a:r>
          </a:p>
        </p:txBody>
      </p:sp>
      <p:sp>
        <p:nvSpPr>
          <p:cNvPr id="4" name="Rechteck 3"/>
          <p:cNvSpPr/>
          <p:nvPr/>
        </p:nvSpPr>
        <p:spPr>
          <a:xfrm>
            <a:off x="443377" y="1742373"/>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sp>
        <p:nvSpPr>
          <p:cNvPr id="8" name="Titel 9">
            <a:extLst>
              <a:ext uri="{FF2B5EF4-FFF2-40B4-BE49-F238E27FC236}">
                <a16:creationId xmlns:a16="http://schemas.microsoft.com/office/drawing/2014/main" id="{F0263D89-3F2D-F371-9876-AB3D97B98124}"/>
              </a:ext>
            </a:extLst>
          </p:cNvPr>
          <p:cNvSpPr>
            <a:spLocks noGrp="1"/>
          </p:cNvSpPr>
          <p:nvPr>
            <p:ph type="title"/>
          </p:nvPr>
        </p:nvSpPr>
        <p:spPr>
          <a:xfrm>
            <a:off x="171520" y="247433"/>
            <a:ext cx="4840515" cy="353564"/>
          </a:xfrm>
        </p:spPr>
        <p:txBody>
          <a:bodyPr>
            <a:noAutofit/>
          </a:bodyPr>
          <a:lstStyle/>
          <a:p>
            <a:r>
              <a:rPr lang="de-DE" b="1" dirty="0">
                <a:latin typeface="Calibri Regular"/>
              </a:rPr>
              <a:t>Mitte finden I</a:t>
            </a:r>
          </a:p>
        </p:txBody>
      </p:sp>
      <p:sp>
        <p:nvSpPr>
          <p:cNvPr id="5" name="Textfeld 4">
            <a:extLst>
              <a:ext uri="{FF2B5EF4-FFF2-40B4-BE49-F238E27FC236}">
                <a16:creationId xmlns:a16="http://schemas.microsoft.com/office/drawing/2014/main" id="{CE44D59F-8F52-8220-CA7A-FE77161AEB25}"/>
              </a:ext>
            </a:extLst>
          </p:cNvPr>
          <p:cNvSpPr txBox="1"/>
          <p:nvPr/>
        </p:nvSpPr>
        <p:spPr>
          <a:xfrm>
            <a:off x="6003245" y="387746"/>
            <a:ext cx="1297151"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N2B/D2B</a:t>
            </a:r>
          </a:p>
        </p:txBody>
      </p:sp>
    </p:spTree>
    <p:extLst>
      <p:ext uri="{BB962C8B-B14F-4D97-AF65-F5344CB8AC3E}">
        <p14:creationId xmlns:p14="http://schemas.microsoft.com/office/powerpoint/2010/main" val="2842052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6B341C11-F8A4-0D62-7B19-CE62D713A660}"/>
              </a:ext>
            </a:extLst>
          </p:cNvPr>
          <p:cNvSpPr/>
          <p:nvPr/>
        </p:nvSpPr>
        <p:spPr>
          <a:xfrm>
            <a:off x="99055" y="1053851"/>
            <a:ext cx="6289158" cy="285335"/>
          </a:xfrm>
          <a:prstGeom prst="rect">
            <a:avLst/>
          </a:prstGeom>
        </p:spPr>
        <p:txBody>
          <a:bodyPr wrap="square" lIns="91440" tIns="45720" rIns="91440" bIns="45720" anchor="t">
            <a:spAutoFit/>
          </a:bodyPr>
          <a:lstStyle/>
          <a:p>
            <a:pPr>
              <a:lnSpc>
                <a:spcPct val="110000"/>
              </a:lnSpc>
              <a:spcBef>
                <a:spcPts val="400"/>
              </a:spcBef>
            </a:pPr>
            <a:endParaRPr lang="de-DE" sz="1200" b="1" dirty="0">
              <a:solidFill>
                <a:srgbClr val="000000"/>
              </a:solidFill>
              <a:cs typeface="Calibri" panose="020F0502020204030204" pitchFamily="34" charset="0"/>
            </a:endParaRPr>
          </a:p>
        </p:txBody>
      </p:sp>
      <p:sp>
        <p:nvSpPr>
          <p:cNvPr id="2" name="Rechteck 1">
            <a:extLst>
              <a:ext uri="{FF2B5EF4-FFF2-40B4-BE49-F238E27FC236}">
                <a16:creationId xmlns:a16="http://schemas.microsoft.com/office/drawing/2014/main" id="{6BCAE6C9-AA60-5940-516C-8D2961EA2F0B}"/>
              </a:ext>
            </a:extLst>
          </p:cNvPr>
          <p:cNvSpPr/>
          <p:nvPr/>
        </p:nvSpPr>
        <p:spPr>
          <a:xfrm>
            <a:off x="536300" y="2302913"/>
            <a:ext cx="8379371" cy="766364"/>
          </a:xfrm>
          <a:prstGeom prst="rect">
            <a:avLst/>
          </a:prstGeom>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t> </a:t>
            </a:r>
          </a:p>
          <a:p>
            <a:pPr>
              <a:lnSpc>
                <a:spcPct val="119000"/>
              </a:lnSpc>
              <a:spcAft>
                <a:spcPts val="450"/>
              </a:spcAft>
            </a:pPr>
            <a:endParaRPr lang="de-DE" sz="1200" kern="1400" dirty="0">
              <a:solidFill>
                <a:srgbClr val="000000"/>
              </a:solidFill>
            </a:endParaRPr>
          </a:p>
          <a:p>
            <a:pPr>
              <a:lnSpc>
                <a:spcPct val="119000"/>
              </a:lnSpc>
              <a:spcAft>
                <a:spcPts val="450"/>
              </a:spcAft>
            </a:pPr>
            <a:r>
              <a:rPr lang="de-DE" sz="1200" kern="1400" dirty="0">
                <a:solidFill>
                  <a:srgbClr val="000000"/>
                </a:solidFill>
              </a:rPr>
              <a:t> </a:t>
            </a:r>
          </a:p>
        </p:txBody>
      </p:sp>
      <p:grpSp>
        <p:nvGrpSpPr>
          <p:cNvPr id="12" name="Gruppieren 11">
            <a:extLst>
              <a:ext uri="{FF2B5EF4-FFF2-40B4-BE49-F238E27FC236}">
                <a16:creationId xmlns:a16="http://schemas.microsoft.com/office/drawing/2014/main" id="{C9FB09D1-E619-77A5-2E62-74814184B22F}"/>
              </a:ext>
            </a:extLst>
          </p:cNvPr>
          <p:cNvGrpSpPr/>
          <p:nvPr/>
        </p:nvGrpSpPr>
        <p:grpSpPr>
          <a:xfrm>
            <a:off x="589572" y="1053851"/>
            <a:ext cx="6052475" cy="526903"/>
            <a:chOff x="583490" y="1232504"/>
            <a:chExt cx="5003801" cy="435676"/>
          </a:xfrm>
        </p:grpSpPr>
        <p:grpSp>
          <p:nvGrpSpPr>
            <p:cNvPr id="16" name="Gruppieren 15">
              <a:extLst>
                <a:ext uri="{FF2B5EF4-FFF2-40B4-BE49-F238E27FC236}">
                  <a16:creationId xmlns:a16="http://schemas.microsoft.com/office/drawing/2014/main" id="{F1A722B1-AC29-D1FC-658B-E3F32CE9CB88}"/>
                </a:ext>
              </a:extLst>
            </p:cNvPr>
            <p:cNvGrpSpPr/>
            <p:nvPr/>
          </p:nvGrpSpPr>
          <p:grpSpPr>
            <a:xfrm>
              <a:off x="583490" y="1232504"/>
              <a:ext cx="5003801" cy="431800"/>
              <a:chOff x="583490" y="1232504"/>
              <a:chExt cx="5047489" cy="431800"/>
            </a:xfrm>
          </p:grpSpPr>
          <p:pic>
            <p:nvPicPr>
              <p:cNvPr id="20" name="Grafik 19">
                <a:extLst>
                  <a:ext uri="{FF2B5EF4-FFF2-40B4-BE49-F238E27FC236}">
                    <a16:creationId xmlns:a16="http://schemas.microsoft.com/office/drawing/2014/main" id="{53D60A07-2F4F-66C6-6FF0-3E2655BB4D24}"/>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90984" y="1232504"/>
                <a:ext cx="5039995" cy="431800"/>
              </a:xfrm>
              <a:prstGeom prst="rect">
                <a:avLst/>
              </a:prstGeom>
              <a:noFill/>
            </p:spPr>
          </p:pic>
          <p:sp>
            <p:nvSpPr>
              <p:cNvPr id="21" name="Abgerundetes Rechteck 42">
                <a:extLst>
                  <a:ext uri="{FF2B5EF4-FFF2-40B4-BE49-F238E27FC236}">
                    <a16:creationId xmlns:a16="http://schemas.microsoft.com/office/drawing/2014/main" id="{771CE978-21C0-8740-D2BA-6614EEB6B489}"/>
                  </a:ext>
                </a:extLst>
              </p:cNvPr>
              <p:cNvSpPr/>
              <p:nvPr/>
            </p:nvSpPr>
            <p:spPr>
              <a:xfrm>
                <a:off x="583490" y="1412304"/>
                <a:ext cx="549505" cy="25200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10604" tIns="21772" rIns="110604"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hangingPunct="0"/>
                <a:r>
                  <a:rPr lang="de-DE" sz="1200" dirty="0">
                    <a:solidFill>
                      <a:srgbClr val="000000"/>
                    </a:solidFill>
                    <a:ea typeface="Times New Roman" panose="02020603050405020304" pitchFamily="18" charset="0"/>
                    <a:cs typeface="Times New Roman" panose="02020603050405020304" pitchFamily="18" charset="0"/>
                  </a:rPr>
                  <a:t>700</a:t>
                </a:r>
              </a:p>
            </p:txBody>
          </p:sp>
          <p:sp>
            <p:nvSpPr>
              <p:cNvPr id="22" name="Abgerundetes Rechteck 43">
                <a:extLst>
                  <a:ext uri="{FF2B5EF4-FFF2-40B4-BE49-F238E27FC236}">
                    <a16:creationId xmlns:a16="http://schemas.microsoft.com/office/drawing/2014/main" id="{A68D674A-91E8-4635-B7F0-FEA5CD786B13}"/>
                  </a:ext>
                </a:extLst>
              </p:cNvPr>
              <p:cNvSpPr/>
              <p:nvPr/>
            </p:nvSpPr>
            <p:spPr>
              <a:xfrm>
                <a:off x="5179875" y="1405171"/>
                <a:ext cx="451104" cy="25200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43545" tIns="21772" rIns="43545"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hangingPunct="0"/>
                <a:r>
                  <a:rPr lang="de-DE" sz="1200" dirty="0">
                    <a:solidFill>
                      <a:srgbClr val="000000"/>
                    </a:solidFill>
                    <a:ea typeface="Times New Roman" panose="02020603050405020304" pitchFamily="18" charset="0"/>
                    <a:cs typeface="Times New Roman" panose="02020603050405020304" pitchFamily="18" charset="0"/>
                  </a:rPr>
                  <a:t> 1300</a:t>
                </a:r>
              </a:p>
            </p:txBody>
          </p:sp>
        </p:grpSp>
        <p:grpSp>
          <p:nvGrpSpPr>
            <p:cNvPr id="17" name="Gruppieren 16">
              <a:extLst>
                <a:ext uri="{FF2B5EF4-FFF2-40B4-BE49-F238E27FC236}">
                  <a16:creationId xmlns:a16="http://schemas.microsoft.com/office/drawing/2014/main" id="{8EAD7B21-0217-4064-38B9-FBDCF8057D5E}"/>
                </a:ext>
              </a:extLst>
            </p:cNvPr>
            <p:cNvGrpSpPr/>
            <p:nvPr/>
          </p:nvGrpSpPr>
          <p:grpSpPr>
            <a:xfrm>
              <a:off x="2787604" y="1270035"/>
              <a:ext cx="468642" cy="398145"/>
              <a:chOff x="2787604" y="1270035"/>
              <a:chExt cx="468642" cy="398650"/>
            </a:xfrm>
          </p:grpSpPr>
          <p:cxnSp>
            <p:nvCxnSpPr>
              <p:cNvPr id="18" name="Gerade Verbindung 39">
                <a:extLst>
                  <a:ext uri="{FF2B5EF4-FFF2-40B4-BE49-F238E27FC236}">
                    <a16:creationId xmlns:a16="http://schemas.microsoft.com/office/drawing/2014/main" id="{E016B3B1-B26D-E024-5DF9-045C9428C8D4}"/>
                  </a:ext>
                </a:extLst>
              </p:cNvPr>
              <p:cNvCxnSpPr/>
              <p:nvPr/>
            </p:nvCxnSpPr>
            <p:spPr>
              <a:xfrm flipH="1" flipV="1">
                <a:off x="3026440" y="1270035"/>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bgerundetes Rechteck 40">
                <a:extLst>
                  <a:ext uri="{FF2B5EF4-FFF2-40B4-BE49-F238E27FC236}">
                    <a16:creationId xmlns:a16="http://schemas.microsoft.com/office/drawing/2014/main" id="{5EEFE25A-4AF7-D092-E298-C5BE68F37AF9}"/>
                  </a:ext>
                </a:extLst>
              </p:cNvPr>
              <p:cNvSpPr/>
              <p:nvPr/>
            </p:nvSpPr>
            <p:spPr>
              <a:xfrm>
                <a:off x="2787604" y="1416748"/>
                <a:ext cx="468642" cy="25193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43545" tIns="0" rIns="43545"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693"/>
                  </a:lnSpc>
                </a:pPr>
                <a:r>
                  <a:rPr lang="de-DE" sz="1200" dirty="0">
                    <a:solidFill>
                      <a:srgbClr val="0070C0"/>
                    </a:solidFill>
                    <a:ea typeface="Calibri" panose="020F0502020204030204" pitchFamily="34" charset="0"/>
                    <a:cs typeface="Times New Roman" panose="02020603050405020304" pitchFamily="18" charset="0"/>
                  </a:rPr>
                  <a:t>300</a:t>
                </a:r>
                <a:endParaRPr lang="de-DE" sz="1200" dirty="0">
                  <a:ea typeface="Calibri" panose="020F0502020204030204" pitchFamily="34" charset="0"/>
                  <a:cs typeface="Times New Roman" panose="02020603050405020304" pitchFamily="18" charset="0"/>
                </a:endParaRPr>
              </a:p>
            </p:txBody>
          </p:sp>
        </p:grpSp>
      </p:grpSp>
      <p:sp>
        <p:nvSpPr>
          <p:cNvPr id="8" name="Textfeld 7">
            <a:extLst>
              <a:ext uri="{FF2B5EF4-FFF2-40B4-BE49-F238E27FC236}">
                <a16:creationId xmlns:a16="http://schemas.microsoft.com/office/drawing/2014/main" id="{BED08F9E-4B13-7CDE-E343-7DCEF35BB5D3}"/>
              </a:ext>
            </a:extLst>
          </p:cNvPr>
          <p:cNvSpPr txBox="1"/>
          <p:nvPr/>
        </p:nvSpPr>
        <p:spPr>
          <a:xfrm>
            <a:off x="1092700" y="5749670"/>
            <a:ext cx="4624654" cy="732123"/>
          </a:xfrm>
          <a:prstGeom prst="rect">
            <a:avLst/>
          </a:prstGeom>
          <a:solidFill>
            <a:srgbClr val="D327E4"/>
          </a:solidFill>
        </p:spPr>
        <p:txBody>
          <a:bodyPr wrap="square">
            <a:spAutoFit/>
          </a:bodyPr>
          <a:lstStyle/>
          <a:p>
            <a:r>
              <a:rPr lang="de-DE" dirty="0"/>
              <a:t>Ich mag die Aufgabe sehr, wir sollten nur Redundanzen zu Folie 40 vermeiden. Also hier eher auf Jonas Lösung fokussieren und weniger auf die verschiedenen Wege?</a:t>
            </a:r>
          </a:p>
        </p:txBody>
      </p:sp>
      <p:grpSp>
        <p:nvGrpSpPr>
          <p:cNvPr id="11" name="Gruppieren 10">
            <a:extLst>
              <a:ext uri="{FF2B5EF4-FFF2-40B4-BE49-F238E27FC236}">
                <a16:creationId xmlns:a16="http://schemas.microsoft.com/office/drawing/2014/main" id="{8299FFFF-F60A-B805-14ED-3AB85FCAE2C3}"/>
              </a:ext>
            </a:extLst>
          </p:cNvPr>
          <p:cNvGrpSpPr/>
          <p:nvPr/>
        </p:nvGrpSpPr>
        <p:grpSpPr>
          <a:xfrm>
            <a:off x="2313986" y="1826506"/>
            <a:ext cx="2931702" cy="726504"/>
            <a:chOff x="293209" y="2200460"/>
            <a:chExt cx="2931702" cy="726504"/>
          </a:xfrm>
        </p:grpSpPr>
        <p:grpSp>
          <p:nvGrpSpPr>
            <p:cNvPr id="4" name="Gruppieren 3">
              <a:extLst>
                <a:ext uri="{FF2B5EF4-FFF2-40B4-BE49-F238E27FC236}">
                  <a16:creationId xmlns:a16="http://schemas.microsoft.com/office/drawing/2014/main" id="{8BFFCEA8-E3F2-6BDC-FB90-364055A77F00}"/>
                </a:ext>
              </a:extLst>
            </p:cNvPr>
            <p:cNvGrpSpPr/>
            <p:nvPr/>
          </p:nvGrpSpPr>
          <p:grpSpPr>
            <a:xfrm flipH="1">
              <a:off x="293209" y="2200460"/>
              <a:ext cx="635635" cy="722630"/>
              <a:chOff x="0" y="0"/>
              <a:chExt cx="578485" cy="722893"/>
            </a:xfrm>
          </p:grpSpPr>
          <p:pic>
            <p:nvPicPr>
              <p:cNvPr id="5" name="Grafik 4">
                <a:extLst>
                  <a:ext uri="{FF2B5EF4-FFF2-40B4-BE49-F238E27FC236}">
                    <a16:creationId xmlns:a16="http://schemas.microsoft.com/office/drawing/2014/main" id="{C0FE3190-3062-ACFF-EC69-ECF2FBCB4281}"/>
                  </a:ext>
                </a:extLst>
              </p:cNvPr>
              <p:cNvPicPr>
                <a:picLocks noChangeAspect="1"/>
              </p:cNvPicPr>
              <p:nvPr/>
            </p:nvPicPr>
            <p:blipFill>
              <a:blip r:embed="rId3"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578485" cy="629920"/>
              </a:xfrm>
              <a:prstGeom prst="rect">
                <a:avLst/>
              </a:prstGeom>
            </p:spPr>
          </p:pic>
          <p:sp>
            <p:nvSpPr>
              <p:cNvPr id="9" name="Textfeld 12">
                <a:extLst>
                  <a:ext uri="{FF2B5EF4-FFF2-40B4-BE49-F238E27FC236}">
                    <a16:creationId xmlns:a16="http://schemas.microsoft.com/office/drawing/2014/main" id="{BF528055-9C42-C66F-6CD1-8BA538B237C4}"/>
                  </a:ext>
                </a:extLst>
              </p:cNvPr>
              <p:cNvSpPr txBox="1"/>
              <p:nvPr/>
            </p:nvSpPr>
            <p:spPr>
              <a:xfrm>
                <a:off x="109931" y="576031"/>
                <a:ext cx="349885" cy="14686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hangingPunct="0">
                  <a:lnSpc>
                    <a:spcPct val="115000"/>
                  </a:lnSpc>
                </a:pPr>
                <a:r>
                  <a:rPr lang="de-DE"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Jonas</a:t>
                </a:r>
              </a:p>
            </p:txBody>
          </p:sp>
        </p:grpSp>
        <p:sp>
          <p:nvSpPr>
            <p:cNvPr id="10" name="Rechteckige Legende 324">
              <a:extLst>
                <a:ext uri="{FF2B5EF4-FFF2-40B4-BE49-F238E27FC236}">
                  <a16:creationId xmlns:a16="http://schemas.microsoft.com/office/drawing/2014/main" id="{AF3C8B80-9C2A-FE1B-6967-23653B3CFAD9}"/>
                </a:ext>
              </a:extLst>
            </p:cNvPr>
            <p:cNvSpPr/>
            <p:nvPr/>
          </p:nvSpPr>
          <p:spPr>
            <a:xfrm>
              <a:off x="1225908" y="2537342"/>
              <a:ext cx="1999003" cy="389622"/>
            </a:xfrm>
            <a:prstGeom prst="wedgeRoundRectCallout">
              <a:avLst>
                <a:gd name="adj1" fmla="val -65465"/>
                <a:gd name="adj2" fmla="val -34436"/>
                <a:gd name="adj3" fmla="val 16667"/>
              </a:avLst>
            </a:prstGeom>
            <a:ln/>
            <a:extLst>
              <a:ext uri="{FAA26D3D-D897-4be2-8F04-BA451C77F1D7}">
                <ma14:placeholderFlag xmlns:lc="http://schemas.openxmlformats.org/drawingml/2006/lockedCanva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 uri="{C572A759-6A51-4108-AA02-DFA0A04FC94B}">
                <ma14:wrappingTextBoxFlag xmlns:lc="http://schemas.openxmlformats.org/drawingml/2006/lockedCanva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style>
            <a:lnRef idx="2">
              <a:schemeClr val="accent3"/>
            </a:lnRef>
            <a:fillRef idx="1">
              <a:schemeClr val="lt1"/>
            </a:fillRef>
            <a:effectRef idx="0">
              <a:schemeClr val="accent3"/>
            </a:effectRef>
            <a:fontRef idx="minor">
              <a:schemeClr val="dk1"/>
            </a:fontRef>
          </p:style>
          <p:txBody>
            <a:bodyPr rot="0" spcFirstLastPara="0" vert="horz" wrap="square" lIns="91440" tIns="36000" rIns="91440" bIns="0" numCol="1" spcCol="0" rtlCol="0" fromWordArt="0" anchor="ctr" anchorCtr="0" forceAA="0" compatLnSpc="1">
              <a:prstTxWarp prst="textNoShape">
                <a:avLst/>
              </a:prstTxWarp>
              <a:noAutofit/>
            </a:bodyPr>
            <a:lstStyle/>
            <a:p>
              <a:pPr algn="ctr">
                <a:lnSpc>
                  <a:spcPts val="1400"/>
                </a:lnSpc>
              </a:pPr>
              <a:r>
                <a:rPr lang="de-DE" sz="1200" dirty="0">
                  <a:solidFill>
                    <a:schemeClr val="tx1"/>
                  </a:solidFill>
                  <a:effectLst/>
                  <a:ea typeface="Calibri" panose="020F0502020204030204" pitchFamily="34" charset="0"/>
                  <a:cs typeface="Times New Roman" panose="02020603050405020304" pitchFamily="18" charset="0"/>
                </a:rPr>
                <a:t>In die Mitte kommt die 300.</a:t>
              </a:r>
            </a:p>
          </p:txBody>
        </p:sp>
      </p:grpSp>
      <p:sp>
        <p:nvSpPr>
          <p:cNvPr id="23" name="Titel 22">
            <a:extLst>
              <a:ext uri="{FF2B5EF4-FFF2-40B4-BE49-F238E27FC236}">
                <a16:creationId xmlns:a16="http://schemas.microsoft.com/office/drawing/2014/main" id="{B7976EED-B147-FD9D-C286-7639F1FC7992}"/>
              </a:ext>
            </a:extLst>
          </p:cNvPr>
          <p:cNvSpPr>
            <a:spLocks noGrp="1"/>
          </p:cNvSpPr>
          <p:nvPr>
            <p:ph type="title"/>
          </p:nvPr>
        </p:nvSpPr>
        <p:spPr>
          <a:xfrm>
            <a:off x="188811" y="148613"/>
            <a:ext cx="4840515" cy="567542"/>
          </a:xfrm>
        </p:spPr>
        <p:txBody>
          <a:bodyPr>
            <a:normAutofit/>
          </a:bodyPr>
          <a:lstStyle/>
          <a:p>
            <a:r>
              <a:rPr lang="de-DE" kern="0" dirty="0"/>
              <a:t>Mitte finden II</a:t>
            </a:r>
            <a:endParaRPr lang="de-DE" dirty="0"/>
          </a:p>
        </p:txBody>
      </p:sp>
      <p:sp>
        <p:nvSpPr>
          <p:cNvPr id="24" name="Textfeld 23">
            <a:extLst>
              <a:ext uri="{FF2B5EF4-FFF2-40B4-BE49-F238E27FC236}">
                <a16:creationId xmlns:a16="http://schemas.microsoft.com/office/drawing/2014/main" id="{A2E0CAEC-0EB1-5BA4-79B9-A7F495425DE5}"/>
              </a:ext>
            </a:extLst>
          </p:cNvPr>
          <p:cNvSpPr txBox="1"/>
          <p:nvPr/>
        </p:nvSpPr>
        <p:spPr>
          <a:xfrm>
            <a:off x="6003727" y="387746"/>
            <a:ext cx="1297151" cy="246221"/>
          </a:xfrm>
          <a:prstGeom prst="rect">
            <a:avLst/>
          </a:prstGeom>
          <a:noFill/>
        </p:spPr>
        <p:txBody>
          <a:bodyPr wrap="none" rtlCol="0">
            <a:spAutoFit/>
          </a:bodyPr>
          <a:lstStyle/>
          <a:p>
            <a:pPr algn="r"/>
            <a:r>
              <a:rPr lang="de-DE" sz="1000" dirty="0">
                <a:solidFill>
                  <a:schemeClr val="bg1"/>
                </a:solidFill>
              </a:rPr>
              <a:t>zu Baustein</a:t>
            </a:r>
            <a:r>
              <a:rPr lang="de-DE" sz="1000" dirty="0">
                <a:solidFill>
                  <a:srgbClr val="00B050"/>
                </a:solidFill>
              </a:rPr>
              <a:t> </a:t>
            </a:r>
            <a:r>
              <a:rPr lang="de-DE" sz="1000" dirty="0">
                <a:solidFill>
                  <a:schemeClr val="bg1"/>
                </a:solidFill>
              </a:rPr>
              <a:t>N2B/D2B</a:t>
            </a:r>
          </a:p>
        </p:txBody>
      </p:sp>
      <p:sp>
        <p:nvSpPr>
          <p:cNvPr id="6" name="Textfeld 5">
            <a:extLst>
              <a:ext uri="{FF2B5EF4-FFF2-40B4-BE49-F238E27FC236}">
                <a16:creationId xmlns:a16="http://schemas.microsoft.com/office/drawing/2014/main" id="{B9FE8378-F276-B2D6-D036-DAFC878A487F}"/>
              </a:ext>
            </a:extLst>
          </p:cNvPr>
          <p:cNvSpPr txBox="1"/>
          <p:nvPr/>
        </p:nvSpPr>
        <p:spPr>
          <a:xfrm>
            <a:off x="357867" y="2995127"/>
            <a:ext cx="3602589" cy="1815882"/>
          </a:xfrm>
          <a:prstGeom prst="rect">
            <a:avLst/>
          </a:prstGeom>
          <a:noFill/>
        </p:spPr>
        <p:txBody>
          <a:bodyPr wrap="none" rtlCol="0">
            <a:spAutoFit/>
          </a:bodyPr>
          <a:lstStyle/>
          <a:p>
            <a:pPr marL="285750" indent="-285750">
              <a:buClr>
                <a:srgbClr val="327A86"/>
              </a:buClr>
              <a:buFont typeface="Wingdings" pitchFamily="2" charset="2"/>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Was sagt ihr zu Jonas Lösung?</a:t>
            </a:r>
          </a:p>
          <a:p>
            <a:pPr marL="285750" indent="-285750">
              <a:buClr>
                <a:srgbClr val="327A86"/>
              </a:buClr>
              <a:buFont typeface="Wingdings" pitchFamily="2" charset="2"/>
              <a:buChar cha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Erklärt, wie Jonas auf seine Lösung kommt.</a:t>
            </a:r>
          </a:p>
          <a:p>
            <a:pPr marL="285750" indent="-285750">
              <a:buClr>
                <a:srgbClr val="327A86"/>
              </a:buClr>
              <a:buFont typeface="Wingdings"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a:buClr>
                <a:srgbClr val="327A86"/>
              </a:buCl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Erklärt, wie es richtig geht.</a:t>
            </a:r>
          </a:p>
        </p:txBody>
      </p:sp>
      <p:sp>
        <p:nvSpPr>
          <p:cNvPr id="3" name="Textfeld 2">
            <a:extLst>
              <a:ext uri="{FF2B5EF4-FFF2-40B4-BE49-F238E27FC236}">
                <a16:creationId xmlns:a16="http://schemas.microsoft.com/office/drawing/2014/main" id="{5187CF48-413F-96E4-512A-0CD24C9D5389}"/>
              </a:ext>
            </a:extLst>
          </p:cNvPr>
          <p:cNvSpPr txBox="1"/>
          <p:nvPr/>
        </p:nvSpPr>
        <p:spPr>
          <a:xfrm>
            <a:off x="357867" y="3767910"/>
            <a:ext cx="5723232" cy="523220"/>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solidFill>
                  <a:srgbClr val="ED7D31"/>
                </a:solidFill>
              </a:rPr>
              <a:t>Schaut euch die Zahl ganz links und ganz rechts an. Wie viele Schritte liegen zwischen den beiden Zahlen?</a:t>
            </a:r>
          </a:p>
        </p:txBody>
      </p:sp>
      <p:pic>
        <p:nvPicPr>
          <p:cNvPr id="7" name="Grafik 6">
            <a:extLst>
              <a:ext uri="{FF2B5EF4-FFF2-40B4-BE49-F238E27FC236}">
                <a16:creationId xmlns:a16="http://schemas.microsoft.com/office/drawing/2014/main" id="{0E50339C-523D-0237-8B0E-BCFBC110E6A4}"/>
              </a:ext>
            </a:extLst>
          </p:cNvPr>
          <p:cNvPicPr>
            <a:picLocks noChangeAspect="1"/>
          </p:cNvPicPr>
          <p:nvPr/>
        </p:nvPicPr>
        <p:blipFill>
          <a:blip r:embed="rId4">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395375" y="3804750"/>
            <a:ext cx="281850" cy="281850"/>
          </a:xfrm>
          <a:prstGeom prst="rect">
            <a:avLst/>
          </a:prstGeom>
          <a:noFill/>
        </p:spPr>
      </p:pic>
    </p:spTree>
    <p:extLst>
      <p:ext uri="{BB962C8B-B14F-4D97-AF65-F5344CB8AC3E}">
        <p14:creationId xmlns:p14="http://schemas.microsoft.com/office/powerpoint/2010/main" val="339039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1C06E88-F2C5-151C-2A8A-7BC379BEA011}"/>
              </a:ext>
            </a:extLst>
          </p:cNvPr>
          <p:cNvSpPr/>
          <p:nvPr/>
        </p:nvSpPr>
        <p:spPr>
          <a:xfrm>
            <a:off x="113769" y="624442"/>
            <a:ext cx="7240555" cy="3477875"/>
          </a:xfrm>
          <a:prstGeom prst="rect">
            <a:avLst/>
          </a:prstGeom>
        </p:spPr>
        <p:txBody>
          <a:bodyPr wrap="square" lIns="91440" tIns="45720" rIns="91440" bIns="45720" anchor="t">
            <a:spAutoFit/>
          </a:bodyPr>
          <a:lstStyle/>
          <a:p>
            <a:pPr algn="just"/>
            <a:r>
              <a:rPr lang="de-DE" sz="1100" b="1" dirty="0">
                <a:solidFill>
                  <a:srgbClr val="000000"/>
                </a:solidFill>
                <a:latin typeface="Calibri" panose="020F0502020204030204" pitchFamily="34" charset="0"/>
                <a:cs typeface="Calibri" panose="020F0502020204030204" pitchFamily="34" charset="0"/>
              </a:rPr>
              <a:t>Beschreibung der Verstehensaktivität:</a:t>
            </a:r>
            <a:r>
              <a:rPr lang="de-DE" sz="1100" dirty="0">
                <a:solidFill>
                  <a:srgbClr val="000000"/>
                </a:solidFill>
                <a:latin typeface="Calibri" panose="020F0502020204030204" pitchFamily="34" charset="0"/>
                <a:cs typeface="Calibri" panose="020F0502020204030204" pitchFamily="34" charset="0"/>
              </a:rPr>
              <a:t> </a:t>
            </a:r>
          </a:p>
          <a:p>
            <a:pPr algn="just"/>
            <a:r>
              <a:rPr lang="de-DE" sz="1100" dirty="0">
                <a:effectLst/>
                <a:latin typeface="Calibri" panose="020F0502020204030204" pitchFamily="34" charset="0"/>
                <a:cs typeface="Calibri" panose="020F0502020204030204" pitchFamily="34" charset="0"/>
              </a:rPr>
              <a:t>Lernende finden heraus, warum </a:t>
            </a:r>
            <a:r>
              <a:rPr lang="de-DE" sz="1100" dirty="0">
                <a:latin typeface="Calibri" panose="020F0502020204030204" pitchFamily="34" charset="0"/>
                <a:cs typeface="Calibri" panose="020F0502020204030204" pitchFamily="34" charset="0"/>
              </a:rPr>
              <a:t>die </a:t>
            </a:r>
            <a:r>
              <a:rPr lang="de-DE" sz="1100" dirty="0">
                <a:effectLst/>
                <a:latin typeface="Calibri" panose="020F0502020204030204" pitchFamily="34" charset="0"/>
                <a:cs typeface="Calibri" panose="020F0502020204030204" pitchFamily="34" charset="0"/>
              </a:rPr>
              <a:t>Lösung von Jonas nicht richtig sein kann, indem sie dazu angeregt werden, zu überlegen wo sein Denkfehler liegt und was er sich vielleicht schon richtig gedacht hat. Dabei sollte ihr Fokus auch auf die Schritte zwischen der Anfangs- und der Endzahl gerichtet werden. </a:t>
            </a:r>
            <a:r>
              <a:rPr lang="de-DE" sz="1100" dirty="0">
                <a:latin typeface="Calibri" panose="020F0502020204030204" pitchFamily="34" charset="0"/>
                <a:cs typeface="Calibri" panose="020F0502020204030204" pitchFamily="34" charset="0"/>
              </a:rPr>
              <a:t>Anschließend verbessern die Lernenden die Lösung von Jonas unter Ausnutzung </a:t>
            </a:r>
            <a:r>
              <a:rPr lang="de-DE" sz="1100" dirty="0">
                <a:effectLst/>
                <a:latin typeface="Calibri" panose="020F0502020204030204" pitchFamily="34" charset="0"/>
                <a:cs typeface="Calibri" panose="020F0502020204030204" pitchFamily="34" charset="0"/>
              </a:rPr>
              <a:t>verschiedener Wege (wie systematisches Probieren, schrittweises Vorgehen oder Bilden des arithmetischen Mittels).  </a:t>
            </a:r>
          </a:p>
          <a:p>
            <a:pPr algn="just"/>
            <a:endParaRPr lang="de-DE" sz="1100" dirty="0">
              <a:latin typeface="Calibri" panose="020F0502020204030204" pitchFamily="34" charset="0"/>
              <a:cs typeface="Calibri" panose="020F0502020204030204" pitchFamily="34" charset="0"/>
            </a:endParaRPr>
          </a:p>
          <a:p>
            <a:pPr algn="just"/>
            <a:r>
              <a:rPr lang="de-DE" sz="1100" b="1" dirty="0">
                <a:latin typeface="Calibri" panose="020F0502020204030204" pitchFamily="34" charset="0"/>
                <a:cs typeface="Calibri" panose="020F0502020204030204" pitchFamily="34" charset="0"/>
              </a:rPr>
              <a:t>Erforderliche Verstehensgrundlagen:</a:t>
            </a:r>
          </a:p>
          <a:p>
            <a:pPr algn="just"/>
            <a:r>
              <a:rPr lang="de-DE" sz="1100" dirty="0">
                <a:latin typeface="Calibri" panose="020F0502020204030204" pitchFamily="34" charset="0"/>
                <a:cs typeface="Calibri" panose="020F0502020204030204" pitchFamily="34" charset="0"/>
              </a:rPr>
              <a:t>Zahl- und Operationsverständnis im Zahlenraum bis 1000.</a:t>
            </a:r>
          </a:p>
          <a:p>
            <a:pPr algn="just"/>
            <a:endParaRPr lang="de-DE" sz="1100" b="1" dirty="0">
              <a:latin typeface="Calibri" panose="020F0502020204030204" pitchFamily="34" charset="0"/>
              <a:cs typeface="Calibri" panose="020F0502020204030204" pitchFamily="34" charset="0"/>
            </a:endParaRPr>
          </a:p>
          <a:p>
            <a:pPr algn="just"/>
            <a:r>
              <a:rPr lang="de-DE" sz="1100" b="1" dirty="0">
                <a:latin typeface="Calibri" panose="020F0502020204030204" pitchFamily="34" charset="0"/>
                <a:cs typeface="Calibri" panose="020F0502020204030204" pitchFamily="34" charset="0"/>
              </a:rPr>
              <a:t>Verstehensgrundlage für:</a:t>
            </a:r>
          </a:p>
          <a:p>
            <a:pPr algn="just"/>
            <a:r>
              <a:rPr lang="de-DE" sz="1100" dirty="0">
                <a:latin typeface="Calibri" panose="020F0502020204030204" pitchFamily="34" charset="0"/>
                <a:cs typeface="Calibri" panose="020F0502020204030204" pitchFamily="34" charset="0"/>
              </a:rPr>
              <a:t>Vertiefung ordinales Zahlenverständnis, Umgang mit Darstellungsmittel des Zahlenstrahls, grundlegendes Verständnis zur Bestimmung des arithmetischen Mittels. </a:t>
            </a:r>
          </a:p>
          <a:p>
            <a:pPr algn="just"/>
            <a:endParaRPr lang="de-DE" sz="1100" b="1" dirty="0">
              <a:latin typeface="Calibri" panose="020F0502020204030204" pitchFamily="34" charset="0"/>
              <a:cs typeface="Calibri" panose="020F0502020204030204" pitchFamily="34" charset="0"/>
            </a:endParaRPr>
          </a:p>
          <a:p>
            <a:pPr algn="just"/>
            <a:r>
              <a:rPr lang="de-DE" sz="1100" b="1" dirty="0">
                <a:latin typeface="Calibri" panose="020F0502020204030204" pitchFamily="34" charset="0"/>
                <a:cs typeface="Calibri" panose="020F0502020204030204" pitchFamily="34" charset="0"/>
              </a:rPr>
              <a:t>Impulse für die Weiterführung:</a:t>
            </a:r>
          </a:p>
          <a:p>
            <a:pPr algn="just"/>
            <a:r>
              <a:rPr lang="de-DE" sz="1100" dirty="0">
                <a:latin typeface="Calibri" panose="020F0502020204030204" pitchFamily="34" charset="0"/>
                <a:cs typeface="Calibri" panose="020F0502020204030204" pitchFamily="34" charset="0"/>
              </a:rPr>
              <a:t>Andere Beispiele (typische Fehler) können besprochen werden. Eine Übertragung auf das Finden der Mitte bei Dezimalzahlen wäre auch denkbar:</a:t>
            </a:r>
          </a:p>
          <a:p>
            <a:pPr marL="171450" indent="-171450" algn="just">
              <a:buFont typeface="Wingdings" pitchFamily="2" charset="2"/>
              <a:buChar char="§"/>
            </a:pPr>
            <a:r>
              <a:rPr lang="de-DE" sz="1100" dirty="0">
                <a:latin typeface="Calibri" panose="020F0502020204030204" pitchFamily="34" charset="0"/>
                <a:cs typeface="Calibri" panose="020F0502020204030204" pitchFamily="34" charset="0"/>
              </a:rPr>
              <a:t>Beschreibt, welche Wege zum Finden der Mitte auch bei diesen Zahlenstrahlen gut klappen.</a:t>
            </a:r>
          </a:p>
          <a:p>
            <a:pPr marL="171450" indent="-171450" algn="just">
              <a:buFont typeface="Wingdings" pitchFamily="2" charset="2"/>
              <a:buChar char="§"/>
            </a:pPr>
            <a:r>
              <a:rPr lang="de-DE" sz="1100" dirty="0">
                <a:latin typeface="Calibri" panose="020F0502020204030204" pitchFamily="34" charset="0"/>
                <a:cs typeface="Calibri" panose="020F0502020204030204" pitchFamily="34" charset="0"/>
              </a:rPr>
              <a:t>Erklärt, welche weniger gut geeignet sind und warum. </a:t>
            </a:r>
          </a:p>
          <a:p>
            <a:pPr marL="171450" indent="-171450" algn="just">
              <a:buFont typeface="Wingdings" pitchFamily="2" charset="2"/>
              <a:buChar char="§"/>
            </a:pPr>
            <a:r>
              <a:rPr lang="de-DE" sz="1100" dirty="0">
                <a:latin typeface="Calibri" panose="020F0502020204030204" pitchFamily="34" charset="0"/>
                <a:cs typeface="Calibri" panose="020F0502020204030204" pitchFamily="34" charset="0"/>
              </a:rPr>
              <a:t>Stimmt die Aussage von Emily? Welche Mitte hast du gefunden?</a:t>
            </a:r>
          </a:p>
        </p:txBody>
      </p:sp>
      <p:sp>
        <p:nvSpPr>
          <p:cNvPr id="2" name="Rechteck 1"/>
          <p:cNvSpPr/>
          <p:nvPr/>
        </p:nvSpPr>
        <p:spPr>
          <a:xfrm>
            <a:off x="1401146" y="1586246"/>
            <a:ext cx="5989088" cy="435760"/>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r>
              <a:rPr lang="de-DE" sz="1116" dirty="0">
                <a:latin typeface="Calibri" panose="020F0502020204030204" pitchFamily="34" charset="0"/>
                <a:cs typeface="Calibri" panose="020F0502020204030204" pitchFamily="34" charset="0"/>
              </a:rPr>
              <a:t> </a:t>
            </a:r>
          </a:p>
        </p:txBody>
      </p:sp>
      <p:sp>
        <p:nvSpPr>
          <p:cNvPr id="4" name="Rechteck 3"/>
          <p:cNvSpPr/>
          <p:nvPr/>
        </p:nvSpPr>
        <p:spPr>
          <a:xfrm>
            <a:off x="443377" y="1742373"/>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grpSp>
        <p:nvGrpSpPr>
          <p:cNvPr id="6" name="Gruppieren 5">
            <a:extLst>
              <a:ext uri="{FF2B5EF4-FFF2-40B4-BE49-F238E27FC236}">
                <a16:creationId xmlns:a16="http://schemas.microsoft.com/office/drawing/2014/main" id="{D43EFF37-ED53-00B3-F6CE-DAB536925EA3}"/>
              </a:ext>
            </a:extLst>
          </p:cNvPr>
          <p:cNvGrpSpPr/>
          <p:nvPr/>
        </p:nvGrpSpPr>
        <p:grpSpPr>
          <a:xfrm>
            <a:off x="602865" y="4193510"/>
            <a:ext cx="2979146" cy="288869"/>
            <a:chOff x="443541" y="1232504"/>
            <a:chExt cx="5143751" cy="438952"/>
          </a:xfrm>
        </p:grpSpPr>
        <p:grpSp>
          <p:nvGrpSpPr>
            <p:cNvPr id="9" name="Gruppieren 8">
              <a:extLst>
                <a:ext uri="{FF2B5EF4-FFF2-40B4-BE49-F238E27FC236}">
                  <a16:creationId xmlns:a16="http://schemas.microsoft.com/office/drawing/2014/main" id="{82AAD719-8318-DAAA-2F47-993B65CF7CA6}"/>
                </a:ext>
              </a:extLst>
            </p:cNvPr>
            <p:cNvGrpSpPr/>
            <p:nvPr/>
          </p:nvGrpSpPr>
          <p:grpSpPr>
            <a:xfrm>
              <a:off x="443541" y="1232504"/>
              <a:ext cx="5143751" cy="438952"/>
              <a:chOff x="442319" y="1232504"/>
              <a:chExt cx="5188660" cy="438952"/>
            </a:xfrm>
          </p:grpSpPr>
          <p:pic>
            <p:nvPicPr>
              <p:cNvPr id="15" name="Grafik 14">
                <a:extLst>
                  <a:ext uri="{FF2B5EF4-FFF2-40B4-BE49-F238E27FC236}">
                    <a16:creationId xmlns:a16="http://schemas.microsoft.com/office/drawing/2014/main" id="{03469092-7C29-318A-BABA-7A0B28C28D3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90984" y="1232504"/>
                <a:ext cx="5039995" cy="431800"/>
              </a:xfrm>
              <a:prstGeom prst="rect">
                <a:avLst/>
              </a:prstGeom>
              <a:noFill/>
            </p:spPr>
          </p:pic>
          <p:sp>
            <p:nvSpPr>
              <p:cNvPr id="16" name="Abgerundetes Rechteck 42">
                <a:extLst>
                  <a:ext uri="{FF2B5EF4-FFF2-40B4-BE49-F238E27FC236}">
                    <a16:creationId xmlns:a16="http://schemas.microsoft.com/office/drawing/2014/main" id="{78CE05F2-646E-4C9B-18BE-1AE35BA6C5AC}"/>
                  </a:ext>
                </a:extLst>
              </p:cNvPr>
              <p:cNvSpPr/>
              <p:nvPr/>
            </p:nvSpPr>
            <p:spPr>
              <a:xfrm>
                <a:off x="442319" y="1405390"/>
                <a:ext cx="781766" cy="266066"/>
              </a:xfrm>
              <a:prstGeom prst="round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10604" tIns="21772" rIns="110604"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hangingPunct="0"/>
                <a:r>
                  <a:rPr lang="de-DE"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1,7</a:t>
                </a:r>
              </a:p>
            </p:txBody>
          </p:sp>
          <p:sp>
            <p:nvSpPr>
              <p:cNvPr id="17" name="Abgerundetes Rechteck 43">
                <a:extLst>
                  <a:ext uri="{FF2B5EF4-FFF2-40B4-BE49-F238E27FC236}">
                    <a16:creationId xmlns:a16="http://schemas.microsoft.com/office/drawing/2014/main" id="{29B9F05F-7A5E-EE9D-5FB2-09BE33870296}"/>
                  </a:ext>
                </a:extLst>
              </p:cNvPr>
              <p:cNvSpPr/>
              <p:nvPr/>
            </p:nvSpPr>
            <p:spPr>
              <a:xfrm>
                <a:off x="4978720" y="1394216"/>
                <a:ext cx="652259" cy="269705"/>
              </a:xfrm>
              <a:prstGeom prst="round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43545" tIns="21772" rIns="43545"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hangingPunct="0"/>
                <a:r>
                  <a:rPr lang="de-DE"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2,0</a:t>
                </a:r>
              </a:p>
            </p:txBody>
          </p:sp>
        </p:grpSp>
        <p:grpSp>
          <p:nvGrpSpPr>
            <p:cNvPr id="11" name="Gruppieren 10">
              <a:extLst>
                <a:ext uri="{FF2B5EF4-FFF2-40B4-BE49-F238E27FC236}">
                  <a16:creationId xmlns:a16="http://schemas.microsoft.com/office/drawing/2014/main" id="{BAFD9576-EB8D-3C73-0AFC-5CB5CDECD9CB}"/>
                </a:ext>
              </a:extLst>
            </p:cNvPr>
            <p:cNvGrpSpPr/>
            <p:nvPr/>
          </p:nvGrpSpPr>
          <p:grpSpPr>
            <a:xfrm>
              <a:off x="2765403" y="1270034"/>
              <a:ext cx="522074" cy="393885"/>
              <a:chOff x="2765403" y="1270035"/>
              <a:chExt cx="522074" cy="394385"/>
            </a:xfrm>
          </p:grpSpPr>
          <p:cxnSp>
            <p:nvCxnSpPr>
              <p:cNvPr id="13" name="Gerade Verbindung 39">
                <a:extLst>
                  <a:ext uri="{FF2B5EF4-FFF2-40B4-BE49-F238E27FC236}">
                    <a16:creationId xmlns:a16="http://schemas.microsoft.com/office/drawing/2014/main" id="{1F6FCE3F-E7E5-CF33-5B47-0DE223D542AF}"/>
                  </a:ext>
                </a:extLst>
              </p:cNvPr>
              <p:cNvCxnSpPr/>
              <p:nvPr/>
            </p:nvCxnSpPr>
            <p:spPr>
              <a:xfrm flipH="1" flipV="1">
                <a:off x="3026440" y="1270035"/>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Abgerundetes Rechteck 40">
                <a:extLst>
                  <a:ext uri="{FF2B5EF4-FFF2-40B4-BE49-F238E27FC236}">
                    <a16:creationId xmlns:a16="http://schemas.microsoft.com/office/drawing/2014/main" id="{627E4B1B-1E13-6E71-03AD-4DE92B863E76}"/>
                  </a:ext>
                </a:extLst>
              </p:cNvPr>
              <p:cNvSpPr/>
              <p:nvPr/>
            </p:nvSpPr>
            <p:spPr>
              <a:xfrm>
                <a:off x="2669855" y="1416749"/>
                <a:ext cx="713170" cy="247672"/>
              </a:xfrm>
              <a:prstGeom prst="round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43545" tIns="0" rIns="43545"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693"/>
                  </a:lnSpc>
                </a:pPr>
                <a:endParaRPr lang="de-DE" sz="12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8" name="Gruppieren 17">
            <a:extLst>
              <a:ext uri="{FF2B5EF4-FFF2-40B4-BE49-F238E27FC236}">
                <a16:creationId xmlns:a16="http://schemas.microsoft.com/office/drawing/2014/main" id="{ECFE2B6C-2283-E026-2088-2888010BF6AC}"/>
              </a:ext>
            </a:extLst>
          </p:cNvPr>
          <p:cNvGrpSpPr/>
          <p:nvPr/>
        </p:nvGrpSpPr>
        <p:grpSpPr>
          <a:xfrm>
            <a:off x="1295867" y="4658770"/>
            <a:ext cx="3244235" cy="392199"/>
            <a:chOff x="430591" y="1232504"/>
            <a:chExt cx="5156701" cy="595969"/>
          </a:xfrm>
        </p:grpSpPr>
        <p:grpSp>
          <p:nvGrpSpPr>
            <p:cNvPr id="19" name="Gruppieren 18">
              <a:extLst>
                <a:ext uri="{FF2B5EF4-FFF2-40B4-BE49-F238E27FC236}">
                  <a16:creationId xmlns:a16="http://schemas.microsoft.com/office/drawing/2014/main" id="{F309BA18-EAB6-BFA7-1C20-FE0A4924C215}"/>
                </a:ext>
              </a:extLst>
            </p:cNvPr>
            <p:cNvGrpSpPr/>
            <p:nvPr/>
          </p:nvGrpSpPr>
          <p:grpSpPr>
            <a:xfrm>
              <a:off x="430591" y="1232504"/>
              <a:ext cx="5156701" cy="431800"/>
              <a:chOff x="429256" y="1232504"/>
              <a:chExt cx="5201723" cy="431800"/>
            </a:xfrm>
          </p:grpSpPr>
          <p:pic>
            <p:nvPicPr>
              <p:cNvPr id="23" name="Grafik 22">
                <a:extLst>
                  <a:ext uri="{FF2B5EF4-FFF2-40B4-BE49-F238E27FC236}">
                    <a16:creationId xmlns:a16="http://schemas.microsoft.com/office/drawing/2014/main" id="{7B8DF44C-98ED-4C03-A759-1795585F581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90984" y="1232504"/>
                <a:ext cx="5039995" cy="431800"/>
              </a:xfrm>
              <a:prstGeom prst="rect">
                <a:avLst/>
              </a:prstGeom>
              <a:noFill/>
            </p:spPr>
          </p:pic>
          <p:sp>
            <p:nvSpPr>
              <p:cNvPr id="24" name="Abgerundetes Rechteck 42">
                <a:extLst>
                  <a:ext uri="{FF2B5EF4-FFF2-40B4-BE49-F238E27FC236}">
                    <a16:creationId xmlns:a16="http://schemas.microsoft.com/office/drawing/2014/main" id="{AA3EAFF9-11CC-83D4-B638-2597BBDBE37F}"/>
                  </a:ext>
                </a:extLst>
              </p:cNvPr>
              <p:cNvSpPr/>
              <p:nvPr/>
            </p:nvSpPr>
            <p:spPr>
              <a:xfrm>
                <a:off x="429256" y="1393373"/>
                <a:ext cx="719396" cy="270548"/>
              </a:xfrm>
              <a:prstGeom prst="round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10604" tIns="21772" rIns="110604"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hangingPunct="0"/>
                <a:r>
                  <a:rPr lang="de-DE"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0,8</a:t>
                </a:r>
              </a:p>
            </p:txBody>
          </p:sp>
          <p:sp>
            <p:nvSpPr>
              <p:cNvPr id="25" name="Abgerundetes Rechteck 43">
                <a:extLst>
                  <a:ext uri="{FF2B5EF4-FFF2-40B4-BE49-F238E27FC236}">
                    <a16:creationId xmlns:a16="http://schemas.microsoft.com/office/drawing/2014/main" id="{0759AA6F-CDC8-D12E-ABCE-9E4893626353}"/>
                  </a:ext>
                </a:extLst>
              </p:cNvPr>
              <p:cNvSpPr/>
              <p:nvPr/>
            </p:nvSpPr>
            <p:spPr>
              <a:xfrm>
                <a:off x="5099428" y="1394215"/>
                <a:ext cx="531551" cy="269706"/>
              </a:xfrm>
              <a:prstGeom prst="round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43545" tIns="21772" rIns="43545"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hangingPunct="0"/>
                <a:r>
                  <a:rPr lang="de-DE"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1,0</a:t>
                </a:r>
              </a:p>
            </p:txBody>
          </p:sp>
        </p:grpSp>
        <p:grpSp>
          <p:nvGrpSpPr>
            <p:cNvPr id="20" name="Gruppieren 19">
              <a:extLst>
                <a:ext uri="{FF2B5EF4-FFF2-40B4-BE49-F238E27FC236}">
                  <a16:creationId xmlns:a16="http://schemas.microsoft.com/office/drawing/2014/main" id="{D4D3ED61-6CE6-E102-2AE8-1BA85B43A7C5}"/>
                </a:ext>
              </a:extLst>
            </p:cNvPr>
            <p:cNvGrpSpPr/>
            <p:nvPr/>
          </p:nvGrpSpPr>
          <p:grpSpPr>
            <a:xfrm>
              <a:off x="2669855" y="1270034"/>
              <a:ext cx="713170" cy="558439"/>
              <a:chOff x="2669855" y="1270035"/>
              <a:chExt cx="713170" cy="559148"/>
            </a:xfrm>
          </p:grpSpPr>
          <p:cxnSp>
            <p:nvCxnSpPr>
              <p:cNvPr id="21" name="Gerade Verbindung 39">
                <a:extLst>
                  <a:ext uri="{FF2B5EF4-FFF2-40B4-BE49-F238E27FC236}">
                    <a16:creationId xmlns:a16="http://schemas.microsoft.com/office/drawing/2014/main" id="{2AF02A8A-876A-D320-A2FB-D9A299B92943}"/>
                  </a:ext>
                </a:extLst>
              </p:cNvPr>
              <p:cNvCxnSpPr/>
              <p:nvPr/>
            </p:nvCxnSpPr>
            <p:spPr>
              <a:xfrm flipH="1" flipV="1">
                <a:off x="3026440" y="1270035"/>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Abgerundetes Rechteck 40">
                <a:extLst>
                  <a:ext uri="{FF2B5EF4-FFF2-40B4-BE49-F238E27FC236}">
                    <a16:creationId xmlns:a16="http://schemas.microsoft.com/office/drawing/2014/main" id="{721BF31A-DD87-F89B-21BF-CF004723BA94}"/>
                  </a:ext>
                </a:extLst>
              </p:cNvPr>
              <p:cNvSpPr/>
              <p:nvPr/>
            </p:nvSpPr>
            <p:spPr>
              <a:xfrm>
                <a:off x="2669855" y="1416750"/>
                <a:ext cx="713170" cy="412433"/>
              </a:xfrm>
              <a:prstGeom prst="roundRect">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43545" tIns="0" rIns="43545" bIns="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693"/>
                  </a:lnSpc>
                </a:pPr>
                <a:r>
                  <a:rPr lang="de-DE" b="1" dirty="0">
                    <a:solidFill>
                      <a:srgbClr val="0070C0"/>
                    </a:solidFill>
                    <a:latin typeface="The Hand Regular" panose="02010606010101020104" pitchFamily="2" charset="0"/>
                    <a:ea typeface="Calibri" panose="020F0502020204030204" pitchFamily="34" charset="0"/>
                    <a:cs typeface="Calibri" panose="020F0502020204030204" pitchFamily="34" charset="0"/>
                  </a:rPr>
                  <a:t>0,09</a:t>
                </a:r>
                <a:endParaRPr lang="de-DE" b="1" dirty="0">
                  <a:latin typeface="The Hand Regular" panose="02010606010101020104" pitchFamily="2" charset="0"/>
                  <a:ea typeface="Calibri" panose="020F0502020204030204" pitchFamily="34" charset="0"/>
                  <a:cs typeface="Calibri" panose="020F0502020204030204" pitchFamily="34" charset="0"/>
                </a:endParaRPr>
              </a:p>
            </p:txBody>
          </p:sp>
        </p:grpSp>
      </p:grpSp>
      <p:sp>
        <p:nvSpPr>
          <p:cNvPr id="10" name="Titel 9">
            <a:extLst>
              <a:ext uri="{FF2B5EF4-FFF2-40B4-BE49-F238E27FC236}">
                <a16:creationId xmlns:a16="http://schemas.microsoft.com/office/drawing/2014/main" id="{470AC0BB-F840-40BC-35C3-B31B532199A2}"/>
              </a:ext>
            </a:extLst>
          </p:cNvPr>
          <p:cNvSpPr>
            <a:spLocks noGrp="1"/>
          </p:cNvSpPr>
          <p:nvPr>
            <p:ph type="title"/>
          </p:nvPr>
        </p:nvSpPr>
        <p:spPr>
          <a:xfrm>
            <a:off x="127975" y="237042"/>
            <a:ext cx="4840515" cy="353564"/>
          </a:xfrm>
        </p:spPr>
        <p:txBody>
          <a:bodyPr>
            <a:noAutofit/>
          </a:bodyPr>
          <a:lstStyle/>
          <a:p>
            <a:r>
              <a:rPr lang="de-DE" b="1" dirty="0">
                <a:latin typeface="Calibri Regular"/>
              </a:rPr>
              <a:t>Mitte finden II</a:t>
            </a:r>
          </a:p>
        </p:txBody>
      </p:sp>
      <p:sp>
        <p:nvSpPr>
          <p:cNvPr id="5" name="Textfeld 4">
            <a:extLst>
              <a:ext uri="{FF2B5EF4-FFF2-40B4-BE49-F238E27FC236}">
                <a16:creationId xmlns:a16="http://schemas.microsoft.com/office/drawing/2014/main" id="{FAE30CD4-DEAB-B5D3-1A7C-2E78CD4A0223}"/>
              </a:ext>
            </a:extLst>
          </p:cNvPr>
          <p:cNvSpPr txBox="1"/>
          <p:nvPr/>
        </p:nvSpPr>
        <p:spPr>
          <a:xfrm>
            <a:off x="6004143" y="387746"/>
            <a:ext cx="1297151"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N2B/D2B</a:t>
            </a:r>
          </a:p>
        </p:txBody>
      </p:sp>
      <p:sp>
        <p:nvSpPr>
          <p:cNvPr id="26" name="Ovale Legende 25">
            <a:extLst>
              <a:ext uri="{FF2B5EF4-FFF2-40B4-BE49-F238E27FC236}">
                <a16:creationId xmlns:a16="http://schemas.microsoft.com/office/drawing/2014/main" id="{AE9612CA-8654-5877-C591-B02A3B55D0E3}"/>
              </a:ext>
            </a:extLst>
          </p:cNvPr>
          <p:cNvSpPr/>
          <p:nvPr/>
        </p:nvSpPr>
        <p:spPr bwMode="auto">
          <a:xfrm>
            <a:off x="5657957" y="3383425"/>
            <a:ext cx="1762207" cy="1152463"/>
          </a:xfrm>
          <a:prstGeom prst="wedgeEllipseCallout">
            <a:avLst>
              <a:gd name="adj1" fmla="val -28852"/>
              <a:gd name="adj2" fmla="val 51680"/>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5777"/>
            <a:r>
              <a:rPr lang="de-DE" altLang="de-DE" sz="1200" dirty="0">
                <a:solidFill>
                  <a:schemeClr val="tx1"/>
                </a:solidFill>
                <a:latin typeface="Calibri" panose="020F0502020204030204" pitchFamily="34" charset="0"/>
                <a:cs typeface="Calibri" panose="020F0502020204030204" pitchFamily="34" charset="0"/>
              </a:rPr>
              <a:t>Emily meint, dass die Mitte die 0,09 ist.</a:t>
            </a:r>
          </a:p>
          <a:p>
            <a:pPr defTabSz="685777"/>
            <a:r>
              <a:rPr lang="de-DE" altLang="de-DE" sz="1200" dirty="0">
                <a:solidFill>
                  <a:schemeClr val="tx1"/>
                </a:solidFill>
                <a:latin typeface="Calibri" panose="020F0502020204030204" pitchFamily="34" charset="0"/>
                <a:cs typeface="Calibri" panose="020F0502020204030204" pitchFamily="34" charset="0"/>
              </a:rPr>
              <a:t>Was fällt dir auf? </a:t>
            </a:r>
          </a:p>
        </p:txBody>
      </p:sp>
      <p:pic>
        <p:nvPicPr>
          <p:cNvPr id="27" name="Grafik 26">
            <a:extLst>
              <a:ext uri="{FF2B5EF4-FFF2-40B4-BE49-F238E27FC236}">
                <a16:creationId xmlns:a16="http://schemas.microsoft.com/office/drawing/2014/main" id="{0FEB7BA1-0F79-D339-B701-EF7029394480}"/>
              </a:ext>
            </a:extLst>
          </p:cNvPr>
          <p:cNvPicPr>
            <a:picLocks noChangeAspect="1"/>
          </p:cNvPicPr>
          <p:nvPr/>
        </p:nvPicPr>
        <p:blipFill>
          <a:blip r:embed="rId3"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5482958" y="4472701"/>
            <a:ext cx="645795" cy="629691"/>
          </a:xfrm>
          <a:prstGeom prst="rect">
            <a:avLst/>
          </a:prstGeom>
        </p:spPr>
      </p:pic>
      <p:sp>
        <p:nvSpPr>
          <p:cNvPr id="28" name="Textfeld 27">
            <a:extLst>
              <a:ext uri="{FF2B5EF4-FFF2-40B4-BE49-F238E27FC236}">
                <a16:creationId xmlns:a16="http://schemas.microsoft.com/office/drawing/2014/main" id="{D184E164-E570-C3CA-8950-0587E98D97A5}"/>
              </a:ext>
            </a:extLst>
          </p:cNvPr>
          <p:cNvSpPr txBox="1"/>
          <p:nvPr/>
        </p:nvSpPr>
        <p:spPr>
          <a:xfrm>
            <a:off x="5482958" y="5102392"/>
            <a:ext cx="530915" cy="246221"/>
          </a:xfrm>
          <a:prstGeom prst="rect">
            <a:avLst/>
          </a:prstGeom>
          <a:noFill/>
        </p:spPr>
        <p:txBody>
          <a:bodyPr wrap="none" rtlCol="0">
            <a:spAutoFit/>
          </a:bodyPr>
          <a:lstStyle/>
          <a:p>
            <a:r>
              <a:rPr lang="de-DE" sz="1000" dirty="0">
                <a:latin typeface="Calibri" panose="020F0502020204030204" pitchFamily="34" charset="0"/>
              </a:rPr>
              <a:t>Leonie</a:t>
            </a:r>
          </a:p>
        </p:txBody>
      </p:sp>
    </p:spTree>
    <p:extLst>
      <p:ext uri="{BB962C8B-B14F-4D97-AF65-F5344CB8AC3E}">
        <p14:creationId xmlns:p14="http://schemas.microsoft.com/office/powerpoint/2010/main" val="929714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ige Legende 22152">
            <a:extLst>
              <a:ext uri="{FF2B5EF4-FFF2-40B4-BE49-F238E27FC236}">
                <a16:creationId xmlns:a16="http://schemas.microsoft.com/office/drawing/2014/main" id="{04D9DDFF-75AA-3FB7-F0A9-71F0DAF51A95}"/>
              </a:ext>
            </a:extLst>
          </p:cNvPr>
          <p:cNvSpPr/>
          <p:nvPr/>
        </p:nvSpPr>
        <p:spPr>
          <a:xfrm>
            <a:off x="4353308" y="869325"/>
            <a:ext cx="2161640" cy="460259"/>
          </a:xfrm>
          <a:prstGeom prst="wedgeRoundRectCallout">
            <a:avLst>
              <a:gd name="adj1" fmla="val 67960"/>
              <a:gd name="adj2" fmla="val -12778"/>
              <a:gd name="adj3" fmla="val 16667"/>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72000" tIns="36000" rIns="36000" bIns="0" numCol="1" spcCol="0" rtlCol="0" fromWordArt="0" anchor="t" anchorCtr="0" forceAA="0" compatLnSpc="1">
            <a:prstTxWarp prst="textNoShape">
              <a:avLst/>
            </a:prstTxWarp>
            <a:noAutofit/>
          </a:bodyPr>
          <a:lstStyle/>
          <a:p>
            <a:pPr algn="ctr" hangingPunct="0"/>
            <a:r>
              <a:rPr lang="de-DE" sz="1200" dirty="0">
                <a:solidFill>
                  <a:srgbClr val="000000"/>
                </a:solidFill>
                <a:effectLst/>
                <a:ea typeface="Times New Roman" panose="02020603050405020304" pitchFamily="18" charset="0"/>
                <a:cs typeface="Times New Roman" panose="02020603050405020304" pitchFamily="18" charset="0"/>
              </a:rPr>
              <a:t>Es gibt eine </a:t>
            </a:r>
            <a:r>
              <a:rPr lang="de-DE" sz="1200" dirty="0">
                <a:solidFill>
                  <a:srgbClr val="000000"/>
                </a:solidFill>
                <a:ea typeface="Times New Roman" panose="02020603050405020304" pitchFamily="18" charset="0"/>
                <a:cs typeface="Times New Roman" panose="02020603050405020304" pitchFamily="18" charset="0"/>
              </a:rPr>
              <a:t>vierstellige  </a:t>
            </a:r>
            <a:r>
              <a:rPr lang="de-DE" sz="1200" dirty="0">
                <a:solidFill>
                  <a:srgbClr val="000000"/>
                </a:solidFill>
                <a:effectLst/>
                <a:ea typeface="Times New Roman" panose="02020603050405020304" pitchFamily="18" charset="0"/>
                <a:cs typeface="Times New Roman" panose="02020603050405020304" pitchFamily="18" charset="0"/>
              </a:rPr>
              <a:t>Zahl, die größer als 9 999 ist.</a:t>
            </a:r>
          </a:p>
        </p:txBody>
      </p:sp>
      <p:grpSp>
        <p:nvGrpSpPr>
          <p:cNvPr id="9" name="Gruppieren 8">
            <a:extLst>
              <a:ext uri="{FF2B5EF4-FFF2-40B4-BE49-F238E27FC236}">
                <a16:creationId xmlns:a16="http://schemas.microsoft.com/office/drawing/2014/main" id="{B59A14A7-C8FB-D6A6-1BDB-F2F32B1B3462}"/>
              </a:ext>
            </a:extLst>
          </p:cNvPr>
          <p:cNvGrpSpPr/>
          <p:nvPr/>
        </p:nvGrpSpPr>
        <p:grpSpPr>
          <a:xfrm>
            <a:off x="6660107" y="661396"/>
            <a:ext cx="544830" cy="750570"/>
            <a:chOff x="0" y="0"/>
            <a:chExt cx="544830" cy="751091"/>
          </a:xfrm>
        </p:grpSpPr>
        <p:pic>
          <p:nvPicPr>
            <p:cNvPr id="10" name="Grafik 9">
              <a:extLst>
                <a:ext uri="{FF2B5EF4-FFF2-40B4-BE49-F238E27FC236}">
                  <a16:creationId xmlns:a16="http://schemas.microsoft.com/office/drawing/2014/main" id="{A8888C55-E2D5-943C-F9A4-6C920674E46B}"/>
                </a:ext>
              </a:extLst>
            </p:cNvPr>
            <p:cNvPicPr>
              <a:picLocks noChangeAspect="1"/>
            </p:cNvPicPr>
            <p:nvPr/>
          </p:nvPicPr>
          <p:blipFill>
            <a:blip r:embed="rId2"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544830" cy="629920"/>
            </a:xfrm>
            <a:prstGeom prst="rect">
              <a:avLst/>
            </a:prstGeom>
          </p:spPr>
        </p:pic>
        <p:sp>
          <p:nvSpPr>
            <p:cNvPr id="11" name="Textfeld 12">
              <a:extLst>
                <a:ext uri="{FF2B5EF4-FFF2-40B4-BE49-F238E27FC236}">
                  <a16:creationId xmlns:a16="http://schemas.microsoft.com/office/drawing/2014/main" id="{F0164442-306A-7AFE-4ABD-CCE9FC8F4F71}"/>
                </a:ext>
              </a:extLst>
            </p:cNvPr>
            <p:cNvSpPr txBox="1"/>
            <p:nvPr/>
          </p:nvSpPr>
          <p:spPr>
            <a:xfrm>
              <a:off x="92648" y="604229"/>
              <a:ext cx="349885" cy="14686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hangingPunct="0"/>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Kenan</a:t>
              </a:r>
            </a:p>
          </p:txBody>
        </p:sp>
      </p:grpSp>
      <p:sp>
        <p:nvSpPr>
          <p:cNvPr id="14" name="Rechteckige Legende 22152">
            <a:extLst>
              <a:ext uri="{FF2B5EF4-FFF2-40B4-BE49-F238E27FC236}">
                <a16:creationId xmlns:a16="http://schemas.microsoft.com/office/drawing/2014/main" id="{80F35D69-2E50-7D24-7C25-86BD913449C1}"/>
              </a:ext>
            </a:extLst>
          </p:cNvPr>
          <p:cNvSpPr/>
          <p:nvPr/>
        </p:nvSpPr>
        <p:spPr>
          <a:xfrm>
            <a:off x="2165640" y="1581748"/>
            <a:ext cx="2665152" cy="518860"/>
          </a:xfrm>
          <a:prstGeom prst="wedgeRoundRectCallout">
            <a:avLst>
              <a:gd name="adj1" fmla="val -65443"/>
              <a:gd name="adj2" fmla="val 19792"/>
              <a:gd name="adj3" fmla="val 16667"/>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72000" tIns="36000" rIns="36000" bIns="0" numCol="1" spcCol="0" rtlCol="0" fromWordArt="0" anchor="t" anchorCtr="0" forceAA="0" compatLnSpc="1">
            <a:prstTxWarp prst="textNoShape">
              <a:avLst/>
            </a:prstTxWarp>
            <a:noAutofit/>
          </a:bodyPr>
          <a:lstStyle/>
          <a:p>
            <a:pPr algn="ctr" hangingPunct="0"/>
            <a:r>
              <a:rPr lang="de-DE" sz="1200" dirty="0">
                <a:solidFill>
                  <a:srgbClr val="000000"/>
                </a:solidFill>
                <a:effectLst/>
                <a:ea typeface="Times New Roman" panose="02020603050405020304" pitchFamily="18" charset="0"/>
                <a:cs typeface="Times New Roman" panose="02020603050405020304" pitchFamily="18" charset="0"/>
              </a:rPr>
              <a:t>Es gibt eine vierstellige Zahl, </a:t>
            </a:r>
          </a:p>
          <a:p>
            <a:pPr algn="ctr" hangingPunct="0"/>
            <a:r>
              <a:rPr lang="de-DE" sz="1200" dirty="0">
                <a:solidFill>
                  <a:srgbClr val="000000"/>
                </a:solidFill>
                <a:effectLst/>
                <a:ea typeface="Times New Roman" panose="02020603050405020304" pitchFamily="18" charset="0"/>
                <a:cs typeface="Times New Roman" panose="02020603050405020304" pitchFamily="18" charset="0"/>
              </a:rPr>
              <a:t>deren Vorgänger die Zahl </a:t>
            </a:r>
            <a:r>
              <a:rPr lang="de-DE" sz="1200" dirty="0">
                <a:solidFill>
                  <a:srgbClr val="000000"/>
                </a:solidFill>
                <a:ea typeface="Times New Roman" panose="02020603050405020304" pitchFamily="18" charset="0"/>
                <a:cs typeface="Times New Roman" panose="02020603050405020304" pitchFamily="18" charset="0"/>
              </a:rPr>
              <a:t>10 </a:t>
            </a:r>
            <a:r>
              <a:rPr lang="de-DE" sz="1200" dirty="0">
                <a:solidFill>
                  <a:srgbClr val="000000"/>
                </a:solidFill>
                <a:effectLst/>
                <a:ea typeface="Times New Roman" panose="02020603050405020304" pitchFamily="18" charset="0"/>
                <a:cs typeface="Times New Roman" panose="02020603050405020304" pitchFamily="18" charset="0"/>
              </a:rPr>
              <a:t>000 ist.</a:t>
            </a:r>
          </a:p>
        </p:txBody>
      </p:sp>
      <p:grpSp>
        <p:nvGrpSpPr>
          <p:cNvPr id="15" name="Gruppieren 14">
            <a:extLst>
              <a:ext uri="{FF2B5EF4-FFF2-40B4-BE49-F238E27FC236}">
                <a16:creationId xmlns:a16="http://schemas.microsoft.com/office/drawing/2014/main" id="{9EA5504E-1B3A-CACB-04D7-9818A334FFA2}"/>
              </a:ext>
            </a:extLst>
          </p:cNvPr>
          <p:cNvGrpSpPr/>
          <p:nvPr/>
        </p:nvGrpSpPr>
        <p:grpSpPr>
          <a:xfrm flipH="1">
            <a:off x="1323690" y="1581748"/>
            <a:ext cx="657225" cy="755015"/>
            <a:chOff x="0" y="0"/>
            <a:chExt cx="657225" cy="755120"/>
          </a:xfrm>
        </p:grpSpPr>
        <p:pic>
          <p:nvPicPr>
            <p:cNvPr id="16" name="Grafik 15">
              <a:extLst>
                <a:ext uri="{FF2B5EF4-FFF2-40B4-BE49-F238E27FC236}">
                  <a16:creationId xmlns:a16="http://schemas.microsoft.com/office/drawing/2014/main" id="{726C9A30-EEC7-EFCA-4CD7-0D164E814258}"/>
                </a:ext>
              </a:extLst>
            </p:cNvPr>
            <p:cNvPicPr>
              <a:picLocks noChangeAspect="1"/>
            </p:cNvPicPr>
            <p:nvPr/>
          </p:nvPicPr>
          <p:blipFill>
            <a:blip r:embed="rId3"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657225" cy="629920"/>
            </a:xfrm>
            <a:prstGeom prst="rect">
              <a:avLst/>
            </a:prstGeom>
          </p:spPr>
        </p:pic>
        <p:sp>
          <p:nvSpPr>
            <p:cNvPr id="17" name="Textfeld 12">
              <a:extLst>
                <a:ext uri="{FF2B5EF4-FFF2-40B4-BE49-F238E27FC236}">
                  <a16:creationId xmlns:a16="http://schemas.microsoft.com/office/drawing/2014/main" id="{29D15AB9-CC1E-0E55-C750-6878A0ECAFF3}"/>
                </a:ext>
              </a:extLst>
            </p:cNvPr>
            <p:cNvSpPr txBox="1"/>
            <p:nvPr/>
          </p:nvSpPr>
          <p:spPr>
            <a:xfrm>
              <a:off x="149043" y="608258"/>
              <a:ext cx="349885" cy="14686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hangingPunct="0"/>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Rico</a:t>
              </a:r>
            </a:p>
          </p:txBody>
        </p:sp>
      </p:grpSp>
      <p:grpSp>
        <p:nvGrpSpPr>
          <p:cNvPr id="12" name="Gruppieren 11">
            <a:extLst>
              <a:ext uri="{FF2B5EF4-FFF2-40B4-BE49-F238E27FC236}">
                <a16:creationId xmlns:a16="http://schemas.microsoft.com/office/drawing/2014/main" id="{B93B5EC3-A0CF-8F19-1A2F-76BDE1B1F544}"/>
              </a:ext>
            </a:extLst>
          </p:cNvPr>
          <p:cNvGrpSpPr/>
          <p:nvPr/>
        </p:nvGrpSpPr>
        <p:grpSpPr>
          <a:xfrm>
            <a:off x="560129" y="779905"/>
            <a:ext cx="2646238" cy="915335"/>
            <a:chOff x="560129" y="779905"/>
            <a:chExt cx="2646238" cy="915335"/>
          </a:xfrm>
        </p:grpSpPr>
        <p:grpSp>
          <p:nvGrpSpPr>
            <p:cNvPr id="18" name="Gruppieren 17">
              <a:extLst>
                <a:ext uri="{FF2B5EF4-FFF2-40B4-BE49-F238E27FC236}">
                  <a16:creationId xmlns:a16="http://schemas.microsoft.com/office/drawing/2014/main" id="{6CFEFC9F-7EEB-E06D-53AD-3ECA0D64EA28}"/>
                </a:ext>
              </a:extLst>
            </p:cNvPr>
            <p:cNvGrpSpPr/>
            <p:nvPr/>
          </p:nvGrpSpPr>
          <p:grpSpPr>
            <a:xfrm>
              <a:off x="560129" y="952290"/>
              <a:ext cx="646430" cy="742950"/>
              <a:chOff x="-681" y="-20602"/>
              <a:chExt cx="646612" cy="743495"/>
            </a:xfrm>
          </p:grpSpPr>
          <p:pic>
            <p:nvPicPr>
              <p:cNvPr id="20" name="Grafik 19">
                <a:extLst>
                  <a:ext uri="{FF2B5EF4-FFF2-40B4-BE49-F238E27FC236}">
                    <a16:creationId xmlns:a16="http://schemas.microsoft.com/office/drawing/2014/main" id="{EC7BA813-951E-F870-37DE-7F653C32DF5E}"/>
                  </a:ext>
                </a:extLst>
              </p:cNvPr>
              <p:cNvPicPr>
                <a:picLocks noChangeAspect="1"/>
              </p:cNvPicPr>
              <p:nvPr/>
            </p:nvPicPr>
            <p:blipFill>
              <a:blip r:embed="rId4"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81" y="-20602"/>
                <a:ext cx="646612" cy="629920"/>
              </a:xfrm>
              <a:prstGeom prst="rect">
                <a:avLst/>
              </a:prstGeom>
            </p:spPr>
          </p:pic>
          <p:sp>
            <p:nvSpPr>
              <p:cNvPr id="21" name="Textfeld 12">
                <a:extLst>
                  <a:ext uri="{FF2B5EF4-FFF2-40B4-BE49-F238E27FC236}">
                    <a16:creationId xmlns:a16="http://schemas.microsoft.com/office/drawing/2014/main" id="{84D9CBCA-2C54-602D-97B1-9323DA5EA2E5}"/>
                  </a:ext>
                </a:extLst>
              </p:cNvPr>
              <p:cNvSpPr txBox="1"/>
              <p:nvPr/>
            </p:nvSpPr>
            <p:spPr>
              <a:xfrm>
                <a:off x="140987" y="576031"/>
                <a:ext cx="349885" cy="14686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hangingPunct="0"/>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Leonie</a:t>
                </a:r>
              </a:p>
            </p:txBody>
          </p:sp>
        </p:grpSp>
        <p:sp>
          <p:nvSpPr>
            <p:cNvPr id="19" name="Rechteckige Legende 22152">
              <a:extLst>
                <a:ext uri="{FF2B5EF4-FFF2-40B4-BE49-F238E27FC236}">
                  <a16:creationId xmlns:a16="http://schemas.microsoft.com/office/drawing/2014/main" id="{08443432-C709-8F31-377B-EBA413476AFD}"/>
                </a:ext>
              </a:extLst>
            </p:cNvPr>
            <p:cNvSpPr/>
            <p:nvPr/>
          </p:nvSpPr>
          <p:spPr>
            <a:xfrm>
              <a:off x="1220152" y="779905"/>
              <a:ext cx="1986215" cy="518860"/>
            </a:xfrm>
            <a:prstGeom prst="wedgeRoundRectCallout">
              <a:avLst>
                <a:gd name="adj1" fmla="val -57851"/>
                <a:gd name="adj2" fmla="val 37601"/>
                <a:gd name="adj3" fmla="val 16667"/>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72000" tIns="36000" rIns="36000" bIns="0" numCol="1" spcCol="0" rtlCol="0" fromWordArt="0" anchor="t" anchorCtr="0" forceAA="0" compatLnSpc="1">
              <a:prstTxWarp prst="textNoShape">
                <a:avLst/>
              </a:prstTxWarp>
              <a:noAutofit/>
            </a:bodyPr>
            <a:lstStyle/>
            <a:p>
              <a:pPr algn="ctr" hangingPunct="0"/>
              <a:r>
                <a:rPr lang="de-DE" sz="1200" dirty="0">
                  <a:solidFill>
                    <a:srgbClr val="000000"/>
                  </a:solidFill>
                  <a:effectLst/>
                  <a:ea typeface="Times New Roman" panose="02020603050405020304" pitchFamily="18" charset="0"/>
                  <a:cs typeface="Times New Roman" panose="02020603050405020304" pitchFamily="18" charset="0"/>
                </a:rPr>
                <a:t>Die kleinste sechsstellige Zahl besteht aus 6 Einsen. </a:t>
              </a:r>
            </a:p>
            <a:p>
              <a:pPr hangingPunct="0"/>
              <a:r>
                <a:rPr lang="de-DE" sz="1000" dirty="0">
                  <a:solidFill>
                    <a:srgbClr val="000000"/>
                  </a:solidFill>
                  <a:effectLst/>
                  <a:ea typeface="Times New Roman" panose="02020603050405020304" pitchFamily="18" charset="0"/>
                  <a:cs typeface="Times New Roman" panose="02020603050405020304" pitchFamily="18" charset="0"/>
                </a:rPr>
                <a:t> </a:t>
              </a:r>
            </a:p>
          </p:txBody>
        </p:sp>
      </p:grpSp>
      <p:sp>
        <p:nvSpPr>
          <p:cNvPr id="24" name="Textfeld 23">
            <a:extLst>
              <a:ext uri="{FF2B5EF4-FFF2-40B4-BE49-F238E27FC236}">
                <a16:creationId xmlns:a16="http://schemas.microsoft.com/office/drawing/2014/main" id="{661354C7-7D5A-1576-1DD7-7AC7F541502B}"/>
              </a:ext>
            </a:extLst>
          </p:cNvPr>
          <p:cNvSpPr txBox="1"/>
          <p:nvPr/>
        </p:nvSpPr>
        <p:spPr>
          <a:xfrm>
            <a:off x="259146" y="3366575"/>
            <a:ext cx="4172342" cy="1815882"/>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Wer hat </a:t>
            </a:r>
            <a:r>
              <a:rPr lang="de-DE" sz="1400" dirty="0">
                <a:latin typeface="Calibri" panose="020F0502020204030204" pitchFamily="34" charset="0"/>
                <a:ea typeface="Calibri" panose="020F0502020204030204" pitchFamily="34" charset="0"/>
                <a:cs typeface="Times New Roman" panose="02020603050405020304" pitchFamily="18" charset="0"/>
              </a:rPr>
              <a:t>r</a:t>
            </a:r>
            <a:r>
              <a:rPr lang="de-DE" sz="1400" dirty="0">
                <a:effectLst/>
                <a:latin typeface="Calibri" panose="020F0502020204030204" pitchFamily="34" charset="0"/>
                <a:ea typeface="Calibri" panose="020F0502020204030204" pitchFamily="34" charset="0"/>
                <a:cs typeface="Times New Roman" panose="02020603050405020304" pitchFamily="18" charset="0"/>
              </a:rPr>
              <a:t>echt? Warum?</a:t>
            </a:r>
          </a:p>
          <a:p>
            <a:pPr marL="285750" indent="-285750">
              <a:buClr>
                <a:srgbClr val="327A86"/>
              </a:buClr>
              <a:buFont typeface="Wingdings" pitchFamily="2" charset="2"/>
              <a:buChar cha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Wer hat nicht recht. Warum?</a:t>
            </a:r>
          </a:p>
          <a:p>
            <a:pPr marL="285750" indent="-285750">
              <a:buClr>
                <a:srgbClr val="327A86"/>
              </a:buClr>
              <a:buFont typeface="Wingdings"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Stellt euch eigene Zahlenrätsel zum Ordnen.</a:t>
            </a:r>
          </a:p>
        </p:txBody>
      </p:sp>
      <p:grpSp>
        <p:nvGrpSpPr>
          <p:cNvPr id="7" name="Gruppieren 6">
            <a:extLst>
              <a:ext uri="{FF2B5EF4-FFF2-40B4-BE49-F238E27FC236}">
                <a16:creationId xmlns:a16="http://schemas.microsoft.com/office/drawing/2014/main" id="{E74C5F18-07D6-924C-7EA0-75CD9DCE5539}"/>
              </a:ext>
            </a:extLst>
          </p:cNvPr>
          <p:cNvGrpSpPr/>
          <p:nvPr/>
        </p:nvGrpSpPr>
        <p:grpSpPr>
          <a:xfrm>
            <a:off x="3243141" y="2270076"/>
            <a:ext cx="3859499" cy="890753"/>
            <a:chOff x="3340511" y="2211580"/>
            <a:chExt cx="3859499" cy="890753"/>
          </a:xfrm>
        </p:grpSpPr>
        <p:sp>
          <p:nvSpPr>
            <p:cNvPr id="22" name="Rechteckige Legende 28">
              <a:extLst>
                <a:ext uri="{FF2B5EF4-FFF2-40B4-BE49-F238E27FC236}">
                  <a16:creationId xmlns:a16="http://schemas.microsoft.com/office/drawing/2014/main" id="{C2C228B8-BC0C-39E3-EC95-E1F3D370E991}"/>
                </a:ext>
              </a:extLst>
            </p:cNvPr>
            <p:cNvSpPr>
              <a:spLocks noChangeArrowheads="1"/>
            </p:cNvSpPr>
            <p:nvPr/>
          </p:nvSpPr>
          <p:spPr bwMode="auto">
            <a:xfrm flipV="1">
              <a:off x="3340511" y="2336763"/>
              <a:ext cx="3037788" cy="519349"/>
            </a:xfrm>
            <a:prstGeom prst="wedgeRoundRectCallout">
              <a:avLst>
                <a:gd name="adj1" fmla="val 58591"/>
                <a:gd name="adj2" fmla="val -9220"/>
                <a:gd name="adj3" fmla="val 16667"/>
              </a:avLst>
            </a:prstGeom>
            <a:ln>
              <a:solidFill>
                <a:schemeClr val="bg1">
                  <a:lumMod val="75000"/>
                </a:schemeClr>
              </a:solidFill>
              <a:headEnd/>
              <a:tailEnd/>
            </a:ln>
          </p:spPr>
          <p:style>
            <a:lnRef idx="2">
              <a:schemeClr val="accent3"/>
            </a:lnRef>
            <a:fillRef idx="1">
              <a:schemeClr val="lt1"/>
            </a:fillRef>
            <a:effectRef idx="0">
              <a:schemeClr val="accent3"/>
            </a:effectRef>
            <a:fontRef idx="minor">
              <a:schemeClr val="dk1"/>
            </a:fontRef>
          </p:style>
          <p:txBody>
            <a:bodyPr rot="0" vert="horz" wrap="square" lIns="36000" tIns="36000" rIns="36000" bIns="36000" anchor="ctr" anchorCtr="0" upright="1">
              <a:noAutofit/>
            </a:bodyPr>
            <a:lstStyle/>
            <a:p>
              <a:pPr algn="ctr" hangingPunct="0"/>
              <a:r>
                <a:rPr lang="de-DE" sz="1200" dirty="0">
                  <a:solidFill>
                    <a:srgbClr val="000000"/>
                  </a:solidFill>
                  <a:effectLst/>
                  <a:ea typeface="Times New Roman" panose="02020603050405020304" pitchFamily="18" charset="0"/>
                  <a:cs typeface="Times New Roman" panose="02020603050405020304" pitchFamily="18" charset="0"/>
                </a:rPr>
                <a:t>Wenn ich von der 700 aus</a:t>
              </a:r>
              <a:br>
                <a:rPr lang="de-DE" sz="1200" dirty="0">
                  <a:solidFill>
                    <a:srgbClr val="000000"/>
                  </a:solidFill>
                  <a:effectLst/>
                  <a:ea typeface="Times New Roman" panose="02020603050405020304" pitchFamily="18" charset="0"/>
                  <a:cs typeface="Times New Roman" panose="02020603050405020304" pitchFamily="18" charset="0"/>
                </a:rPr>
              </a:br>
              <a:r>
                <a:rPr lang="de-DE" sz="1200" dirty="0">
                  <a:solidFill>
                    <a:srgbClr val="000000"/>
                  </a:solidFill>
                  <a:effectLst/>
                  <a:ea typeface="Times New Roman" panose="02020603050405020304" pitchFamily="18" charset="0"/>
                  <a:cs typeface="Times New Roman" panose="02020603050405020304" pitchFamily="18" charset="0"/>
                </a:rPr>
                <a:t>5 Zehner-Schritte weitergehe, bin ich bei der Zahl 705. </a:t>
              </a:r>
            </a:p>
          </p:txBody>
        </p:sp>
        <p:grpSp>
          <p:nvGrpSpPr>
            <p:cNvPr id="2" name="Gruppieren 1">
              <a:extLst>
                <a:ext uri="{FF2B5EF4-FFF2-40B4-BE49-F238E27FC236}">
                  <a16:creationId xmlns:a16="http://schemas.microsoft.com/office/drawing/2014/main" id="{2DCA14C2-599F-E4F6-8377-13EC20AA7ADC}"/>
                </a:ext>
              </a:extLst>
            </p:cNvPr>
            <p:cNvGrpSpPr/>
            <p:nvPr/>
          </p:nvGrpSpPr>
          <p:grpSpPr>
            <a:xfrm>
              <a:off x="6438522" y="2211580"/>
              <a:ext cx="761488" cy="890753"/>
              <a:chOff x="6438522" y="2211580"/>
              <a:chExt cx="761488" cy="890753"/>
            </a:xfrm>
          </p:grpSpPr>
          <p:pic>
            <p:nvPicPr>
              <p:cNvPr id="23" name="Grafik 22" descr="Ein Bild, das Darstellung, Clipart, Animierter Cartoon, Animation enthält.&#10;&#10;Automatisch generierte Beschreibung">
                <a:extLst>
                  <a:ext uri="{FF2B5EF4-FFF2-40B4-BE49-F238E27FC236}">
                    <a16:creationId xmlns:a16="http://schemas.microsoft.com/office/drawing/2014/main" id="{771C2546-D70E-650B-2142-63E4E0212F54}"/>
                  </a:ext>
                </a:extLst>
              </p:cNvPr>
              <p:cNvPicPr>
                <a:picLocks noChangeAspect="1"/>
              </p:cNvPicPr>
              <p:nvPr/>
            </p:nvPicPr>
            <p:blipFill>
              <a:blip r:embed="rId5"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6438522" y="2211580"/>
                <a:ext cx="761488" cy="676250"/>
              </a:xfrm>
              <a:prstGeom prst="rect">
                <a:avLst/>
              </a:prstGeom>
            </p:spPr>
          </p:pic>
          <p:sp>
            <p:nvSpPr>
              <p:cNvPr id="5" name="Textfeld 4">
                <a:extLst>
                  <a:ext uri="{FF2B5EF4-FFF2-40B4-BE49-F238E27FC236}">
                    <a16:creationId xmlns:a16="http://schemas.microsoft.com/office/drawing/2014/main" id="{AFC79BB6-0CBE-5CB9-04EB-37F88378148E}"/>
                  </a:ext>
                </a:extLst>
              </p:cNvPr>
              <p:cNvSpPr txBox="1"/>
              <p:nvPr/>
            </p:nvSpPr>
            <p:spPr>
              <a:xfrm>
                <a:off x="6612318" y="2856112"/>
                <a:ext cx="413896" cy="246221"/>
              </a:xfrm>
              <a:prstGeom prst="rect">
                <a:avLst/>
              </a:prstGeom>
              <a:noFill/>
            </p:spPr>
            <p:txBody>
              <a:bodyPr wrap="none" rtlCol="0">
                <a:spAutoFit/>
              </a:bodyPr>
              <a:lstStyle/>
              <a:p>
                <a:r>
                  <a:rPr lang="de-DE" sz="1000" dirty="0"/>
                  <a:t>Tara</a:t>
                </a:r>
              </a:p>
            </p:txBody>
          </p:sp>
        </p:grpSp>
      </p:grpSp>
      <p:sp>
        <p:nvSpPr>
          <p:cNvPr id="28" name="Titel 27">
            <a:extLst>
              <a:ext uri="{FF2B5EF4-FFF2-40B4-BE49-F238E27FC236}">
                <a16:creationId xmlns:a16="http://schemas.microsoft.com/office/drawing/2014/main" id="{F7BAE91D-F75A-872D-0B30-C0334B58918C}"/>
              </a:ext>
            </a:extLst>
          </p:cNvPr>
          <p:cNvSpPr>
            <a:spLocks noGrp="1"/>
          </p:cNvSpPr>
          <p:nvPr>
            <p:ph type="title"/>
          </p:nvPr>
        </p:nvSpPr>
        <p:spPr>
          <a:xfrm>
            <a:off x="185616" y="137687"/>
            <a:ext cx="4840515" cy="567542"/>
          </a:xfrm>
        </p:spPr>
        <p:txBody>
          <a:bodyPr>
            <a:normAutofit/>
          </a:bodyPr>
          <a:lstStyle/>
          <a:p>
            <a:r>
              <a:rPr lang="de-DE" kern="0" dirty="0"/>
              <a:t>Zahlenrätsel zum Ordnen</a:t>
            </a:r>
            <a:endParaRPr lang="de-DE" dirty="0"/>
          </a:p>
        </p:txBody>
      </p:sp>
      <p:sp>
        <p:nvSpPr>
          <p:cNvPr id="29" name="Textfeld 28">
            <a:extLst>
              <a:ext uri="{FF2B5EF4-FFF2-40B4-BE49-F238E27FC236}">
                <a16:creationId xmlns:a16="http://schemas.microsoft.com/office/drawing/2014/main" id="{A28BFE60-8EC2-064B-6E70-250701FC9036}"/>
              </a:ext>
            </a:extLst>
          </p:cNvPr>
          <p:cNvSpPr txBox="1"/>
          <p:nvPr/>
        </p:nvSpPr>
        <p:spPr>
          <a:xfrm>
            <a:off x="6004923" y="387746"/>
            <a:ext cx="1031051"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N2C</a:t>
            </a:r>
          </a:p>
        </p:txBody>
      </p:sp>
      <p:sp>
        <p:nvSpPr>
          <p:cNvPr id="3" name="Textfeld 2">
            <a:extLst>
              <a:ext uri="{FF2B5EF4-FFF2-40B4-BE49-F238E27FC236}">
                <a16:creationId xmlns:a16="http://schemas.microsoft.com/office/drawing/2014/main" id="{66DC6F73-5AFE-821B-050D-07BA74647D33}"/>
              </a:ext>
            </a:extLst>
          </p:cNvPr>
          <p:cNvSpPr txBox="1"/>
          <p:nvPr/>
        </p:nvSpPr>
        <p:spPr>
          <a:xfrm>
            <a:off x="259146" y="4101321"/>
            <a:ext cx="7214810" cy="738664"/>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solidFill>
                  <a:srgbClr val="ED7D31"/>
                </a:solidFill>
                <a:latin typeface="Calibri" panose="020F0502020204030204" pitchFamily="34" charset="0"/>
                <a:cs typeface="Calibri" panose="020F0502020204030204" pitchFamily="34" charset="0"/>
              </a:rPr>
              <a:t>Erklärt Leonie an der Stellentafel, warum es noch kleinere sechsstellige Zahlen gibt. Was ist mit der Null?</a:t>
            </a:r>
          </a:p>
          <a:p>
            <a:pPr>
              <a:buClr>
                <a:srgbClr val="327A86"/>
              </a:buClr>
            </a:pPr>
            <a:r>
              <a:rPr lang="de-DE" sz="1400" dirty="0">
                <a:solidFill>
                  <a:srgbClr val="ED7D31"/>
                </a:solidFill>
                <a:latin typeface="Calibri" panose="020F0502020204030204"/>
              </a:rPr>
              <a:t>       Erklärt Tara am Zahlenstrahl, wie viele Schritte 5 Zehner-Schritte sind und wo sie dann landet. </a:t>
            </a:r>
          </a:p>
        </p:txBody>
      </p:sp>
      <p:pic>
        <p:nvPicPr>
          <p:cNvPr id="4" name="Grafik 3">
            <a:extLst>
              <a:ext uri="{FF2B5EF4-FFF2-40B4-BE49-F238E27FC236}">
                <a16:creationId xmlns:a16="http://schemas.microsoft.com/office/drawing/2014/main" id="{D58E6C83-6487-FFC2-DBFC-D4FE7FD51232}"/>
              </a:ext>
            </a:extLst>
          </p:cNvPr>
          <p:cNvPicPr>
            <a:picLocks noChangeAspect="1"/>
          </p:cNvPicPr>
          <p:nvPr/>
        </p:nvPicPr>
        <p:blipFill>
          <a:blip r:embed="rId6">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278279" y="4130178"/>
            <a:ext cx="281850" cy="281850"/>
          </a:xfrm>
          <a:prstGeom prst="rect">
            <a:avLst/>
          </a:prstGeom>
          <a:noFill/>
        </p:spPr>
      </p:pic>
    </p:spTree>
    <p:extLst>
      <p:ext uri="{BB962C8B-B14F-4D97-AF65-F5344CB8AC3E}">
        <p14:creationId xmlns:p14="http://schemas.microsoft.com/office/powerpoint/2010/main" val="75454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6B341C11-F8A4-0D62-7B19-CE62D713A660}"/>
              </a:ext>
            </a:extLst>
          </p:cNvPr>
          <p:cNvSpPr/>
          <p:nvPr/>
        </p:nvSpPr>
        <p:spPr>
          <a:xfrm>
            <a:off x="-96888" y="1065726"/>
            <a:ext cx="6289158" cy="285335"/>
          </a:xfrm>
          <a:prstGeom prst="rect">
            <a:avLst/>
          </a:prstGeom>
        </p:spPr>
        <p:txBody>
          <a:bodyPr wrap="square" lIns="91440" tIns="45720" rIns="91440" bIns="45720" anchor="t">
            <a:spAutoFit/>
          </a:bodyPr>
          <a:lstStyle/>
          <a:p>
            <a:pPr>
              <a:lnSpc>
                <a:spcPct val="110000"/>
              </a:lnSpc>
              <a:spcBef>
                <a:spcPts val="400"/>
              </a:spcBef>
            </a:pPr>
            <a:endParaRPr lang="de-DE" sz="1200" b="1" dirty="0">
              <a:solidFill>
                <a:srgbClr val="000000"/>
              </a:solidFill>
              <a:cs typeface="Calibri" panose="020F0502020204030204" pitchFamily="34" charset="0"/>
            </a:endParaRPr>
          </a:p>
        </p:txBody>
      </p:sp>
      <p:graphicFrame>
        <p:nvGraphicFramePr>
          <p:cNvPr id="54" name="Tabelle 53">
            <a:extLst>
              <a:ext uri="{FF2B5EF4-FFF2-40B4-BE49-F238E27FC236}">
                <a16:creationId xmlns:a16="http://schemas.microsoft.com/office/drawing/2014/main" id="{6B4D265F-3494-159E-3076-E720ADE2C333}"/>
              </a:ext>
            </a:extLst>
          </p:cNvPr>
          <p:cNvGraphicFramePr>
            <a:graphicFrameLocks noGrp="1"/>
          </p:cNvGraphicFramePr>
          <p:nvPr>
            <p:extLst>
              <p:ext uri="{D42A27DB-BD31-4B8C-83A1-F6EECF244321}">
                <p14:modId xmlns:p14="http://schemas.microsoft.com/office/powerpoint/2010/main" val="157111505"/>
              </p:ext>
            </p:extLst>
          </p:nvPr>
        </p:nvGraphicFramePr>
        <p:xfrm>
          <a:off x="330331" y="1051589"/>
          <a:ext cx="6899012" cy="4029806"/>
        </p:xfrm>
        <a:graphic>
          <a:graphicData uri="http://schemas.openxmlformats.org/drawingml/2006/table">
            <a:tbl>
              <a:tblPr firstRow="1" bandRow="1">
                <a:tableStyleId>{2D5ABB26-0587-4C30-8999-92F81FD0307C}</a:tableStyleId>
              </a:tblPr>
              <a:tblGrid>
                <a:gridCol w="3515732">
                  <a:extLst>
                    <a:ext uri="{9D8B030D-6E8A-4147-A177-3AD203B41FA5}">
                      <a16:colId xmlns:a16="http://schemas.microsoft.com/office/drawing/2014/main" val="2770055007"/>
                    </a:ext>
                  </a:extLst>
                </a:gridCol>
                <a:gridCol w="3175000">
                  <a:extLst>
                    <a:ext uri="{9D8B030D-6E8A-4147-A177-3AD203B41FA5}">
                      <a16:colId xmlns:a16="http://schemas.microsoft.com/office/drawing/2014/main" val="3398342854"/>
                    </a:ext>
                  </a:extLst>
                </a:gridCol>
                <a:gridCol w="208280">
                  <a:extLst>
                    <a:ext uri="{9D8B030D-6E8A-4147-A177-3AD203B41FA5}">
                      <a16:colId xmlns:a16="http://schemas.microsoft.com/office/drawing/2014/main" val="3723736867"/>
                    </a:ext>
                  </a:extLst>
                </a:gridCol>
              </a:tblGrid>
              <a:tr h="4029806">
                <a:tc>
                  <a:txBody>
                    <a:bodyPr/>
                    <a:lstStyle/>
                    <a:p>
                      <a:pPr marL="0" marR="0" lvl="0" indent="0" algn="l">
                        <a:lnSpc>
                          <a:spcPts val="1384"/>
                        </a:lnSpc>
                        <a:spcBef>
                          <a:spcPts val="200"/>
                        </a:spcBef>
                        <a:spcAft>
                          <a:spcPts val="0"/>
                        </a:spcAft>
                        <a:buNone/>
                      </a:pPr>
                      <a:r>
                        <a:rPr lang="de-DE" sz="1100" b="1" i="0" u="none" strike="noStrike" noProof="0" dirty="0">
                          <a:solidFill>
                            <a:srgbClr val="000000"/>
                          </a:solidFill>
                          <a:latin typeface="Calibri"/>
                        </a:rPr>
                        <a:t>N1  / D1  Stellenwertverständnis </a:t>
                      </a:r>
                      <a:br>
                        <a:rPr lang="de-DE" sz="1100" b="1" i="0" u="none" strike="noStrike" noProof="0" dirty="0">
                          <a:solidFill>
                            <a:srgbClr val="000000"/>
                          </a:solidFill>
                          <a:latin typeface="Calibri"/>
                        </a:rPr>
                      </a:br>
                      <a:r>
                        <a:rPr lang="de-DE" sz="1100" b="1" i="0" u="none" strike="noStrike" noProof="0" dirty="0">
                          <a:solidFill>
                            <a:srgbClr val="000000"/>
                          </a:solidFill>
                          <a:latin typeface="Calibri"/>
                        </a:rPr>
                        <a:t>               mit Material und Stellentafel</a:t>
                      </a:r>
                      <a:endParaRPr lang="de-DE" sz="1100" b="0" i="0" u="none" strike="noStrike" noProof="0" dirty="0">
                        <a:solidFill>
                          <a:srgbClr val="000000"/>
                        </a:solidFill>
                        <a:latin typeface="Calibri"/>
                      </a:endParaRPr>
                    </a:p>
                    <a:p>
                      <a:pPr marL="171450" marR="0" lvl="0" indent="-171450" algn="l">
                        <a:lnSpc>
                          <a:spcPts val="1384"/>
                        </a:lnSpc>
                        <a:spcBef>
                          <a:spcPts val="200"/>
                        </a:spcBef>
                        <a:spcAft>
                          <a:spcPts val="0"/>
                        </a:spcAft>
                        <a:buClr>
                          <a:srgbClr val="000000"/>
                        </a:buClr>
                        <a:buFont typeface="Arial,Sans-Serif"/>
                        <a:buChar char="•"/>
                      </a:pPr>
                      <a:r>
                        <a:rPr lang="de-DE" sz="1100" b="0" i="0" u="none" strike="noStrike" noProof="0" dirty="0">
                          <a:solidFill>
                            <a:srgbClr val="000000"/>
                          </a:solidFill>
                          <a:latin typeface="Calibri"/>
                        </a:rPr>
                        <a:t>zu N1A: </a:t>
                      </a:r>
                      <a:r>
                        <a:rPr lang="de-DE" sz="1100" b="0" i="0" u="none" strike="noStrike" noProof="0" dirty="0">
                          <a:solidFill>
                            <a:srgbClr val="000000"/>
                          </a:solidFill>
                          <a:latin typeface="Calibri Regular"/>
                        </a:rPr>
                        <a:t>Verschiedene Darstellungen verknüpfen</a:t>
                      </a:r>
                      <a:endParaRPr lang="en-US" sz="1100" b="0" i="0" u="none" strike="noStrike" noProof="0" dirty="0">
                        <a:solidFill>
                          <a:srgbClr val="000000"/>
                        </a:solidFill>
                        <a:latin typeface="Calibri Regular"/>
                      </a:endParaRPr>
                    </a:p>
                    <a:p>
                      <a:pPr marL="171450" marR="0" lvl="0" indent="-171450" algn="l">
                        <a:lnSpc>
                          <a:spcPts val="1384"/>
                        </a:lnSpc>
                        <a:spcBef>
                          <a:spcPts val="200"/>
                        </a:spcBef>
                        <a:spcAft>
                          <a:spcPts val="0"/>
                        </a:spcAft>
                        <a:buClr>
                          <a:srgbClr val="000000"/>
                        </a:buClr>
                        <a:buFont typeface="Arial,Sans-Serif"/>
                        <a:buChar char="•"/>
                      </a:pPr>
                      <a:r>
                        <a:rPr lang="de-DE" sz="1100" b="0" i="0" u="none" strike="noStrike" noProof="0" dirty="0">
                          <a:solidFill>
                            <a:srgbClr val="000000"/>
                          </a:solidFill>
                          <a:latin typeface="Calibri Regular"/>
                        </a:rPr>
                        <a:t>zu N1A: Stellen richtig nutzen</a:t>
                      </a:r>
                    </a:p>
                    <a:p>
                      <a:pPr marL="171450" marR="0" lvl="0" indent="-171450" algn="l">
                        <a:lnSpc>
                          <a:spcPts val="1384"/>
                        </a:lnSpc>
                        <a:spcBef>
                          <a:spcPts val="200"/>
                        </a:spcBef>
                        <a:spcAft>
                          <a:spcPts val="0"/>
                        </a:spcAft>
                        <a:buClr>
                          <a:srgbClr val="000000"/>
                        </a:buClr>
                        <a:buFont typeface="Arial,Sans-Serif"/>
                        <a:buChar char="•"/>
                      </a:pPr>
                      <a:r>
                        <a:rPr lang="de-DE" sz="1100" b="0" i="0" u="none" strike="noStrike" noProof="0" dirty="0">
                          <a:solidFill>
                            <a:schemeClr val="tx1"/>
                          </a:solidFill>
                          <a:latin typeface="Calibri Regular"/>
                        </a:rPr>
                        <a:t>zu N1B: Bündeln mit dem Würfelmaterial</a:t>
                      </a:r>
                    </a:p>
                    <a:p>
                      <a:pPr marL="171450" marR="0" lvl="0" indent="-171450" algn="l">
                        <a:lnSpc>
                          <a:spcPts val="1384"/>
                        </a:lnSpc>
                        <a:spcBef>
                          <a:spcPts val="200"/>
                        </a:spcBef>
                        <a:spcAft>
                          <a:spcPts val="0"/>
                        </a:spcAft>
                        <a:buClr>
                          <a:srgbClr val="000000"/>
                        </a:buClr>
                        <a:buFont typeface="Arial,Sans-Serif"/>
                        <a:buChar char="•"/>
                      </a:pPr>
                      <a:r>
                        <a:rPr lang="de-DE" sz="1100" b="0" i="0" u="none" strike="noStrike" noProof="0" dirty="0">
                          <a:solidFill>
                            <a:schemeClr val="tx1"/>
                          </a:solidFill>
                          <a:latin typeface="Calibri Regular"/>
                        </a:rPr>
                        <a:t>zu N1B: Entbündeln an der Stellentafel</a:t>
                      </a:r>
                    </a:p>
                    <a:p>
                      <a:pPr marL="171450" marR="0" lvl="0" indent="-171450" algn="l">
                        <a:lnSpc>
                          <a:spcPts val="1384"/>
                        </a:lnSpc>
                        <a:spcBef>
                          <a:spcPts val="200"/>
                        </a:spcBef>
                        <a:spcAft>
                          <a:spcPts val="0"/>
                        </a:spcAft>
                        <a:buClr>
                          <a:srgbClr val="000000"/>
                        </a:buClr>
                        <a:buFont typeface="Arial,Sans-Serif"/>
                        <a:buChar char="•"/>
                      </a:pPr>
                      <a:r>
                        <a:rPr lang="de-DE" sz="1100" b="0" i="0" u="none" strike="noStrike" noProof="0" dirty="0">
                          <a:solidFill>
                            <a:schemeClr val="tx1"/>
                          </a:solidFill>
                          <a:latin typeface="Calibri Regular"/>
                        </a:rPr>
                        <a:t>zu N1B: Bündeln im Kopf </a:t>
                      </a:r>
                    </a:p>
                    <a:p>
                      <a:pPr marL="171450" marR="0" lvl="0" indent="-171450" algn="l">
                        <a:lnSpc>
                          <a:spcPts val="1384"/>
                        </a:lnSpc>
                        <a:spcBef>
                          <a:spcPts val="200"/>
                        </a:spcBef>
                        <a:spcAft>
                          <a:spcPts val="0"/>
                        </a:spcAft>
                        <a:buClr>
                          <a:srgbClr val="000000"/>
                        </a:buClr>
                        <a:buFont typeface="Arial,Sans-Serif"/>
                        <a:buChar char="•"/>
                      </a:pPr>
                      <a:r>
                        <a:rPr lang="de-DE" sz="1100" b="0" i="0" u="none" strike="noStrike" noProof="0" dirty="0">
                          <a:solidFill>
                            <a:schemeClr val="tx1"/>
                          </a:solidFill>
                          <a:latin typeface="Calibri Regular"/>
                        </a:rPr>
                        <a:t>zu N1B: Entbündeln im Kopf I und II</a:t>
                      </a:r>
                    </a:p>
                    <a:p>
                      <a:pPr marL="171450" marR="0" lvl="0" indent="-171450" algn="l">
                        <a:lnSpc>
                          <a:spcPts val="1384"/>
                        </a:lnSpc>
                        <a:spcBef>
                          <a:spcPts val="200"/>
                        </a:spcBef>
                        <a:spcAft>
                          <a:spcPts val="0"/>
                        </a:spcAft>
                        <a:buClr>
                          <a:srgbClr val="000000"/>
                        </a:buClr>
                        <a:buFont typeface="Arial,Sans-Serif"/>
                        <a:buChar char="•"/>
                      </a:pPr>
                      <a:r>
                        <a:rPr lang="de-DE" sz="1100" b="0" i="0" u="none" strike="noStrike" noProof="0" dirty="0">
                          <a:solidFill>
                            <a:schemeClr val="tx1"/>
                          </a:solidFill>
                          <a:latin typeface="Calibri Regular"/>
                        </a:rPr>
                        <a:t>zu N1B: Entbündeln im Kopf II</a:t>
                      </a:r>
                    </a:p>
                    <a:p>
                      <a:pPr marL="0" marR="0" lvl="0" indent="0" algn="l">
                        <a:lnSpc>
                          <a:spcPts val="1384"/>
                        </a:lnSpc>
                        <a:spcBef>
                          <a:spcPts val="200"/>
                        </a:spcBef>
                        <a:spcAft>
                          <a:spcPts val="0"/>
                        </a:spcAft>
                        <a:buNone/>
                      </a:pPr>
                      <a:endParaRPr lang="de-DE" sz="1100" b="1" i="0" u="none" strike="noStrike" noProof="0" dirty="0">
                        <a:solidFill>
                          <a:srgbClr val="000000"/>
                        </a:solidFill>
                        <a:latin typeface="Calibri"/>
                      </a:endParaRPr>
                    </a:p>
                    <a:p>
                      <a:pPr lvl="0">
                        <a:lnSpc>
                          <a:spcPts val="1384"/>
                        </a:lnSpc>
                        <a:spcBef>
                          <a:spcPts val="200"/>
                        </a:spcBef>
                        <a:buNone/>
                      </a:pPr>
                      <a:endParaRPr lang="de-DE" dirty="0"/>
                    </a:p>
                  </a:txBody>
                  <a:tcPr>
                    <a:lnL w="3175">
                      <a:solidFill>
                        <a:schemeClr val="bg1">
                          <a:lumMod val="95000"/>
                        </a:schemeClr>
                      </a:solidFill>
                    </a:lnL>
                    <a:lnR w="3175">
                      <a:solidFill>
                        <a:schemeClr val="bg1">
                          <a:lumMod val="95000"/>
                        </a:schemeClr>
                      </a:solidFill>
                    </a:lnR>
                    <a:lnT w="3175">
                      <a:solidFill>
                        <a:schemeClr val="bg1">
                          <a:lumMod val="95000"/>
                        </a:schemeClr>
                      </a:solidFill>
                    </a:lnT>
                    <a:lnB w="3175">
                      <a:solidFill>
                        <a:schemeClr val="bg1">
                          <a:lumMod val="95000"/>
                        </a:schemeClr>
                      </a:solidFill>
                    </a:lnB>
                  </a:tcPr>
                </a:tc>
                <a:tc>
                  <a:txBody>
                    <a:bodyPr/>
                    <a:lstStyle/>
                    <a:p>
                      <a:pPr marL="538163" marR="0" lvl="0" indent="-538163" algn="l">
                        <a:lnSpc>
                          <a:spcPts val="1384"/>
                        </a:lnSpc>
                        <a:spcBef>
                          <a:spcPts val="200"/>
                        </a:spcBef>
                        <a:spcAft>
                          <a:spcPts val="0"/>
                        </a:spcAft>
                        <a:buNone/>
                        <a:tabLst>
                          <a:tab pos="2392363" algn="l"/>
                        </a:tabLst>
                      </a:pPr>
                      <a:r>
                        <a:rPr lang="de-DE" sz="1100" b="1" i="0" u="none" strike="noStrike" noProof="0" dirty="0">
                          <a:solidFill>
                            <a:srgbClr val="000000"/>
                          </a:solidFill>
                          <a:latin typeface="+mn-lt"/>
                        </a:rPr>
                        <a:t>N2  / D2  Stellenwertverständnis am Zahlenstrahl </a:t>
                      </a:r>
                      <a:r>
                        <a:rPr lang="en-US" sz="1100" b="0" i="0" u="none" strike="noStrike" noProof="0" dirty="0" err="1">
                          <a:solidFill>
                            <a:schemeClr val="bg1"/>
                          </a:solidFill>
                          <a:latin typeface="+mn-lt"/>
                        </a:rPr>
                        <a:t>jadsklföjadsföl</a:t>
                      </a:r>
                      <a:endParaRPr lang="de-DE" sz="1100" b="0" i="0" u="none" strike="noStrike" noProof="0" dirty="0">
                        <a:solidFill>
                          <a:schemeClr val="bg1"/>
                        </a:solidFill>
                        <a:latin typeface="+mn-lt"/>
                      </a:endParaRPr>
                    </a:p>
                    <a:p>
                      <a:pPr marL="171450" marR="0" lvl="0" indent="-171450" algn="l">
                        <a:lnSpc>
                          <a:spcPts val="1384"/>
                        </a:lnSpc>
                        <a:spcBef>
                          <a:spcPts val="200"/>
                        </a:spcBef>
                        <a:spcAft>
                          <a:spcPts val="0"/>
                        </a:spcAft>
                        <a:buClr>
                          <a:srgbClr val="000000"/>
                        </a:buClr>
                        <a:buFont typeface="Arial,Sans-Serif"/>
                        <a:buChar char="•"/>
                        <a:tabLst>
                          <a:tab pos="2484438" algn="l"/>
                        </a:tabLst>
                      </a:pPr>
                      <a:r>
                        <a:rPr lang="de-DE" sz="1100" b="0" i="0" u="none" strike="noStrike" noProof="0" dirty="0">
                          <a:solidFill>
                            <a:srgbClr val="000000"/>
                          </a:solidFill>
                          <a:latin typeface="+mn-lt"/>
                        </a:rPr>
                        <a:t>zu N2A / D2A: </a:t>
                      </a:r>
                      <a:r>
                        <a:rPr lang="de-DE" sz="1100" b="0" i="0" u="none" strike="noStrike" noProof="0" dirty="0">
                          <a:solidFill>
                            <a:srgbClr val="000000"/>
                          </a:solidFill>
                          <a:latin typeface="Calibri Regular"/>
                        </a:rPr>
                        <a:t>Abschnitte an der Hunderterkette </a:t>
                      </a:r>
                    </a:p>
                    <a:p>
                      <a:pPr marL="171450" marR="0" lvl="0" indent="-171450" algn="l" defTabSz="712866" rtl="0" eaLnBrk="1" fontAlgn="auto" latinLnBrk="0" hangingPunct="1">
                        <a:lnSpc>
                          <a:spcPts val="1384"/>
                        </a:lnSpc>
                        <a:spcBef>
                          <a:spcPts val="200"/>
                        </a:spcBef>
                        <a:spcAft>
                          <a:spcPts val="0"/>
                        </a:spcAft>
                        <a:buClr>
                          <a:srgbClr val="000000"/>
                        </a:buClr>
                        <a:buSzTx/>
                        <a:buFont typeface="Arial,Sans-Serif"/>
                        <a:buChar char="•"/>
                        <a:tabLst/>
                        <a:defRPr/>
                      </a:pPr>
                      <a:r>
                        <a:rPr lang="de-DE" sz="1100" b="0" i="0" u="none" strike="noStrike" noProof="0" dirty="0">
                          <a:solidFill>
                            <a:srgbClr val="000000"/>
                          </a:solidFill>
                          <a:latin typeface="+mn-lt"/>
                        </a:rPr>
                        <a:t>zu N2A / D2A: </a:t>
                      </a:r>
                      <a:r>
                        <a:rPr lang="de-DE" sz="1100" b="0" i="0" u="none" strike="noStrike" noProof="0" dirty="0">
                          <a:solidFill>
                            <a:srgbClr val="000000"/>
                          </a:solidFill>
                          <a:latin typeface="Calibri Regular"/>
                        </a:rPr>
                        <a:t>Einordnen am Zahlenstrahl</a:t>
                      </a:r>
                    </a:p>
                    <a:p>
                      <a:pPr marL="171450" marR="0" lvl="0" indent="-171450" algn="l" defTabSz="712866" rtl="0" eaLnBrk="1" fontAlgn="auto" latinLnBrk="0" hangingPunct="1">
                        <a:lnSpc>
                          <a:spcPts val="1384"/>
                        </a:lnSpc>
                        <a:spcBef>
                          <a:spcPts val="200"/>
                        </a:spcBef>
                        <a:spcAft>
                          <a:spcPts val="0"/>
                        </a:spcAft>
                        <a:buClr>
                          <a:srgbClr val="000000"/>
                        </a:buClr>
                        <a:buSzTx/>
                        <a:buFont typeface="Arial,Sans-Serif"/>
                        <a:buChar char="•"/>
                        <a:tabLst/>
                        <a:defRPr/>
                      </a:pPr>
                      <a:r>
                        <a:rPr lang="de-DE" sz="1100" b="0" i="0" u="none" strike="noStrike" noProof="0" dirty="0">
                          <a:solidFill>
                            <a:srgbClr val="000000"/>
                          </a:solidFill>
                          <a:latin typeface="Calibri Regular"/>
                        </a:rPr>
                        <a:t>zu N2B / D2B: Zahlenstrahle vergleichen</a:t>
                      </a:r>
                      <a:endParaRPr lang="en-US" sz="1100" b="0" i="0" u="none" strike="noStrike" noProof="0" dirty="0">
                        <a:solidFill>
                          <a:srgbClr val="000000"/>
                        </a:solidFill>
                        <a:latin typeface="Calibri Regular"/>
                      </a:endParaRPr>
                    </a:p>
                    <a:p>
                      <a:pPr marL="171450" marR="0" lvl="0" indent="-171450" algn="l">
                        <a:lnSpc>
                          <a:spcPts val="1384"/>
                        </a:lnSpc>
                        <a:spcBef>
                          <a:spcPts val="200"/>
                        </a:spcBef>
                        <a:spcAft>
                          <a:spcPts val="0"/>
                        </a:spcAft>
                        <a:buClr>
                          <a:srgbClr val="000000"/>
                        </a:buClr>
                        <a:buFont typeface="Arial,Sans-Serif"/>
                        <a:buChar char="•"/>
                      </a:pPr>
                      <a:r>
                        <a:rPr lang="de-DE" sz="1100" b="0" i="0" u="none" strike="noStrike" noProof="0" dirty="0">
                          <a:solidFill>
                            <a:srgbClr val="000000"/>
                          </a:solidFill>
                          <a:latin typeface="Calibri Regular"/>
                        </a:rPr>
                        <a:t>zu N2B / D2B: Mitte finden I und II</a:t>
                      </a:r>
                    </a:p>
                    <a:p>
                      <a:pPr marL="171450" marR="0" lvl="0" indent="-171450" algn="l" defTabSz="712866" rtl="0" eaLnBrk="1" fontAlgn="auto" latinLnBrk="0" hangingPunct="1">
                        <a:lnSpc>
                          <a:spcPts val="1384"/>
                        </a:lnSpc>
                        <a:spcBef>
                          <a:spcPts val="200"/>
                        </a:spcBef>
                        <a:spcAft>
                          <a:spcPts val="0"/>
                        </a:spcAft>
                        <a:buClr>
                          <a:srgbClr val="000000"/>
                        </a:buClr>
                        <a:buSzTx/>
                        <a:buFont typeface="Arial,Sans-Serif"/>
                        <a:buChar char="•"/>
                        <a:tabLst/>
                        <a:defRPr/>
                      </a:pPr>
                      <a:r>
                        <a:rPr lang="de-DE" sz="1100" b="0" i="0" u="none" strike="noStrike" noProof="0" dirty="0">
                          <a:solidFill>
                            <a:srgbClr val="000000"/>
                          </a:solidFill>
                          <a:latin typeface="Calibri Regular"/>
                        </a:rPr>
                        <a:t>zu N2B / D2B: Mitte finden I</a:t>
                      </a:r>
                      <a:r>
                        <a:rPr lang="en-US" sz="1100" b="0" i="0" u="none" strike="noStrike" noProof="0" dirty="0">
                          <a:solidFill>
                            <a:srgbClr val="000000"/>
                          </a:solidFill>
                          <a:latin typeface="Calibri Regular"/>
                        </a:rPr>
                        <a:t>I</a:t>
                      </a:r>
                    </a:p>
                    <a:p>
                      <a:pPr marL="171450" marR="0" lvl="0" indent="-171450" algn="l">
                        <a:lnSpc>
                          <a:spcPts val="1384"/>
                        </a:lnSpc>
                        <a:spcBef>
                          <a:spcPts val="200"/>
                        </a:spcBef>
                        <a:spcAft>
                          <a:spcPts val="0"/>
                        </a:spcAft>
                        <a:buClr>
                          <a:srgbClr val="000000"/>
                        </a:buClr>
                        <a:buFont typeface="Arial,Sans-Serif"/>
                        <a:buChar char="•"/>
                      </a:pPr>
                      <a:r>
                        <a:rPr lang="de-DE" sz="1100" b="0" i="0" u="none" strike="noStrike" noProof="0" dirty="0">
                          <a:solidFill>
                            <a:srgbClr val="000000"/>
                          </a:solidFill>
                          <a:latin typeface="Calibri Regular"/>
                        </a:rPr>
                        <a:t>zu N2C: Zahlenrätsel zum Ordnen</a:t>
                      </a:r>
                    </a:p>
                    <a:p>
                      <a:pPr lvl="0">
                        <a:lnSpc>
                          <a:spcPts val="1384"/>
                        </a:lnSpc>
                        <a:spcBef>
                          <a:spcPts val="200"/>
                        </a:spcBef>
                        <a:buNone/>
                      </a:pPr>
                      <a:endParaRPr lang="de-DE" dirty="0"/>
                    </a:p>
                  </a:txBody>
                  <a:tcPr>
                    <a:lnL w="3175">
                      <a:solidFill>
                        <a:schemeClr val="bg1">
                          <a:lumMod val="95000"/>
                        </a:schemeClr>
                      </a:solidFill>
                    </a:lnL>
                    <a:lnR w="3175">
                      <a:solidFill>
                        <a:schemeClr val="bg1">
                          <a:lumMod val="95000"/>
                        </a:schemeClr>
                      </a:solidFill>
                    </a:lnR>
                    <a:lnT w="3175">
                      <a:solidFill>
                        <a:schemeClr val="bg1">
                          <a:lumMod val="95000"/>
                        </a:schemeClr>
                      </a:solidFill>
                    </a:lnT>
                    <a:lnB w="3175">
                      <a:solidFill>
                        <a:schemeClr val="bg1">
                          <a:lumMod val="95000"/>
                        </a:schemeClr>
                      </a:solidFill>
                    </a:lnB>
                  </a:tcPr>
                </a:tc>
                <a:tc>
                  <a:txBody>
                    <a:bodyPr/>
                    <a:lstStyle/>
                    <a:p>
                      <a:pPr>
                        <a:lnSpc>
                          <a:spcPts val="1384"/>
                        </a:lnSpc>
                        <a:spcBef>
                          <a:spcPts val="200"/>
                        </a:spcBef>
                      </a:pPr>
                      <a:endParaRPr lang="de-DE" dirty="0"/>
                    </a:p>
                  </a:txBody>
                  <a:tcPr>
                    <a:lnL w="3175">
                      <a:solidFill>
                        <a:schemeClr val="bg1">
                          <a:lumMod val="95000"/>
                        </a:schemeClr>
                      </a:solidFill>
                    </a:lnL>
                    <a:lnR w="3175">
                      <a:solidFill>
                        <a:schemeClr val="bg1">
                          <a:lumMod val="95000"/>
                        </a:schemeClr>
                      </a:solidFill>
                    </a:lnR>
                    <a:lnT w="3175">
                      <a:solidFill>
                        <a:schemeClr val="bg1">
                          <a:lumMod val="95000"/>
                        </a:schemeClr>
                      </a:solidFill>
                    </a:lnT>
                    <a:lnB w="3175">
                      <a:solidFill>
                        <a:schemeClr val="bg1">
                          <a:lumMod val="95000"/>
                        </a:schemeClr>
                      </a:solidFill>
                    </a:lnB>
                  </a:tcPr>
                </a:tc>
                <a:extLst>
                  <a:ext uri="{0D108BD9-81ED-4DB2-BD59-A6C34878D82A}">
                    <a16:rowId xmlns:a16="http://schemas.microsoft.com/office/drawing/2014/main" val="2215261595"/>
                  </a:ext>
                </a:extLst>
              </a:tr>
            </a:tbl>
          </a:graphicData>
        </a:graphic>
      </p:graphicFrame>
      <p:sp>
        <p:nvSpPr>
          <p:cNvPr id="4" name="Titel 3">
            <a:extLst>
              <a:ext uri="{FF2B5EF4-FFF2-40B4-BE49-F238E27FC236}">
                <a16:creationId xmlns:a16="http://schemas.microsoft.com/office/drawing/2014/main" id="{7E79E14E-AD34-78FD-F1AA-0962B66A04DA}"/>
              </a:ext>
            </a:extLst>
          </p:cNvPr>
          <p:cNvSpPr>
            <a:spLocks noGrp="1"/>
          </p:cNvSpPr>
          <p:nvPr>
            <p:ph type="title"/>
          </p:nvPr>
        </p:nvSpPr>
        <p:spPr>
          <a:xfrm>
            <a:off x="188809" y="164243"/>
            <a:ext cx="4840515" cy="567542"/>
          </a:xfrm>
        </p:spPr>
        <p:txBody>
          <a:bodyPr>
            <a:normAutofit fontScale="90000"/>
          </a:bodyPr>
          <a:lstStyle/>
          <a:p>
            <a:r>
              <a:rPr lang="de-DE" sz="2000" b="1" dirty="0">
                <a:solidFill>
                  <a:schemeClr val="bg1"/>
                </a:solidFill>
                <a:latin typeface="+mn-lt"/>
                <a:cs typeface="Calibri"/>
              </a:rPr>
              <a:t>Inhaltsübersicht zu den Verstehensaktivitäten</a:t>
            </a:r>
            <a:endParaRPr lang="de-DE" dirty="0"/>
          </a:p>
        </p:txBody>
      </p:sp>
      <p:sp>
        <p:nvSpPr>
          <p:cNvPr id="8" name="Textfeld 7">
            <a:extLst>
              <a:ext uri="{FF2B5EF4-FFF2-40B4-BE49-F238E27FC236}">
                <a16:creationId xmlns:a16="http://schemas.microsoft.com/office/drawing/2014/main" id="{F942B294-1AA9-473D-795C-39897A18AAAE}"/>
              </a:ext>
            </a:extLst>
          </p:cNvPr>
          <p:cNvSpPr txBox="1"/>
          <p:nvPr/>
        </p:nvSpPr>
        <p:spPr>
          <a:xfrm>
            <a:off x="5568534" y="251168"/>
            <a:ext cx="1570002" cy="236406"/>
          </a:xfrm>
          <a:prstGeom prst="rect">
            <a:avLst/>
          </a:prstGeom>
          <a:solidFill>
            <a:srgbClr val="327A86"/>
          </a:solidFill>
        </p:spPr>
        <p:txBody>
          <a:bodyPr wrap="square" lIns="72000" tIns="36000" rIns="0" rtlCol="0">
            <a:spAutoFit/>
          </a:bodyPr>
          <a:lstStyle/>
          <a:p>
            <a:r>
              <a:rPr lang="de-DE" sz="1000" dirty="0" err="1">
                <a:solidFill>
                  <a:schemeClr val="bg1"/>
                </a:solidFill>
              </a:rPr>
              <a:t>Verstehensaktivitäten</a:t>
            </a:r>
            <a:r>
              <a:rPr lang="de-DE" sz="1000" dirty="0">
                <a:solidFill>
                  <a:schemeClr val="bg1"/>
                </a:solidFill>
              </a:rPr>
              <a:t>-Kartei</a:t>
            </a:r>
          </a:p>
        </p:txBody>
      </p:sp>
      <p:graphicFrame>
        <p:nvGraphicFramePr>
          <p:cNvPr id="2" name="Tabelle 1">
            <a:extLst>
              <a:ext uri="{FF2B5EF4-FFF2-40B4-BE49-F238E27FC236}">
                <a16:creationId xmlns:a16="http://schemas.microsoft.com/office/drawing/2014/main" id="{95B1D732-7E1B-0461-A2B3-1F81022A3E51}"/>
              </a:ext>
            </a:extLst>
          </p:cNvPr>
          <p:cNvGraphicFramePr>
            <a:graphicFrameLocks noGrp="1"/>
          </p:cNvGraphicFramePr>
          <p:nvPr>
            <p:extLst>
              <p:ext uri="{D42A27DB-BD31-4B8C-83A1-F6EECF244321}">
                <p14:modId xmlns:p14="http://schemas.microsoft.com/office/powerpoint/2010/main" val="4277408084"/>
              </p:ext>
            </p:extLst>
          </p:nvPr>
        </p:nvGraphicFramePr>
        <p:xfrm>
          <a:off x="388756" y="3167554"/>
          <a:ext cx="7335747" cy="4029806"/>
        </p:xfrm>
        <a:graphic>
          <a:graphicData uri="http://schemas.openxmlformats.org/drawingml/2006/table">
            <a:tbl>
              <a:tblPr firstRow="1" bandRow="1">
                <a:tableStyleId>{2D5ABB26-0587-4C30-8999-92F81FD0307C}</a:tableStyleId>
              </a:tblPr>
              <a:tblGrid>
                <a:gridCol w="3425598">
                  <a:extLst>
                    <a:ext uri="{9D8B030D-6E8A-4147-A177-3AD203B41FA5}">
                      <a16:colId xmlns:a16="http://schemas.microsoft.com/office/drawing/2014/main" val="2770055007"/>
                    </a:ext>
                  </a:extLst>
                </a:gridCol>
                <a:gridCol w="3690228">
                  <a:extLst>
                    <a:ext uri="{9D8B030D-6E8A-4147-A177-3AD203B41FA5}">
                      <a16:colId xmlns:a16="http://schemas.microsoft.com/office/drawing/2014/main" val="3398342854"/>
                    </a:ext>
                  </a:extLst>
                </a:gridCol>
                <a:gridCol w="219921">
                  <a:extLst>
                    <a:ext uri="{9D8B030D-6E8A-4147-A177-3AD203B41FA5}">
                      <a16:colId xmlns:a16="http://schemas.microsoft.com/office/drawing/2014/main" val="3723736867"/>
                    </a:ext>
                  </a:extLst>
                </a:gridCol>
              </a:tblGrid>
              <a:tr h="4029806">
                <a:tc>
                  <a:txBody>
                    <a:bodyPr/>
                    <a:lstStyle/>
                    <a:p>
                      <a:pPr marL="0" marR="0" lvl="0" indent="0" algn="l">
                        <a:lnSpc>
                          <a:spcPts val="1384"/>
                        </a:lnSpc>
                        <a:spcBef>
                          <a:spcPts val="400"/>
                        </a:spcBef>
                        <a:spcAft>
                          <a:spcPts val="0"/>
                        </a:spcAft>
                        <a:buNone/>
                      </a:pPr>
                      <a:r>
                        <a:rPr lang="de-DE" sz="1100" b="1" i="0" u="none" strike="noStrike" noProof="0" dirty="0">
                          <a:solidFill>
                            <a:srgbClr val="000000"/>
                          </a:solidFill>
                          <a:latin typeface="+mn-lt"/>
                        </a:rPr>
                        <a:t>N3  / D3 Addieren und Subtrahieren verstehen</a:t>
                      </a:r>
                      <a:endParaRPr lang="en-US" sz="1100" b="0" i="0" u="none" strike="noStrike" noProof="0" dirty="0">
                        <a:solidFill>
                          <a:srgbClr val="000000"/>
                        </a:solidFill>
                        <a:latin typeface="+mn-lt"/>
                      </a:endParaRPr>
                    </a:p>
                    <a:p>
                      <a:pPr marL="171450" marR="0" lvl="0" indent="-171450" algn="l">
                        <a:lnSpc>
                          <a:spcPts val="1384"/>
                        </a:lnSpc>
                        <a:spcBef>
                          <a:spcPts val="400"/>
                        </a:spcBef>
                        <a:spcAft>
                          <a:spcPts val="0"/>
                        </a:spcAft>
                        <a:buClr>
                          <a:srgbClr val="000000"/>
                        </a:buClr>
                        <a:buFont typeface="Arial,Sans-Serif"/>
                        <a:buChar char="•"/>
                      </a:pPr>
                      <a:r>
                        <a:rPr lang="de-DE" sz="1100" b="0" i="0" u="none" strike="noStrike" noProof="0" dirty="0">
                          <a:solidFill>
                            <a:srgbClr val="000000"/>
                          </a:solidFill>
                          <a:latin typeface="Calibri Regular"/>
                        </a:rPr>
                        <a:t>zu N3 / D3: Addition und Subtraktion darstellen</a:t>
                      </a:r>
                    </a:p>
                    <a:p>
                      <a:pPr marL="171450" marR="0" lvl="0" indent="-171450" algn="l">
                        <a:lnSpc>
                          <a:spcPts val="1384"/>
                        </a:lnSpc>
                        <a:spcBef>
                          <a:spcPts val="400"/>
                        </a:spcBef>
                        <a:spcAft>
                          <a:spcPts val="0"/>
                        </a:spcAft>
                        <a:buClr>
                          <a:srgbClr val="000000"/>
                        </a:buClr>
                        <a:buFont typeface="Arial,Sans-Serif"/>
                        <a:buChar char="•"/>
                      </a:pPr>
                      <a:r>
                        <a:rPr lang="de-DE" sz="1100" b="0" i="0" u="none" strike="noStrike" noProof="0" dirty="0">
                          <a:solidFill>
                            <a:srgbClr val="000000"/>
                          </a:solidFill>
                          <a:latin typeface="Calibri Regular"/>
                        </a:rPr>
                        <a:t>zu N3 / D3: Subtraktion als Wegnehmen </a:t>
                      </a:r>
                      <a:endParaRPr lang="de-DE" sz="1100" dirty="0"/>
                    </a:p>
                    <a:p>
                      <a:pPr marL="0" marR="0" lvl="0" indent="0" algn="l">
                        <a:lnSpc>
                          <a:spcPts val="1384"/>
                        </a:lnSpc>
                        <a:spcBef>
                          <a:spcPts val="400"/>
                        </a:spcBef>
                        <a:spcAft>
                          <a:spcPts val="0"/>
                        </a:spcAft>
                        <a:buClr>
                          <a:srgbClr val="000000"/>
                        </a:buClr>
                        <a:buNone/>
                      </a:pPr>
                      <a:r>
                        <a:rPr lang="de-DE" sz="1100" b="1" i="0" u="none" strike="noStrike" noProof="0" dirty="0">
                          <a:solidFill>
                            <a:srgbClr val="000000"/>
                          </a:solidFill>
                          <a:latin typeface="+mn-lt"/>
                        </a:rPr>
                        <a:t>N4  Multiplizieren und Dividieren verstehen</a:t>
                      </a:r>
                      <a:endParaRPr lang="en-US" sz="1100" b="0" i="0" u="none" strike="noStrike" noProof="0" dirty="0">
                        <a:solidFill>
                          <a:srgbClr val="000000"/>
                        </a:solidFill>
                        <a:latin typeface="+mn-lt"/>
                      </a:endParaRPr>
                    </a:p>
                    <a:p>
                      <a:pPr marL="171450" marR="0" lvl="0" indent="-171450" algn="l">
                        <a:lnSpc>
                          <a:spcPts val="1384"/>
                        </a:lnSpc>
                        <a:spcBef>
                          <a:spcPts val="400"/>
                        </a:spcBef>
                        <a:spcAft>
                          <a:spcPts val="0"/>
                        </a:spcAft>
                        <a:buClr>
                          <a:srgbClr val="000000"/>
                        </a:buClr>
                        <a:buFont typeface="Arial,Sans-Serif"/>
                        <a:buChar char="•"/>
                      </a:pPr>
                      <a:r>
                        <a:rPr lang="de-DE" sz="1100" b="0" i="0" u="none" strike="noStrike" noProof="0" dirty="0">
                          <a:solidFill>
                            <a:srgbClr val="000000"/>
                          </a:solidFill>
                          <a:latin typeface="Calibri Regular"/>
                        </a:rPr>
                        <a:t>zu N4A: Rechengeschichten lösen und ausdenken </a:t>
                      </a:r>
                      <a:endParaRPr lang="en-US" sz="1100" b="0" i="0" u="none" strike="noStrike" noProof="0" dirty="0">
                        <a:solidFill>
                          <a:srgbClr val="000000"/>
                        </a:solidFill>
                        <a:latin typeface="Calibri Regular"/>
                      </a:endParaRPr>
                    </a:p>
                    <a:p>
                      <a:pPr marL="171450" marR="0" lvl="0" indent="-171450" algn="l">
                        <a:lnSpc>
                          <a:spcPts val="1384"/>
                        </a:lnSpc>
                        <a:spcBef>
                          <a:spcPts val="400"/>
                        </a:spcBef>
                        <a:spcAft>
                          <a:spcPts val="0"/>
                        </a:spcAft>
                        <a:buClr>
                          <a:srgbClr val="000000"/>
                        </a:buClr>
                        <a:buFont typeface="Arial,Sans-Serif"/>
                        <a:buChar char="•"/>
                      </a:pPr>
                      <a:r>
                        <a:rPr lang="de-DE" sz="1100" b="0" i="0" u="none" strike="noStrike" noProof="0" dirty="0">
                          <a:solidFill>
                            <a:srgbClr val="000000"/>
                          </a:solidFill>
                          <a:latin typeface="Calibri Regular"/>
                        </a:rPr>
                        <a:t>zu N4A: Punkte ergänzen - Multiplikation </a:t>
                      </a:r>
                    </a:p>
                    <a:p>
                      <a:pPr marL="171450" marR="0" lvl="0" indent="-171450" algn="l">
                        <a:lnSpc>
                          <a:spcPts val="1384"/>
                        </a:lnSpc>
                        <a:spcBef>
                          <a:spcPts val="400"/>
                        </a:spcBef>
                        <a:spcAft>
                          <a:spcPts val="0"/>
                        </a:spcAft>
                        <a:buClr>
                          <a:srgbClr val="000000"/>
                        </a:buClr>
                        <a:buFont typeface="Arial,Sans-Serif"/>
                        <a:buChar char="•"/>
                      </a:pPr>
                      <a:r>
                        <a:rPr lang="de-DE" sz="1100" b="0" i="0" u="none" strike="noStrike" noProof="0" dirty="0">
                          <a:solidFill>
                            <a:srgbClr val="000000"/>
                          </a:solidFill>
                          <a:latin typeface="Calibri Regular"/>
                        </a:rPr>
                        <a:t>zu N4B: Rechengeschichten lösen und ausdenken </a:t>
                      </a:r>
                    </a:p>
                    <a:p>
                      <a:pPr marL="171450" marR="0" lvl="0" indent="-171450" algn="l">
                        <a:lnSpc>
                          <a:spcPts val="1384"/>
                        </a:lnSpc>
                        <a:spcBef>
                          <a:spcPts val="400"/>
                        </a:spcBef>
                        <a:spcAft>
                          <a:spcPts val="0"/>
                        </a:spcAft>
                        <a:buClr>
                          <a:srgbClr val="000000"/>
                        </a:buClr>
                        <a:buFont typeface="Arial,Sans-Serif"/>
                        <a:buChar char="•"/>
                      </a:pPr>
                      <a:r>
                        <a:rPr lang="de-DE" sz="1100" b="0" i="0" u="none" strike="noStrike" noProof="0" dirty="0">
                          <a:solidFill>
                            <a:srgbClr val="000000"/>
                          </a:solidFill>
                          <a:latin typeface="Calibri Regular"/>
                        </a:rPr>
                        <a:t>zu N4B: Atomspiel</a:t>
                      </a:r>
                    </a:p>
                    <a:p>
                      <a:pPr marL="171450" marR="0" lvl="0" indent="-171450" algn="l">
                        <a:lnSpc>
                          <a:spcPts val="1384"/>
                        </a:lnSpc>
                        <a:spcBef>
                          <a:spcPts val="400"/>
                        </a:spcBef>
                        <a:spcAft>
                          <a:spcPts val="0"/>
                        </a:spcAft>
                        <a:buClr>
                          <a:srgbClr val="000000"/>
                        </a:buClr>
                        <a:buFont typeface="Arial,Sans-Serif"/>
                        <a:buChar char="•"/>
                      </a:pPr>
                      <a:r>
                        <a:rPr lang="de-DE" sz="1100" b="0" i="0" u="none" strike="noStrike" noProof="0" dirty="0">
                          <a:solidFill>
                            <a:srgbClr val="000000"/>
                          </a:solidFill>
                          <a:latin typeface="Calibri Regular"/>
                        </a:rPr>
                        <a:t>zu N4B: Foto-Safari zu Mal- und Geteilt Situationen </a:t>
                      </a:r>
                      <a:endParaRPr lang="en-US" sz="1100" b="0" i="0" u="none" strike="noStrike" noProof="0" dirty="0">
                        <a:solidFill>
                          <a:srgbClr val="000000"/>
                        </a:solidFill>
                        <a:latin typeface="Calibri Regular"/>
                      </a:endParaRPr>
                    </a:p>
                  </a:txBody>
                  <a:tcPr>
                    <a:lnL w="3175">
                      <a:solidFill>
                        <a:schemeClr val="bg1">
                          <a:lumMod val="95000"/>
                        </a:schemeClr>
                      </a:solidFill>
                    </a:lnL>
                    <a:lnR w="3175">
                      <a:solidFill>
                        <a:schemeClr val="bg1">
                          <a:lumMod val="95000"/>
                        </a:schemeClr>
                      </a:solidFill>
                    </a:lnR>
                    <a:lnT w="3175">
                      <a:solidFill>
                        <a:schemeClr val="bg1">
                          <a:lumMod val="95000"/>
                        </a:schemeClr>
                      </a:solidFill>
                    </a:lnT>
                    <a:lnB w="3175">
                      <a:solidFill>
                        <a:schemeClr val="bg1">
                          <a:lumMod val="95000"/>
                        </a:schemeClr>
                      </a:solidFill>
                    </a:lnB>
                  </a:tcPr>
                </a:tc>
                <a:tc>
                  <a:txBody>
                    <a:bodyPr/>
                    <a:lstStyle/>
                    <a:p>
                      <a:pPr marL="227013" marR="0" lvl="0" indent="-227013" algn="l">
                        <a:lnSpc>
                          <a:spcPts val="1384"/>
                        </a:lnSpc>
                        <a:spcBef>
                          <a:spcPts val="400"/>
                        </a:spcBef>
                        <a:spcAft>
                          <a:spcPts val="0"/>
                        </a:spcAft>
                        <a:buClr>
                          <a:srgbClr val="000000"/>
                        </a:buClr>
                        <a:buNone/>
                        <a:tabLst/>
                      </a:pPr>
                      <a:r>
                        <a:rPr lang="de-DE" sz="1100" b="1" i="0" u="none" strike="noStrike" noProof="0" dirty="0">
                          <a:solidFill>
                            <a:srgbClr val="000000"/>
                          </a:solidFill>
                          <a:latin typeface="Calibri Regular"/>
                        </a:rPr>
                        <a:t>N5  Verständiges Addieren und Subtrahieren </a:t>
                      </a:r>
                    </a:p>
                    <a:p>
                      <a:pPr marL="171450" marR="0" lvl="0" indent="-171450" algn="l">
                        <a:lnSpc>
                          <a:spcPts val="1384"/>
                        </a:lnSpc>
                        <a:spcBef>
                          <a:spcPts val="400"/>
                        </a:spcBef>
                        <a:spcAft>
                          <a:spcPts val="0"/>
                        </a:spcAft>
                        <a:buClr>
                          <a:srgbClr val="000000"/>
                        </a:buClr>
                        <a:buFont typeface="Arial" panose="020B0604020202020204" pitchFamily="34" charset="0"/>
                        <a:buChar char="•"/>
                      </a:pPr>
                      <a:r>
                        <a:rPr lang="de-DE" sz="1100" b="0" i="0" u="none" strike="noStrike" noProof="0" dirty="0">
                          <a:solidFill>
                            <a:srgbClr val="000000"/>
                          </a:solidFill>
                          <a:latin typeface="Calibri Regular"/>
                        </a:rPr>
                        <a:t>zu N5A: Addieren/Subtrahieren mit Zahlenstrahl im Kopf </a:t>
                      </a:r>
                    </a:p>
                    <a:p>
                      <a:pPr marL="171450" marR="0" lvl="0" indent="-171450" algn="l" defTabSz="712866" rtl="0" eaLnBrk="1" fontAlgn="auto" latinLnBrk="0" hangingPunct="1">
                        <a:lnSpc>
                          <a:spcPts val="1384"/>
                        </a:lnSpc>
                        <a:spcBef>
                          <a:spcPts val="400"/>
                        </a:spcBef>
                        <a:spcAft>
                          <a:spcPts val="0"/>
                        </a:spcAft>
                        <a:buClr>
                          <a:srgbClr val="000000"/>
                        </a:buClr>
                        <a:buSzTx/>
                        <a:buFont typeface="Arial" panose="020B0604020202020204" pitchFamily="34" charset="0"/>
                        <a:buChar char="•"/>
                        <a:tabLst/>
                        <a:defRPr/>
                      </a:pPr>
                      <a:r>
                        <a:rPr lang="de-DE" sz="1100" b="0" i="0" u="none" strike="noStrike" noProof="0" dirty="0">
                          <a:solidFill>
                            <a:srgbClr val="000000"/>
                          </a:solidFill>
                          <a:latin typeface="Calibri Regular"/>
                        </a:rPr>
                        <a:t>zu N5A: Additionen am Zahlenstrahl darstellen </a:t>
                      </a:r>
                    </a:p>
                    <a:p>
                      <a:pPr marL="171450" marR="0" lvl="0" indent="-171450" algn="l" defTabSz="712866" rtl="0" eaLnBrk="1" fontAlgn="auto" latinLnBrk="0" hangingPunct="1">
                        <a:lnSpc>
                          <a:spcPts val="1384"/>
                        </a:lnSpc>
                        <a:spcBef>
                          <a:spcPts val="400"/>
                        </a:spcBef>
                        <a:spcAft>
                          <a:spcPts val="0"/>
                        </a:spcAft>
                        <a:buClr>
                          <a:srgbClr val="000000"/>
                        </a:buClr>
                        <a:buSzTx/>
                        <a:buFont typeface="Arial" panose="020B0604020202020204" pitchFamily="34" charset="0"/>
                        <a:buChar char="•"/>
                        <a:tabLst/>
                        <a:defRPr/>
                      </a:pPr>
                      <a:r>
                        <a:rPr lang="de-DE" sz="1100" b="0" i="0" u="none" strike="noStrike" noProof="0" dirty="0">
                          <a:solidFill>
                            <a:srgbClr val="000000"/>
                          </a:solidFill>
                          <a:latin typeface="Calibri Regular"/>
                        </a:rPr>
                        <a:t>zu N5A: Subtraktionen am Zahlenstrahl darstellen </a:t>
                      </a:r>
                    </a:p>
                    <a:p>
                      <a:pPr marL="0" marR="0" lvl="0" indent="0" algn="l">
                        <a:lnSpc>
                          <a:spcPts val="1384"/>
                        </a:lnSpc>
                        <a:spcBef>
                          <a:spcPts val="400"/>
                        </a:spcBef>
                        <a:spcAft>
                          <a:spcPts val="0"/>
                        </a:spcAft>
                        <a:buClr>
                          <a:srgbClr val="000000"/>
                        </a:buClr>
                        <a:buFont typeface="Arial,Sans-Serif"/>
                        <a:buNone/>
                      </a:pPr>
                      <a:endParaRPr lang="de-DE" sz="1100" b="1" i="0" u="none" strike="noStrike" noProof="0" dirty="0">
                        <a:solidFill>
                          <a:srgbClr val="000000"/>
                        </a:solidFill>
                        <a:latin typeface="Calibri Regular"/>
                      </a:endParaRPr>
                    </a:p>
                    <a:p>
                      <a:pPr marL="0" marR="0" lvl="0" indent="0" algn="l">
                        <a:lnSpc>
                          <a:spcPts val="1384"/>
                        </a:lnSpc>
                        <a:spcBef>
                          <a:spcPts val="400"/>
                        </a:spcBef>
                        <a:spcAft>
                          <a:spcPts val="0"/>
                        </a:spcAft>
                        <a:buClr>
                          <a:srgbClr val="000000"/>
                        </a:buClr>
                        <a:buFont typeface="Arial,Sans-Serif"/>
                        <a:buNone/>
                      </a:pPr>
                      <a:r>
                        <a:rPr lang="de-DE" sz="1100" b="1" i="0" u="none" strike="noStrike" noProof="0" dirty="0">
                          <a:solidFill>
                            <a:srgbClr val="000000"/>
                          </a:solidFill>
                          <a:latin typeface="Calibri Regular"/>
                        </a:rPr>
                        <a:t>D1 Stellenwerte von Dezimalzahlen verstehen </a:t>
                      </a:r>
                    </a:p>
                    <a:p>
                      <a:pPr marL="171450" marR="0" lvl="0" indent="-171450" algn="l">
                        <a:lnSpc>
                          <a:spcPts val="1384"/>
                        </a:lnSpc>
                        <a:spcBef>
                          <a:spcPts val="400"/>
                        </a:spcBef>
                        <a:spcAft>
                          <a:spcPts val="0"/>
                        </a:spcAft>
                        <a:buClr>
                          <a:srgbClr val="000000"/>
                        </a:buClr>
                        <a:buFont typeface="Arial" panose="020B0604020202020204" pitchFamily="34" charset="0"/>
                        <a:buChar char="•"/>
                      </a:pPr>
                      <a:r>
                        <a:rPr lang="de-DE" sz="1100" b="0" i="0" u="none" strike="noStrike" noProof="0" dirty="0">
                          <a:solidFill>
                            <a:srgbClr val="000000"/>
                          </a:solidFill>
                          <a:latin typeface="Calibri Regular"/>
                        </a:rPr>
                        <a:t>zu D1: Zahlen ordnen  </a:t>
                      </a:r>
                    </a:p>
                    <a:p>
                      <a:pPr lvl="0">
                        <a:lnSpc>
                          <a:spcPts val="1384"/>
                        </a:lnSpc>
                        <a:spcBef>
                          <a:spcPts val="400"/>
                        </a:spcBef>
                        <a:buNone/>
                      </a:pPr>
                      <a:endParaRPr lang="de-DE" dirty="0"/>
                    </a:p>
                  </a:txBody>
                  <a:tcPr>
                    <a:lnL w="3175">
                      <a:solidFill>
                        <a:schemeClr val="bg1">
                          <a:lumMod val="95000"/>
                        </a:schemeClr>
                      </a:solidFill>
                    </a:lnL>
                    <a:lnR w="3175">
                      <a:solidFill>
                        <a:schemeClr val="bg1">
                          <a:lumMod val="95000"/>
                        </a:schemeClr>
                      </a:solidFill>
                    </a:lnR>
                    <a:lnT w="3175">
                      <a:solidFill>
                        <a:schemeClr val="bg1">
                          <a:lumMod val="95000"/>
                        </a:schemeClr>
                      </a:solidFill>
                    </a:lnT>
                    <a:lnB w="3175">
                      <a:solidFill>
                        <a:schemeClr val="bg1">
                          <a:lumMod val="95000"/>
                        </a:schemeClr>
                      </a:solidFill>
                    </a:lnB>
                  </a:tcPr>
                </a:tc>
                <a:tc>
                  <a:txBody>
                    <a:bodyPr/>
                    <a:lstStyle/>
                    <a:p>
                      <a:pPr>
                        <a:lnSpc>
                          <a:spcPts val="1384"/>
                        </a:lnSpc>
                        <a:spcBef>
                          <a:spcPts val="400"/>
                        </a:spcBef>
                      </a:pPr>
                      <a:endParaRPr lang="de-DE" dirty="0"/>
                    </a:p>
                  </a:txBody>
                  <a:tcPr>
                    <a:lnL w="3175">
                      <a:solidFill>
                        <a:schemeClr val="bg1">
                          <a:lumMod val="95000"/>
                        </a:schemeClr>
                      </a:solidFill>
                    </a:lnL>
                    <a:lnR w="3175">
                      <a:solidFill>
                        <a:schemeClr val="bg1">
                          <a:lumMod val="95000"/>
                        </a:schemeClr>
                      </a:solidFill>
                    </a:lnR>
                    <a:lnT w="3175">
                      <a:solidFill>
                        <a:schemeClr val="bg1">
                          <a:lumMod val="95000"/>
                        </a:schemeClr>
                      </a:solidFill>
                    </a:lnT>
                    <a:lnB w="3175">
                      <a:solidFill>
                        <a:schemeClr val="bg1">
                          <a:lumMod val="95000"/>
                        </a:schemeClr>
                      </a:solidFill>
                    </a:lnB>
                  </a:tcPr>
                </a:tc>
                <a:extLst>
                  <a:ext uri="{0D108BD9-81ED-4DB2-BD59-A6C34878D82A}">
                    <a16:rowId xmlns:a16="http://schemas.microsoft.com/office/drawing/2014/main" val="2215261595"/>
                  </a:ext>
                </a:extLst>
              </a:tr>
            </a:tbl>
          </a:graphicData>
        </a:graphic>
      </p:graphicFrame>
    </p:spTree>
    <p:extLst>
      <p:ext uri="{BB962C8B-B14F-4D97-AF65-F5344CB8AC3E}">
        <p14:creationId xmlns:p14="http://schemas.microsoft.com/office/powerpoint/2010/main" val="1941126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1BEAC88E-73CA-AB19-89BE-2CB60F907B10}"/>
              </a:ext>
            </a:extLst>
          </p:cNvPr>
          <p:cNvSpPr/>
          <p:nvPr/>
        </p:nvSpPr>
        <p:spPr>
          <a:xfrm>
            <a:off x="159559" y="838325"/>
            <a:ext cx="7240555" cy="3477875"/>
          </a:xfrm>
          <a:prstGeom prst="rect">
            <a:avLst/>
          </a:prstGeom>
        </p:spPr>
        <p:txBody>
          <a:bodyPr wrap="square" lIns="91440" tIns="45720" rIns="91440" bIns="45720" anchor="t">
            <a:spAutoFit/>
          </a:bodyPr>
          <a:lstStyle/>
          <a:p>
            <a:pPr algn="just"/>
            <a:r>
              <a:rPr lang="de-DE" sz="1100" b="1" dirty="0">
                <a:solidFill>
                  <a:srgbClr val="000000"/>
                </a:solidFill>
                <a:latin typeface="Calibri" panose="020F0502020204030204" pitchFamily="34" charset="0"/>
                <a:cs typeface="Calibri" panose="020F0502020204030204" pitchFamily="34" charset="0"/>
              </a:rPr>
              <a:t>Beschreibung der Verstehensaktivität:  </a:t>
            </a:r>
          </a:p>
          <a:p>
            <a:pPr algn="just"/>
            <a:r>
              <a:rPr lang="de-DE" sz="1100" dirty="0">
                <a:latin typeface="Calibri" panose="020F0502020204030204" pitchFamily="34" charset="0"/>
                <a:cs typeface="Calibri" panose="020F0502020204030204" pitchFamily="34" charset="0"/>
              </a:rPr>
              <a:t>Die Lehrkraft bespricht mit den Lernenden die aufgestellten Behauptungen und ermuntert zum Begründen (der Passung / Nichtpassung von Aussagen) mit Hilfe verschiedener Darstellungen (Zahlenstrahl, Stellentafel etc.). Sie regt zum Sprachhandeln an und klärt evtl. unbekannte Begriffe wie beispielsweise Vorgänger oder Nachfolger. Der Fokus des Besprechens sollte auf typische </a:t>
            </a:r>
            <a:r>
              <a:rPr lang="de-DE" sz="1100" dirty="0" err="1">
                <a:latin typeface="Calibri" panose="020F0502020204030204" pitchFamily="34" charset="0"/>
                <a:cs typeface="Calibri" panose="020F0502020204030204" pitchFamily="34" charset="0"/>
              </a:rPr>
              <a:t>Lernendenschwierigkeiten</a:t>
            </a:r>
            <a:r>
              <a:rPr lang="de-DE" sz="1100" dirty="0">
                <a:latin typeface="Calibri" panose="020F0502020204030204" pitchFamily="34" charset="0"/>
                <a:cs typeface="Calibri" panose="020F0502020204030204" pitchFamily="34" charset="0"/>
              </a:rPr>
              <a:t> gelegt werden, wie die Berücksichtigung der Null als relevante Ziffer oder die Unterscheidung von Einer- und Zehnerschritten. </a:t>
            </a:r>
          </a:p>
          <a:p>
            <a:pPr algn="just"/>
            <a:endParaRPr lang="de-DE" sz="1100" b="1"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Erforderliche Verstehensgrundlagen:  </a:t>
            </a:r>
          </a:p>
          <a:p>
            <a:pPr algn="just"/>
            <a:r>
              <a:rPr lang="de-DE" sz="1100" dirty="0">
                <a:latin typeface="Calibri" panose="020F0502020204030204" pitchFamily="34" charset="0"/>
                <a:cs typeface="Calibri" panose="020F0502020204030204" pitchFamily="34" charset="0"/>
              </a:rPr>
              <a:t>Der ordinale und kardinale Zahlaspekt bis Hunderttausend sowie die Darstellungen Stellentafel und Zahlenstrahl sollten bekannt sein. Außerdem müssen einige Begriffe bekannt sein oder geklärt werden (…-stellig, Vorgänger, …er-Schritte). </a:t>
            </a:r>
          </a:p>
          <a:p>
            <a:pPr algn="just"/>
            <a:endParaRPr lang="de-DE" sz="1100" b="1"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Verstehensgrundlage für: </a:t>
            </a:r>
          </a:p>
          <a:p>
            <a:pPr algn="just"/>
            <a:r>
              <a:rPr lang="de-DE" sz="1100" dirty="0">
                <a:solidFill>
                  <a:srgbClr val="000000"/>
                </a:solidFill>
                <a:latin typeface="Calibri" panose="020F0502020204030204" pitchFamily="34" charset="0"/>
                <a:cs typeface="Calibri" panose="020F0502020204030204" pitchFamily="34" charset="0"/>
              </a:rPr>
              <a:t>Das vertiefende Verständnis der genannten Zahlaspekte mit Hilfe von sprachlichem Handeln am Material. Dies ist notwendig, um eine Zahlbereichserweiterung auch in anderen Zahlbereichen wie Dezimalzahlen, Brüche etc. </a:t>
            </a:r>
            <a:r>
              <a:rPr lang="de-DE" sz="1100" dirty="0" err="1">
                <a:solidFill>
                  <a:srgbClr val="000000"/>
                </a:solidFill>
                <a:latin typeface="Calibri" panose="020F0502020204030204" pitchFamily="34" charset="0"/>
                <a:cs typeface="Calibri" panose="020F0502020204030204" pitchFamily="34" charset="0"/>
              </a:rPr>
              <a:t>verstehens</a:t>
            </a:r>
            <a:r>
              <a:rPr lang="de-DE" sz="1100" dirty="0">
                <a:solidFill>
                  <a:srgbClr val="000000"/>
                </a:solidFill>
                <a:latin typeface="Calibri" panose="020F0502020204030204" pitchFamily="34" charset="0"/>
                <a:cs typeface="Calibri" panose="020F0502020204030204" pitchFamily="34" charset="0"/>
              </a:rPr>
              <a:t>-orientiert durchführen zu können.</a:t>
            </a:r>
          </a:p>
          <a:p>
            <a:pPr algn="just"/>
            <a:endParaRPr lang="de-DE" sz="1100" b="1"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Impulse für die Weiterführung: </a:t>
            </a:r>
          </a:p>
          <a:p>
            <a:pPr marL="171450" indent="-171450" algn="just">
              <a:buFont typeface="Wingdings" pitchFamily="2" charset="2"/>
              <a:buChar char="§"/>
            </a:pPr>
            <a:r>
              <a:rPr lang="de-DE" sz="1100" dirty="0">
                <a:latin typeface="Calibri" panose="020F0502020204030204" pitchFamily="34" charset="0"/>
                <a:ea typeface="Calibri" panose="020F0502020204030204" pitchFamily="34" charset="0"/>
                <a:cs typeface="Calibri" panose="020F0502020204030204" pitchFamily="34" charset="0"/>
              </a:rPr>
              <a:t>Weitere Zahlenrätsel stellen (vgl. dritter Auftrag auf der Vorderseite).</a:t>
            </a:r>
            <a:r>
              <a:rPr lang="de-DE" sz="1100" dirty="0">
                <a:effectLst/>
                <a:latin typeface="Calibri" panose="020F0502020204030204" pitchFamily="34" charset="0"/>
                <a:ea typeface="Calibri" panose="020F0502020204030204" pitchFamily="34" charset="0"/>
                <a:cs typeface="Calibri" panose="020F0502020204030204" pitchFamily="34" charset="0"/>
              </a:rPr>
              <a:t> </a:t>
            </a:r>
          </a:p>
          <a:p>
            <a:pPr marL="171450" indent="-171450" algn="just">
              <a:buFont typeface="Wingdings" pitchFamily="2" charset="2"/>
              <a:buChar char="§"/>
            </a:pPr>
            <a:r>
              <a:rPr lang="de-DE" sz="1100" dirty="0">
                <a:effectLst/>
                <a:latin typeface="Calibri" panose="020F0502020204030204" pitchFamily="34" charset="0"/>
                <a:ea typeface="Calibri" panose="020F0502020204030204" pitchFamily="34" charset="0"/>
                <a:cs typeface="Calibri" panose="020F0502020204030204" pitchFamily="34" charset="0"/>
              </a:rPr>
              <a:t>Erhöhung des Schwierigkeitsgrads  durch die Anforderung seitens der Lehrkraft bewusst Zahlenrätsel zu stellen, die richtig oder nicht richtig sind.</a:t>
            </a:r>
          </a:p>
        </p:txBody>
      </p:sp>
      <p:sp>
        <p:nvSpPr>
          <p:cNvPr id="2" name="Rechteck 1"/>
          <p:cNvSpPr/>
          <p:nvPr/>
        </p:nvSpPr>
        <p:spPr>
          <a:xfrm>
            <a:off x="1401146" y="1586246"/>
            <a:ext cx="5989088" cy="435760"/>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r>
              <a:rPr lang="de-DE" sz="1116" dirty="0">
                <a:latin typeface="Calibri" panose="020F0502020204030204" pitchFamily="34" charset="0"/>
                <a:cs typeface="Calibri" panose="020F0502020204030204" pitchFamily="34" charset="0"/>
              </a:rPr>
              <a:t> </a:t>
            </a:r>
          </a:p>
        </p:txBody>
      </p:sp>
      <p:sp>
        <p:nvSpPr>
          <p:cNvPr id="4" name="Rechteck 3"/>
          <p:cNvSpPr/>
          <p:nvPr/>
        </p:nvSpPr>
        <p:spPr>
          <a:xfrm>
            <a:off x="443377" y="1742373"/>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sp>
        <p:nvSpPr>
          <p:cNvPr id="8" name="Titel 9">
            <a:extLst>
              <a:ext uri="{FF2B5EF4-FFF2-40B4-BE49-F238E27FC236}">
                <a16:creationId xmlns:a16="http://schemas.microsoft.com/office/drawing/2014/main" id="{FED9A141-8B36-E89B-2E04-65E4D4154FEB}"/>
              </a:ext>
            </a:extLst>
          </p:cNvPr>
          <p:cNvSpPr>
            <a:spLocks noGrp="1"/>
          </p:cNvSpPr>
          <p:nvPr>
            <p:ph type="title"/>
          </p:nvPr>
        </p:nvSpPr>
        <p:spPr>
          <a:xfrm>
            <a:off x="188938" y="247433"/>
            <a:ext cx="4840515" cy="353564"/>
          </a:xfrm>
        </p:spPr>
        <p:txBody>
          <a:bodyPr>
            <a:noAutofit/>
          </a:bodyPr>
          <a:lstStyle/>
          <a:p>
            <a:r>
              <a:rPr lang="de-DE" b="1" dirty="0">
                <a:latin typeface="Calibri Regular"/>
              </a:rPr>
              <a:t>Zahlenrätsel zum Ordnen</a:t>
            </a:r>
          </a:p>
        </p:txBody>
      </p:sp>
      <p:sp>
        <p:nvSpPr>
          <p:cNvPr id="5" name="Textfeld 4">
            <a:extLst>
              <a:ext uri="{FF2B5EF4-FFF2-40B4-BE49-F238E27FC236}">
                <a16:creationId xmlns:a16="http://schemas.microsoft.com/office/drawing/2014/main" id="{4E2F951F-8978-0E84-C033-1EBAE8B381E6}"/>
              </a:ext>
            </a:extLst>
          </p:cNvPr>
          <p:cNvSpPr txBox="1"/>
          <p:nvPr/>
        </p:nvSpPr>
        <p:spPr>
          <a:xfrm>
            <a:off x="6004921" y="387746"/>
            <a:ext cx="1031051"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N2C</a:t>
            </a:r>
          </a:p>
        </p:txBody>
      </p:sp>
    </p:spTree>
    <p:extLst>
      <p:ext uri="{BB962C8B-B14F-4D97-AF65-F5344CB8AC3E}">
        <p14:creationId xmlns:p14="http://schemas.microsoft.com/office/powerpoint/2010/main" val="2560360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E76DA-2FC9-D431-4F0F-BFD987B17F53}"/>
            </a:ext>
          </a:extLst>
        </p:cNvPr>
        <p:cNvGrpSpPr/>
        <p:nvPr/>
      </p:nvGrpSpPr>
      <p:grpSpPr>
        <a:xfrm>
          <a:off x="0" y="0"/>
          <a:ext cx="0" cy="0"/>
          <a:chOff x="0" y="0"/>
          <a:chExt cx="0" cy="0"/>
        </a:xfrm>
      </p:grpSpPr>
      <p:sp>
        <p:nvSpPr>
          <p:cNvPr id="27" name="Titel 26">
            <a:extLst>
              <a:ext uri="{FF2B5EF4-FFF2-40B4-BE49-F238E27FC236}">
                <a16:creationId xmlns:a16="http://schemas.microsoft.com/office/drawing/2014/main" id="{3E7A5CCE-C24D-74FB-3FAF-1216EB71CC4E}"/>
              </a:ext>
            </a:extLst>
          </p:cNvPr>
          <p:cNvSpPr>
            <a:spLocks noGrp="1"/>
          </p:cNvSpPr>
          <p:nvPr>
            <p:ph type="title"/>
          </p:nvPr>
        </p:nvSpPr>
        <p:spPr>
          <a:xfrm>
            <a:off x="188811" y="148613"/>
            <a:ext cx="4840515" cy="567542"/>
          </a:xfrm>
        </p:spPr>
        <p:txBody>
          <a:bodyPr/>
          <a:lstStyle/>
          <a:p>
            <a:r>
              <a:rPr lang="de-DE" dirty="0"/>
              <a:t>Addition und Subtraktion darstellen</a:t>
            </a:r>
          </a:p>
        </p:txBody>
      </p:sp>
      <p:sp>
        <p:nvSpPr>
          <p:cNvPr id="34" name="Rechteck 33">
            <a:extLst>
              <a:ext uri="{FF2B5EF4-FFF2-40B4-BE49-F238E27FC236}">
                <a16:creationId xmlns:a16="http://schemas.microsoft.com/office/drawing/2014/main" id="{F2203A8D-7FF3-EA30-3C0B-B02FCB7E26C2}"/>
              </a:ext>
            </a:extLst>
          </p:cNvPr>
          <p:cNvSpPr/>
          <p:nvPr/>
        </p:nvSpPr>
        <p:spPr>
          <a:xfrm>
            <a:off x="99055" y="1053851"/>
            <a:ext cx="6289158" cy="285335"/>
          </a:xfrm>
          <a:prstGeom prst="rect">
            <a:avLst/>
          </a:prstGeom>
        </p:spPr>
        <p:txBody>
          <a:bodyPr wrap="square" lIns="91440" tIns="45720" rIns="91440" bIns="45720" anchor="t">
            <a:spAutoFit/>
          </a:bodyPr>
          <a:lstStyle/>
          <a:p>
            <a:pPr>
              <a:lnSpc>
                <a:spcPct val="110000"/>
              </a:lnSpc>
              <a:spcBef>
                <a:spcPts val="400"/>
              </a:spcBef>
            </a:pPr>
            <a:endParaRPr lang="de-DE" sz="1200" b="1" dirty="0">
              <a:solidFill>
                <a:srgbClr val="000000"/>
              </a:solidFill>
              <a:cs typeface="Calibri" panose="020F0502020204030204" pitchFamily="34" charset="0"/>
            </a:endParaRPr>
          </a:p>
        </p:txBody>
      </p:sp>
      <p:grpSp>
        <p:nvGrpSpPr>
          <p:cNvPr id="6" name="Gruppieren 5">
            <a:extLst>
              <a:ext uri="{FF2B5EF4-FFF2-40B4-BE49-F238E27FC236}">
                <a16:creationId xmlns:a16="http://schemas.microsoft.com/office/drawing/2014/main" id="{EE453D45-054B-12A5-0918-8C1C2C564FC7}"/>
              </a:ext>
            </a:extLst>
          </p:cNvPr>
          <p:cNvGrpSpPr/>
          <p:nvPr/>
        </p:nvGrpSpPr>
        <p:grpSpPr bwMode="auto">
          <a:xfrm>
            <a:off x="1754710" y="1466981"/>
            <a:ext cx="1849386" cy="218404"/>
            <a:chOff x="2801767" y="2342633"/>
            <a:chExt cx="1849386" cy="218404"/>
          </a:xfrm>
        </p:grpSpPr>
        <p:sp>
          <p:nvSpPr>
            <p:cNvPr id="7" name="Kreis">
              <a:extLst>
                <a:ext uri="{FF2B5EF4-FFF2-40B4-BE49-F238E27FC236}">
                  <a16:creationId xmlns:a16="http://schemas.microsoft.com/office/drawing/2014/main" id="{377D1256-C740-D355-9E28-0F80B65B4C84}"/>
                </a:ext>
              </a:extLst>
            </p:cNvPr>
            <p:cNvSpPr/>
            <p:nvPr/>
          </p:nvSpPr>
          <p:spPr bwMode="auto">
            <a:xfrm>
              <a:off x="2801767" y="2344285"/>
              <a:ext cx="211949" cy="213820"/>
            </a:xfrm>
            <a:prstGeom prst="ellipse">
              <a:avLst/>
            </a:prstGeom>
            <a:solidFill>
              <a:srgbClr val="7395D3"/>
            </a:solidFill>
            <a:ln w="12700" cap="flat">
              <a:noFill/>
              <a:prstDash val="solid"/>
              <a:miter lim="400000"/>
            </a:ln>
            <a:effectLst/>
          </p:spPr>
          <p:txBody>
            <a:bodyPr wrap="square" lIns="26789" tIns="26789" rIns="26789" bIns="26789" numCol="1" anchor="ctr">
              <a:noAutofit/>
            </a:bodyPr>
            <a:lstStyle/>
            <a:p>
              <a:pPr>
                <a:defRPr sz="3800">
                  <a:solidFill>
                    <a:srgbClr val="FFFFFF"/>
                  </a:solidFill>
                  <a:latin typeface="Gill Sans"/>
                  <a:ea typeface="Gill Sans"/>
                  <a:cs typeface="Gill Sans"/>
                </a:defRPr>
              </a:pPr>
              <a:endParaRPr sz="2650"/>
            </a:p>
          </p:txBody>
        </p:sp>
        <p:sp>
          <p:nvSpPr>
            <p:cNvPr id="8" name="Kreis">
              <a:extLst>
                <a:ext uri="{FF2B5EF4-FFF2-40B4-BE49-F238E27FC236}">
                  <a16:creationId xmlns:a16="http://schemas.microsoft.com/office/drawing/2014/main" id="{5C6EBF5E-2401-8757-A6CF-C5D532DB1CBA}"/>
                </a:ext>
              </a:extLst>
            </p:cNvPr>
            <p:cNvSpPr/>
            <p:nvPr/>
          </p:nvSpPr>
          <p:spPr bwMode="auto">
            <a:xfrm>
              <a:off x="3068585" y="2347217"/>
              <a:ext cx="211950" cy="213820"/>
            </a:xfrm>
            <a:prstGeom prst="ellipse">
              <a:avLst/>
            </a:prstGeom>
            <a:solidFill>
              <a:srgbClr val="7395D3"/>
            </a:solidFill>
            <a:ln w="12700" cap="flat">
              <a:noFill/>
              <a:prstDash val="solid"/>
              <a:miter lim="400000"/>
            </a:ln>
            <a:effectLst/>
          </p:spPr>
          <p:txBody>
            <a:bodyPr wrap="square" lIns="26789" tIns="26789" rIns="26789" bIns="26789" numCol="1" anchor="ctr">
              <a:noAutofit/>
            </a:bodyPr>
            <a:lstStyle/>
            <a:p>
              <a:pPr>
                <a:defRPr sz="3800">
                  <a:solidFill>
                    <a:srgbClr val="FFFFFF"/>
                  </a:solidFill>
                  <a:latin typeface="Gill Sans"/>
                  <a:ea typeface="Gill Sans"/>
                  <a:cs typeface="Gill Sans"/>
                </a:defRPr>
              </a:pPr>
              <a:endParaRPr sz="2650" dirty="0"/>
            </a:p>
          </p:txBody>
        </p:sp>
        <p:sp>
          <p:nvSpPr>
            <p:cNvPr id="9" name="Kreis">
              <a:extLst>
                <a:ext uri="{FF2B5EF4-FFF2-40B4-BE49-F238E27FC236}">
                  <a16:creationId xmlns:a16="http://schemas.microsoft.com/office/drawing/2014/main" id="{94055F3C-EB10-69BC-B39B-0639E9D7A559}"/>
                </a:ext>
              </a:extLst>
            </p:cNvPr>
            <p:cNvSpPr/>
            <p:nvPr/>
          </p:nvSpPr>
          <p:spPr bwMode="auto">
            <a:xfrm>
              <a:off x="3335404" y="2347217"/>
              <a:ext cx="211949" cy="213820"/>
            </a:xfrm>
            <a:prstGeom prst="ellipse">
              <a:avLst/>
            </a:prstGeom>
            <a:solidFill>
              <a:srgbClr val="7395D3"/>
            </a:solidFill>
            <a:ln w="12700" cap="flat">
              <a:noFill/>
              <a:prstDash val="solid"/>
              <a:miter lim="400000"/>
            </a:ln>
            <a:effectLst/>
          </p:spPr>
          <p:txBody>
            <a:bodyPr wrap="square" lIns="26789" tIns="26789" rIns="26789" bIns="26789" numCol="1" anchor="ctr">
              <a:noAutofit/>
            </a:bodyPr>
            <a:lstStyle/>
            <a:p>
              <a:pPr>
                <a:defRPr sz="3800">
                  <a:solidFill>
                    <a:srgbClr val="FFFFFF"/>
                  </a:solidFill>
                  <a:latin typeface="Gill Sans"/>
                  <a:ea typeface="Gill Sans"/>
                  <a:cs typeface="Gill Sans"/>
                </a:defRPr>
              </a:pPr>
              <a:endParaRPr sz="2650"/>
            </a:p>
          </p:txBody>
        </p:sp>
        <p:sp>
          <p:nvSpPr>
            <p:cNvPr id="10" name="Kreis">
              <a:extLst>
                <a:ext uri="{FF2B5EF4-FFF2-40B4-BE49-F238E27FC236}">
                  <a16:creationId xmlns:a16="http://schemas.microsoft.com/office/drawing/2014/main" id="{D284CD2E-3E8B-B9F4-6E9D-8F78DADF9E20}"/>
                </a:ext>
              </a:extLst>
            </p:cNvPr>
            <p:cNvSpPr/>
            <p:nvPr/>
          </p:nvSpPr>
          <p:spPr bwMode="auto">
            <a:xfrm>
              <a:off x="3611353" y="2344110"/>
              <a:ext cx="211950" cy="213820"/>
            </a:xfrm>
            <a:prstGeom prst="ellipse">
              <a:avLst/>
            </a:prstGeom>
            <a:solidFill>
              <a:srgbClr val="7395D3"/>
            </a:solidFill>
            <a:ln w="12700" cap="flat">
              <a:noFill/>
              <a:prstDash val="solid"/>
              <a:miter lim="400000"/>
            </a:ln>
            <a:effectLst/>
          </p:spPr>
          <p:txBody>
            <a:bodyPr wrap="square" lIns="26789" tIns="26789" rIns="26789" bIns="26789" numCol="1" anchor="ctr">
              <a:noAutofit/>
            </a:bodyPr>
            <a:lstStyle/>
            <a:p>
              <a:pPr>
                <a:defRPr sz="3800">
                  <a:solidFill>
                    <a:srgbClr val="FFFFFF"/>
                  </a:solidFill>
                  <a:latin typeface="Gill Sans"/>
                  <a:ea typeface="Gill Sans"/>
                  <a:cs typeface="Gill Sans"/>
                </a:defRPr>
              </a:pPr>
              <a:endParaRPr sz="2650" dirty="0"/>
            </a:p>
          </p:txBody>
        </p:sp>
        <p:sp>
          <p:nvSpPr>
            <p:cNvPr id="12" name="Kreis">
              <a:extLst>
                <a:ext uri="{FF2B5EF4-FFF2-40B4-BE49-F238E27FC236}">
                  <a16:creationId xmlns:a16="http://schemas.microsoft.com/office/drawing/2014/main" id="{5F836FF5-C638-150D-7AD3-E32027E69F6E}"/>
                </a:ext>
              </a:extLst>
            </p:cNvPr>
            <p:cNvSpPr/>
            <p:nvPr/>
          </p:nvSpPr>
          <p:spPr bwMode="auto">
            <a:xfrm>
              <a:off x="3887303" y="2345231"/>
              <a:ext cx="211950" cy="213820"/>
            </a:xfrm>
            <a:prstGeom prst="ellipse">
              <a:avLst/>
            </a:prstGeom>
            <a:solidFill>
              <a:srgbClr val="EC4F21"/>
            </a:solidFill>
            <a:ln w="12700" cap="flat">
              <a:noFill/>
              <a:prstDash val="solid"/>
              <a:miter lim="400000"/>
            </a:ln>
            <a:effectLst/>
          </p:spPr>
          <p:txBody>
            <a:bodyPr wrap="square" lIns="26789" tIns="26789" rIns="26789" bIns="26789" numCol="1" anchor="ctr">
              <a:noAutofit/>
            </a:bodyPr>
            <a:lstStyle/>
            <a:p>
              <a:pPr>
                <a:defRPr sz="3800">
                  <a:solidFill>
                    <a:srgbClr val="FFFFFF"/>
                  </a:solidFill>
                  <a:latin typeface="Gill Sans"/>
                  <a:ea typeface="Gill Sans"/>
                  <a:cs typeface="Gill Sans"/>
                </a:defRPr>
              </a:pPr>
              <a:endParaRPr sz="2650"/>
            </a:p>
          </p:txBody>
        </p:sp>
        <p:sp>
          <p:nvSpPr>
            <p:cNvPr id="14" name="Kreis">
              <a:extLst>
                <a:ext uri="{FF2B5EF4-FFF2-40B4-BE49-F238E27FC236}">
                  <a16:creationId xmlns:a16="http://schemas.microsoft.com/office/drawing/2014/main" id="{C2AE9393-92EE-4706-76D4-65CF7472B5D0}"/>
                </a:ext>
              </a:extLst>
            </p:cNvPr>
            <p:cNvSpPr/>
            <p:nvPr/>
          </p:nvSpPr>
          <p:spPr bwMode="auto">
            <a:xfrm>
              <a:off x="4163253" y="2347217"/>
              <a:ext cx="211950" cy="213820"/>
            </a:xfrm>
            <a:prstGeom prst="ellipse">
              <a:avLst/>
            </a:prstGeom>
            <a:solidFill>
              <a:srgbClr val="EC4F21"/>
            </a:solidFill>
            <a:ln w="12700" cap="flat">
              <a:noFill/>
              <a:prstDash val="solid"/>
              <a:miter lim="400000"/>
            </a:ln>
            <a:effectLst/>
          </p:spPr>
          <p:txBody>
            <a:bodyPr wrap="square" lIns="26789" tIns="26789" rIns="26789" bIns="26789" numCol="1" anchor="ctr">
              <a:noAutofit/>
            </a:bodyPr>
            <a:lstStyle/>
            <a:p>
              <a:pPr>
                <a:defRPr sz="3800">
                  <a:solidFill>
                    <a:srgbClr val="FFFFFF"/>
                  </a:solidFill>
                  <a:latin typeface="Gill Sans"/>
                  <a:ea typeface="Gill Sans"/>
                  <a:cs typeface="Gill Sans"/>
                </a:defRPr>
              </a:pPr>
              <a:endParaRPr sz="2650" dirty="0"/>
            </a:p>
          </p:txBody>
        </p:sp>
        <p:sp>
          <p:nvSpPr>
            <p:cNvPr id="15" name="Kreis">
              <a:extLst>
                <a:ext uri="{FF2B5EF4-FFF2-40B4-BE49-F238E27FC236}">
                  <a16:creationId xmlns:a16="http://schemas.microsoft.com/office/drawing/2014/main" id="{13381D3F-1684-24DD-55BA-6A6F01B656A2}"/>
                </a:ext>
              </a:extLst>
            </p:cNvPr>
            <p:cNvSpPr/>
            <p:nvPr/>
          </p:nvSpPr>
          <p:spPr bwMode="auto">
            <a:xfrm>
              <a:off x="4439203" y="2342633"/>
              <a:ext cx="211950" cy="213820"/>
            </a:xfrm>
            <a:prstGeom prst="ellipse">
              <a:avLst/>
            </a:prstGeom>
            <a:solidFill>
              <a:srgbClr val="EC4F21"/>
            </a:solidFill>
            <a:ln w="12700" cap="flat">
              <a:noFill/>
              <a:prstDash val="solid"/>
              <a:miter lim="400000"/>
            </a:ln>
            <a:effectLst/>
          </p:spPr>
          <p:txBody>
            <a:bodyPr wrap="square" lIns="26789" tIns="26789" rIns="26789" bIns="26789" numCol="1" anchor="ctr">
              <a:noAutofit/>
            </a:bodyPr>
            <a:lstStyle/>
            <a:p>
              <a:pPr>
                <a:defRPr sz="3800">
                  <a:solidFill>
                    <a:srgbClr val="FFFFFF"/>
                  </a:solidFill>
                  <a:latin typeface="Gill Sans"/>
                  <a:ea typeface="Gill Sans"/>
                  <a:cs typeface="Gill Sans"/>
                </a:defRPr>
              </a:pPr>
              <a:endParaRPr sz="2650" dirty="0"/>
            </a:p>
          </p:txBody>
        </p:sp>
      </p:grpSp>
      <p:grpSp>
        <p:nvGrpSpPr>
          <p:cNvPr id="2" name="Gruppieren 1">
            <a:extLst>
              <a:ext uri="{FF2B5EF4-FFF2-40B4-BE49-F238E27FC236}">
                <a16:creationId xmlns:a16="http://schemas.microsoft.com/office/drawing/2014/main" id="{F4151C00-65D7-CD5A-C332-E0BA8010B03A}"/>
              </a:ext>
            </a:extLst>
          </p:cNvPr>
          <p:cNvGrpSpPr/>
          <p:nvPr/>
        </p:nvGrpSpPr>
        <p:grpSpPr>
          <a:xfrm>
            <a:off x="154576" y="1877265"/>
            <a:ext cx="1748651" cy="694690"/>
            <a:chOff x="719455" y="2106414"/>
            <a:chExt cx="1748651" cy="694690"/>
          </a:xfrm>
        </p:grpSpPr>
        <p:sp>
          <p:nvSpPr>
            <p:cNvPr id="4" name="Abgerundete rechteckige Legende 1">
              <a:extLst>
                <a:ext uri="{FF2B5EF4-FFF2-40B4-BE49-F238E27FC236}">
                  <a16:creationId xmlns:a16="http://schemas.microsoft.com/office/drawing/2014/main" id="{C26AB760-41CE-C52E-486B-69908A7AE326}"/>
                </a:ext>
              </a:extLst>
            </p:cNvPr>
            <p:cNvSpPr/>
            <p:nvPr/>
          </p:nvSpPr>
          <p:spPr>
            <a:xfrm>
              <a:off x="1339331" y="2260735"/>
              <a:ext cx="1128775" cy="431800"/>
            </a:xfrm>
            <a:prstGeom prst="wedgeRoundRectCallout">
              <a:avLst>
                <a:gd name="adj1" fmla="val -68024"/>
                <a:gd name="adj2" fmla="val 32"/>
                <a:gd name="adj3" fmla="val 16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ctr">
                <a:lnSpc>
                  <a:spcPts val="1400"/>
                </a:lnSpc>
              </a:pPr>
              <a:r>
                <a:rPr lang="de-DE" altLang="de-DE" sz="1200" dirty="0">
                  <a:solidFill>
                    <a:schemeClr val="tx1"/>
                  </a:solidFill>
                </a:rPr>
                <a:t>Ich sehe 4 + 3.</a:t>
              </a:r>
              <a:endParaRPr lang="de-DE" sz="1600" dirty="0">
                <a:effectLst/>
                <a:ea typeface="Calibri" panose="020F0502020204030204" pitchFamily="34" charset="0"/>
                <a:cs typeface="Times New Roman" panose="02020603050405020304" pitchFamily="18" charset="0"/>
              </a:endParaRPr>
            </a:p>
          </p:txBody>
        </p:sp>
        <p:grpSp>
          <p:nvGrpSpPr>
            <p:cNvPr id="5" name="Gruppieren 4">
              <a:extLst>
                <a:ext uri="{FF2B5EF4-FFF2-40B4-BE49-F238E27FC236}">
                  <a16:creationId xmlns:a16="http://schemas.microsoft.com/office/drawing/2014/main" id="{0513D37C-9469-78F2-86EC-06BA2859B715}"/>
                </a:ext>
              </a:extLst>
            </p:cNvPr>
            <p:cNvGrpSpPr/>
            <p:nvPr/>
          </p:nvGrpSpPr>
          <p:grpSpPr>
            <a:xfrm>
              <a:off x="719455" y="2106414"/>
              <a:ext cx="547370" cy="694690"/>
              <a:chOff x="0" y="0"/>
              <a:chExt cx="547370" cy="694698"/>
            </a:xfrm>
          </p:grpSpPr>
          <p:pic>
            <p:nvPicPr>
              <p:cNvPr id="16" name="Grafik 15">
                <a:extLst>
                  <a:ext uri="{FF2B5EF4-FFF2-40B4-BE49-F238E27FC236}">
                    <a16:creationId xmlns:a16="http://schemas.microsoft.com/office/drawing/2014/main" id="{18965A30-1033-3D2F-C20F-6B81B5310C7E}"/>
                  </a:ext>
                </a:extLst>
              </p:cNvPr>
              <p:cNvPicPr>
                <a:picLocks noChangeAspect="1"/>
              </p:cNvPicPr>
              <p:nvPr/>
            </p:nvPicPr>
            <p:blipFill>
              <a:blip r:embed="rId2"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547370" cy="629920"/>
              </a:xfrm>
              <a:prstGeom prst="rect">
                <a:avLst/>
              </a:prstGeom>
            </p:spPr>
          </p:pic>
          <p:sp>
            <p:nvSpPr>
              <p:cNvPr id="21" name="Textfeld 12">
                <a:extLst>
                  <a:ext uri="{FF2B5EF4-FFF2-40B4-BE49-F238E27FC236}">
                    <a16:creationId xmlns:a16="http://schemas.microsoft.com/office/drawing/2014/main" id="{7487FC6D-655B-747F-4E7E-54852FA99D7B}"/>
                  </a:ext>
                </a:extLst>
              </p:cNvPr>
              <p:cNvSpPr txBox="1"/>
              <p:nvPr/>
            </p:nvSpPr>
            <p:spPr>
              <a:xfrm>
                <a:off x="72507" y="547834"/>
                <a:ext cx="349885" cy="14686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400"/>
                  </a:lnSpc>
                </a:pPr>
                <a:r>
                  <a:rPr lang="de-DE"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Tara</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22" name="Gruppieren 21">
            <a:extLst>
              <a:ext uri="{FF2B5EF4-FFF2-40B4-BE49-F238E27FC236}">
                <a16:creationId xmlns:a16="http://schemas.microsoft.com/office/drawing/2014/main" id="{81BA22C2-BDE1-DE47-B014-D39D97DD4131}"/>
              </a:ext>
            </a:extLst>
          </p:cNvPr>
          <p:cNvGrpSpPr/>
          <p:nvPr/>
        </p:nvGrpSpPr>
        <p:grpSpPr>
          <a:xfrm>
            <a:off x="3863567" y="1734124"/>
            <a:ext cx="1896299" cy="722630"/>
            <a:chOff x="634532" y="2283376"/>
            <a:chExt cx="1896299" cy="722630"/>
          </a:xfrm>
        </p:grpSpPr>
        <p:grpSp>
          <p:nvGrpSpPr>
            <p:cNvPr id="23" name="Gruppieren 22">
              <a:extLst>
                <a:ext uri="{FF2B5EF4-FFF2-40B4-BE49-F238E27FC236}">
                  <a16:creationId xmlns:a16="http://schemas.microsoft.com/office/drawing/2014/main" id="{DE9A2634-E15B-9F8B-B36E-296356CEBA0B}"/>
                </a:ext>
              </a:extLst>
            </p:cNvPr>
            <p:cNvGrpSpPr/>
            <p:nvPr/>
          </p:nvGrpSpPr>
          <p:grpSpPr>
            <a:xfrm flipH="1">
              <a:off x="634532" y="2283376"/>
              <a:ext cx="635635" cy="722630"/>
              <a:chOff x="0" y="0"/>
              <a:chExt cx="578485" cy="722893"/>
            </a:xfrm>
          </p:grpSpPr>
          <p:pic>
            <p:nvPicPr>
              <p:cNvPr id="25" name="Grafik 24">
                <a:extLst>
                  <a:ext uri="{FF2B5EF4-FFF2-40B4-BE49-F238E27FC236}">
                    <a16:creationId xmlns:a16="http://schemas.microsoft.com/office/drawing/2014/main" id="{2F3C8D58-957D-8C95-F354-447D093C1C65}"/>
                  </a:ext>
                </a:extLst>
              </p:cNvPr>
              <p:cNvPicPr>
                <a:picLocks noChangeAspect="1"/>
              </p:cNvPicPr>
              <p:nvPr/>
            </p:nvPicPr>
            <p:blipFill>
              <a:blip r:embed="rId3"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578485" cy="629920"/>
              </a:xfrm>
              <a:prstGeom prst="rect">
                <a:avLst/>
              </a:prstGeom>
            </p:spPr>
          </p:pic>
          <p:sp>
            <p:nvSpPr>
              <p:cNvPr id="26" name="Textfeld 12">
                <a:extLst>
                  <a:ext uri="{FF2B5EF4-FFF2-40B4-BE49-F238E27FC236}">
                    <a16:creationId xmlns:a16="http://schemas.microsoft.com/office/drawing/2014/main" id="{1E6333D2-6385-A862-7437-D2A57FE2DC13}"/>
                  </a:ext>
                </a:extLst>
              </p:cNvPr>
              <p:cNvSpPr txBox="1"/>
              <p:nvPr/>
            </p:nvSpPr>
            <p:spPr>
              <a:xfrm>
                <a:off x="109931" y="576031"/>
                <a:ext cx="349885" cy="14686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hangingPunct="0">
                  <a:lnSpc>
                    <a:spcPct val="115000"/>
                  </a:lnSpc>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Jonas</a:t>
                </a:r>
              </a:p>
            </p:txBody>
          </p:sp>
        </p:grpSp>
        <p:sp>
          <p:nvSpPr>
            <p:cNvPr id="24" name="Rechteckige Legende 113">
              <a:extLst>
                <a:ext uri="{FF2B5EF4-FFF2-40B4-BE49-F238E27FC236}">
                  <a16:creationId xmlns:a16="http://schemas.microsoft.com/office/drawing/2014/main" id="{4E82F45B-DA40-91F9-4A7A-44FD4C82B20C}"/>
                </a:ext>
              </a:extLst>
            </p:cNvPr>
            <p:cNvSpPr/>
            <p:nvPr/>
          </p:nvSpPr>
          <p:spPr>
            <a:xfrm>
              <a:off x="1479808" y="2439586"/>
              <a:ext cx="1051023" cy="431256"/>
            </a:xfrm>
            <a:prstGeom prst="wedgeRoundRectCallout">
              <a:avLst>
                <a:gd name="adj1" fmla="val -83774"/>
                <a:gd name="adj2" fmla="val 8080"/>
                <a:gd name="adj3" fmla="val 16667"/>
              </a:avLst>
            </a:prstGeom>
            <a:ln>
              <a:solidFill>
                <a:schemeClr val="bg1">
                  <a:lumMod val="75000"/>
                </a:schemeClr>
              </a:solidFill>
            </a:ln>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xmlns=""/>
              </a:ex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xmlns=""/>
              </a:ext>
            </a:extLst>
          </p:spPr>
          <p:style>
            <a:lnRef idx="2">
              <a:schemeClr val="accent3"/>
            </a:lnRef>
            <a:fillRef idx="1">
              <a:schemeClr val="lt1"/>
            </a:fillRef>
            <a:effectRef idx="0">
              <a:schemeClr val="accent3"/>
            </a:effectRef>
            <a:fontRef idx="minor">
              <a:schemeClr val="dk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hangingPunct="0">
                <a:lnSpc>
                  <a:spcPct val="115000"/>
                </a:lnSpc>
              </a:pPr>
              <a:r>
                <a:rPr lang="de-DE" altLang="de-DE" sz="1200" dirty="0">
                  <a:solidFill>
                    <a:srgbClr val="000000"/>
                  </a:solidFill>
                </a:rPr>
                <a:t>Ich sehe 7 – 3.</a:t>
              </a:r>
            </a:p>
          </p:txBody>
        </p:sp>
      </p:grpSp>
      <p:sp>
        <p:nvSpPr>
          <p:cNvPr id="28" name="Textfeld 27">
            <a:extLst>
              <a:ext uri="{FF2B5EF4-FFF2-40B4-BE49-F238E27FC236}">
                <a16:creationId xmlns:a16="http://schemas.microsoft.com/office/drawing/2014/main" id="{05108B63-0D1E-0F46-5848-5A2470C92734}"/>
              </a:ext>
            </a:extLst>
          </p:cNvPr>
          <p:cNvSpPr txBox="1"/>
          <p:nvPr/>
        </p:nvSpPr>
        <p:spPr>
          <a:xfrm>
            <a:off x="6001853" y="387746"/>
            <a:ext cx="1156087" cy="246221"/>
          </a:xfrm>
          <a:prstGeom prst="rect">
            <a:avLst/>
          </a:prstGeom>
          <a:noFill/>
        </p:spPr>
        <p:txBody>
          <a:bodyPr wrap="none" rtlCol="0">
            <a:spAutoFit/>
          </a:bodyPr>
          <a:lstStyle/>
          <a:p>
            <a:pPr algn="r"/>
            <a:r>
              <a:rPr lang="de-DE" sz="1000" dirty="0">
                <a:solidFill>
                  <a:schemeClr val="bg1"/>
                </a:solidFill>
              </a:rPr>
              <a:t>zu Baustein</a:t>
            </a:r>
            <a:r>
              <a:rPr lang="de-DE" sz="1000" dirty="0">
                <a:solidFill>
                  <a:srgbClr val="00B050"/>
                </a:solidFill>
              </a:rPr>
              <a:t> </a:t>
            </a:r>
            <a:r>
              <a:rPr lang="de-DE" sz="1000" dirty="0">
                <a:solidFill>
                  <a:schemeClr val="bg1"/>
                </a:solidFill>
              </a:rPr>
              <a:t>N3/D3</a:t>
            </a:r>
          </a:p>
        </p:txBody>
      </p:sp>
      <p:sp>
        <p:nvSpPr>
          <p:cNvPr id="3" name="Textfeld 2">
            <a:extLst>
              <a:ext uri="{FF2B5EF4-FFF2-40B4-BE49-F238E27FC236}">
                <a16:creationId xmlns:a16="http://schemas.microsoft.com/office/drawing/2014/main" id="{40AE0979-3631-FB5F-D9A8-A51C78EF4FFF}"/>
              </a:ext>
            </a:extLst>
          </p:cNvPr>
          <p:cNvSpPr txBox="1"/>
          <p:nvPr/>
        </p:nvSpPr>
        <p:spPr>
          <a:xfrm>
            <a:off x="402025" y="3744460"/>
            <a:ext cx="4650312" cy="738664"/>
          </a:xfrm>
          <a:prstGeom prst="rect">
            <a:avLst/>
          </a:prstGeom>
          <a:noFill/>
        </p:spPr>
        <p:txBody>
          <a:bodyPr wrap="none" rtlCol="0">
            <a:spAutoFit/>
          </a:bodyPr>
          <a:lstStyle/>
          <a:p>
            <a:pPr marL="342900" indent="-342900">
              <a:buClr>
                <a:srgbClr val="327A86"/>
              </a:buClr>
              <a:buFont typeface="Wingdings" panose="05000000000000000000" pitchFamily="2" charset="2"/>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Erklärt, wie Tara und Jonas die Aufgabe sehen.</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Clr>
                <a:srgbClr val="327A86"/>
              </a:buClr>
              <a:buFont typeface="Wingdings" panose="05000000000000000000"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Clr>
                <a:srgbClr val="327A86"/>
              </a:buClr>
              <a:buFont typeface="Wingdings" panose="05000000000000000000"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Es gibt fünf Aufgaben. Nennt und legt sie mit Plättchen.</a:t>
            </a:r>
          </a:p>
        </p:txBody>
      </p:sp>
      <p:sp>
        <p:nvSpPr>
          <p:cNvPr id="11" name="Textfeld 10">
            <a:extLst>
              <a:ext uri="{FF2B5EF4-FFF2-40B4-BE49-F238E27FC236}">
                <a16:creationId xmlns:a16="http://schemas.microsoft.com/office/drawing/2014/main" id="{6899FF11-120C-7830-5827-406CA5E60BD9}"/>
              </a:ext>
            </a:extLst>
          </p:cNvPr>
          <p:cNvSpPr txBox="1"/>
          <p:nvPr/>
        </p:nvSpPr>
        <p:spPr>
          <a:xfrm>
            <a:off x="442912" y="4659237"/>
            <a:ext cx="7038543" cy="523220"/>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solidFill>
                  <a:srgbClr val="ED7D31"/>
                </a:solidFill>
                <a:latin typeface="Calibri" panose="020F0502020204030204"/>
              </a:rPr>
              <a:t>Beschreibt, wie viele Plättchen dort insgesamt liegen. Schaut euch dann die Aufgaben an. Was ist gleich, was ist anders? Was bedeuten jeweils die blauen, was die roten Plättchen?</a:t>
            </a:r>
          </a:p>
        </p:txBody>
      </p:sp>
      <p:pic>
        <p:nvPicPr>
          <p:cNvPr id="13" name="Grafik 12">
            <a:extLst>
              <a:ext uri="{FF2B5EF4-FFF2-40B4-BE49-F238E27FC236}">
                <a16:creationId xmlns:a16="http://schemas.microsoft.com/office/drawing/2014/main" id="{AE3AA371-3BEE-D3EB-888C-D964FA022888}"/>
              </a:ext>
            </a:extLst>
          </p:cNvPr>
          <p:cNvPicPr>
            <a:picLocks noChangeAspect="1"/>
          </p:cNvPicPr>
          <p:nvPr/>
        </p:nvPicPr>
        <p:blipFill>
          <a:blip r:embed="rId4">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442912" y="4718023"/>
            <a:ext cx="281850" cy="281850"/>
          </a:xfrm>
          <a:prstGeom prst="rect">
            <a:avLst/>
          </a:prstGeom>
          <a:noFill/>
        </p:spPr>
      </p:pic>
    </p:spTree>
    <p:extLst>
      <p:ext uri="{BB962C8B-B14F-4D97-AF65-F5344CB8AC3E}">
        <p14:creationId xmlns:p14="http://schemas.microsoft.com/office/powerpoint/2010/main" val="266615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39BCA345-7065-C94E-6955-865F28062049}"/>
              </a:ext>
            </a:extLst>
          </p:cNvPr>
          <p:cNvSpPr/>
          <p:nvPr/>
        </p:nvSpPr>
        <p:spPr>
          <a:xfrm>
            <a:off x="159559" y="624442"/>
            <a:ext cx="7240555" cy="4493538"/>
          </a:xfrm>
          <a:prstGeom prst="rect">
            <a:avLst/>
          </a:prstGeom>
        </p:spPr>
        <p:txBody>
          <a:bodyPr wrap="square" lIns="91440" tIns="45720" rIns="91440" bIns="45720" anchor="t">
            <a:spAutoFit/>
          </a:bodyPr>
          <a:lstStyle/>
          <a:p>
            <a:pPr algn="just"/>
            <a:r>
              <a:rPr lang="de-DE" sz="1100" b="1" dirty="0">
                <a:solidFill>
                  <a:srgbClr val="000000"/>
                </a:solidFill>
                <a:latin typeface="Calibri" panose="020F0502020204030204" pitchFamily="34" charset="0"/>
                <a:cs typeface="Calibri" panose="020F0502020204030204" pitchFamily="34" charset="0"/>
              </a:rPr>
              <a:t>Beschreibung der Verstehensaktivität: </a:t>
            </a:r>
          </a:p>
          <a:p>
            <a:pPr algn="just"/>
            <a:r>
              <a:rPr lang="de-DE" sz="1100" dirty="0">
                <a:latin typeface="Calibri" panose="020F0502020204030204" pitchFamily="34" charset="0"/>
                <a:cs typeface="Calibri" panose="020F0502020204030204" pitchFamily="34" charset="0"/>
              </a:rPr>
              <a:t>Lernende setzen sich mit den Aufgaben auseinander, die Tara und Jonas in den Plättchen sehen und erklären diese Sichtweisen. Dann nennen sie die Aufgaben, die sie in der Abbildung noch sehen.        </a:t>
            </a:r>
          </a:p>
          <a:p>
            <a:pPr algn="just"/>
            <a:r>
              <a:rPr lang="de-DE" sz="1100" dirty="0">
                <a:latin typeface="Calibri" panose="020F0502020204030204" pitchFamily="34" charset="0"/>
                <a:cs typeface="Calibri" panose="020F0502020204030204" pitchFamily="34" charset="0"/>
              </a:rPr>
              <a:t>Sie können die Aufgaben, die sie sehen, legen, zeichnen oder verbal beschreiben. Wichtig dabei ist, dass die verschiedenen Bedeutungen der farbigen Plättchen und die unterschiedlichen Arten der Sichtweisen (dynamisch vs. statisch) sprachlich deutlich werden.  </a:t>
            </a:r>
          </a:p>
          <a:p>
            <a:pPr marL="171450" indent="-171450" algn="just">
              <a:buFont typeface="Wingdings" pitchFamily="2" charset="2"/>
              <a:buChar char="§"/>
            </a:pPr>
            <a:r>
              <a:rPr lang="de-DE" sz="1100" dirty="0">
                <a:solidFill>
                  <a:srgbClr val="000000"/>
                </a:solidFill>
                <a:latin typeface="Calibri" panose="020F0502020204030204" pitchFamily="34" charset="0"/>
                <a:cs typeface="Calibri" panose="020F0502020204030204" pitchFamily="34" charset="0"/>
              </a:rPr>
              <a:t>Ich sehe vier blaue Plättchen und drei rote kommen dazu. 4 + 3 = 7 (Taras Sichtweise)</a:t>
            </a:r>
          </a:p>
          <a:p>
            <a:pPr marL="171450" indent="-171450" algn="just">
              <a:buFont typeface="Wingdings" pitchFamily="2" charset="2"/>
              <a:buChar char="§"/>
            </a:pPr>
            <a:r>
              <a:rPr lang="de-DE" sz="1100" dirty="0">
                <a:solidFill>
                  <a:srgbClr val="000000"/>
                </a:solidFill>
                <a:latin typeface="Calibri" panose="020F0502020204030204" pitchFamily="34" charset="0"/>
                <a:cs typeface="Calibri" panose="020F0502020204030204" pitchFamily="34" charset="0"/>
              </a:rPr>
              <a:t>Ich sehe drei rote und vier blaue Plättchen. 3 + 4 = 7</a:t>
            </a:r>
          </a:p>
          <a:p>
            <a:pPr marL="171450" indent="-171450" algn="just">
              <a:buFont typeface="Wingdings" pitchFamily="2" charset="2"/>
              <a:buChar char="§"/>
            </a:pPr>
            <a:r>
              <a:rPr lang="de-DE" sz="1100" dirty="0">
                <a:solidFill>
                  <a:srgbClr val="000000"/>
                </a:solidFill>
                <a:latin typeface="Calibri" panose="020F0502020204030204" pitchFamily="34" charset="0"/>
                <a:cs typeface="Calibri" panose="020F0502020204030204" pitchFamily="34" charset="0"/>
              </a:rPr>
              <a:t>Es gibt ein blaues Plättchen mehr als rote Plättchen.   4 – 3 = 1</a:t>
            </a:r>
          </a:p>
          <a:p>
            <a:pPr marL="171450" indent="-171450" algn="just">
              <a:buFont typeface="Wingdings" pitchFamily="2" charset="2"/>
              <a:buChar char="§"/>
            </a:pPr>
            <a:r>
              <a:rPr lang="de-DE" sz="1100" dirty="0">
                <a:solidFill>
                  <a:srgbClr val="000000"/>
                </a:solidFill>
                <a:latin typeface="Calibri" panose="020F0502020204030204" pitchFamily="34" charset="0"/>
                <a:cs typeface="Calibri" panose="020F0502020204030204" pitchFamily="34" charset="0"/>
              </a:rPr>
              <a:t>Von den sieben Plättchen kann ich drei rote Plättchen wegnehmen. </a:t>
            </a:r>
            <a:r>
              <a:rPr lang="de-DE" sz="1100" dirty="0">
                <a:latin typeface="Calibri" panose="020F0502020204030204" pitchFamily="34" charset="0"/>
                <a:cs typeface="Calibri" panose="020F0502020204030204" pitchFamily="34" charset="0"/>
              </a:rPr>
              <a:t>4 blaue bleiben übrig. </a:t>
            </a:r>
            <a:r>
              <a:rPr lang="de-DE" sz="1100" dirty="0">
                <a:solidFill>
                  <a:srgbClr val="000000"/>
                </a:solidFill>
                <a:latin typeface="Calibri" panose="020F0502020204030204" pitchFamily="34" charset="0"/>
                <a:cs typeface="Calibri" panose="020F0502020204030204" pitchFamily="34" charset="0"/>
              </a:rPr>
              <a:t>7 – 3 = 4 (Jonas Sichtweise)</a:t>
            </a:r>
          </a:p>
          <a:p>
            <a:pPr marL="171450" indent="-171450" algn="just">
              <a:buFont typeface="Wingdings" pitchFamily="2" charset="2"/>
              <a:buChar char="§"/>
            </a:pPr>
            <a:r>
              <a:rPr lang="de-DE" sz="1100" dirty="0">
                <a:solidFill>
                  <a:srgbClr val="000000"/>
                </a:solidFill>
                <a:latin typeface="Calibri" panose="020F0502020204030204" pitchFamily="34" charset="0"/>
                <a:cs typeface="Calibri" panose="020F0502020204030204" pitchFamily="34" charset="0"/>
              </a:rPr>
              <a:t>Von den sieben Plättchen kann ich vier blaue Plättchen wegnehmen. </a:t>
            </a:r>
            <a:r>
              <a:rPr lang="de-DE" sz="1100" dirty="0">
                <a:latin typeface="Calibri" panose="020F0502020204030204" pitchFamily="34" charset="0"/>
                <a:cs typeface="Calibri" panose="020F0502020204030204" pitchFamily="34" charset="0"/>
              </a:rPr>
              <a:t>3 rote Plättchen bleiben übrig. </a:t>
            </a:r>
            <a:r>
              <a:rPr lang="de-DE" sz="1100" dirty="0">
                <a:solidFill>
                  <a:srgbClr val="000000"/>
                </a:solidFill>
                <a:latin typeface="Calibri" panose="020F0502020204030204" pitchFamily="34" charset="0"/>
                <a:cs typeface="Calibri" panose="020F0502020204030204" pitchFamily="34" charset="0"/>
              </a:rPr>
              <a:t>7 – 4 = 3</a:t>
            </a:r>
          </a:p>
          <a:p>
            <a:pPr marL="171450" indent="-171450" algn="just">
              <a:buFont typeface="Wingdings" pitchFamily="2" charset="2"/>
              <a:buChar char="§"/>
            </a:pPr>
            <a:endParaRPr lang="de-DE" sz="1100"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Erforderliche Verstehensgrundlagen:</a:t>
            </a:r>
          </a:p>
          <a:p>
            <a:pPr algn="just"/>
            <a:r>
              <a:rPr lang="de-DE" sz="1100" dirty="0">
                <a:solidFill>
                  <a:srgbClr val="000000"/>
                </a:solidFill>
                <a:latin typeface="Calibri" panose="020F0502020204030204" pitchFamily="34" charset="0"/>
                <a:cs typeface="Calibri" panose="020F0502020204030204" pitchFamily="34" charset="0"/>
              </a:rPr>
              <a:t>Kardinales Zahlverständnis sowie Grundvorstellungen zur Addition und Subtraktion sind bekannt.</a:t>
            </a:r>
          </a:p>
          <a:p>
            <a:pPr algn="just"/>
            <a:endParaRPr lang="de-DE" sz="1100" b="1"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Verstehensgrundlage für:</a:t>
            </a:r>
          </a:p>
          <a:p>
            <a:pPr algn="just"/>
            <a:r>
              <a:rPr lang="de-DE" sz="1100" dirty="0">
                <a:solidFill>
                  <a:srgbClr val="000000"/>
                </a:solidFill>
                <a:latin typeface="Calibri" panose="020F0502020204030204" pitchFamily="34" charset="0"/>
                <a:cs typeface="Calibri" panose="020F0502020204030204" pitchFamily="34" charset="0"/>
              </a:rPr>
              <a:t>Vertieftes additives Operationsverständnis (etwa Grundvorstellung der Subtraktion als Abstand), Wissen über Umkehroperationen, Verständnis von Termen und Gleichungen.</a:t>
            </a:r>
            <a:endParaRPr lang="de-DE" sz="1100" b="1"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 </a:t>
            </a:r>
            <a:br>
              <a:rPr lang="de-DE" sz="1100" dirty="0">
                <a:solidFill>
                  <a:srgbClr val="000000"/>
                </a:solidFill>
                <a:latin typeface="Calibri" panose="020F0502020204030204" pitchFamily="34" charset="0"/>
                <a:cs typeface="Calibri" panose="020F0502020204030204" pitchFamily="34" charset="0"/>
              </a:rPr>
            </a:br>
            <a:r>
              <a:rPr lang="de-DE" sz="1100" b="1" dirty="0">
                <a:solidFill>
                  <a:srgbClr val="000000"/>
                </a:solidFill>
                <a:latin typeface="Calibri" panose="020F0502020204030204" pitchFamily="34" charset="0"/>
                <a:cs typeface="Calibri" panose="020F0502020204030204" pitchFamily="34" charset="0"/>
              </a:rPr>
              <a:t>Impulse für die Weiterführung:  </a:t>
            </a:r>
          </a:p>
          <a:p>
            <a:pPr marL="171450" indent="-171450" algn="just">
              <a:buFont typeface="Wingdings" pitchFamily="2" charset="2"/>
              <a:buChar char="§"/>
            </a:pPr>
            <a:r>
              <a:rPr lang="de-DE" sz="1100" dirty="0">
                <a:latin typeface="Calibri" panose="020F0502020204030204" pitchFamily="34" charset="0"/>
                <a:cs typeface="Calibri" panose="020F0502020204030204" pitchFamily="34" charset="0"/>
              </a:rPr>
              <a:t>Die  Aufgabe kann durch eine andere Anzahl an  Plättchen verändert werden.</a:t>
            </a:r>
          </a:p>
          <a:p>
            <a:pPr marL="171450" indent="-171450" algn="just">
              <a:buFont typeface="Wingdings" pitchFamily="2" charset="2"/>
              <a:buChar char="§"/>
            </a:pPr>
            <a:r>
              <a:rPr lang="de-DE" sz="1100" dirty="0">
                <a:latin typeface="Calibri" panose="020F0502020204030204" pitchFamily="34" charset="0"/>
                <a:cs typeface="Calibri" panose="020F0502020204030204" pitchFamily="34" charset="0"/>
              </a:rPr>
              <a:t>Sinnvoll wäre es, die Umkehrung der Addition und Subtraktion zu besprechen. Stimmt es, dass ich das auch wieder hinzufügen kann, was ich weggenommen habe? Wie heißen die Aufgaben? Warum kann ich das?</a:t>
            </a:r>
          </a:p>
          <a:p>
            <a:pPr marL="171450" indent="-171450" algn="just">
              <a:buFont typeface="Wingdings" pitchFamily="2" charset="2"/>
              <a:buChar char="§"/>
            </a:pPr>
            <a:r>
              <a:rPr lang="de-DE" sz="1100" dirty="0">
                <a:latin typeface="Calibri" panose="020F0502020204030204" pitchFamily="34" charset="0"/>
                <a:cs typeface="Calibri" panose="020F0502020204030204" pitchFamily="34" charset="0"/>
              </a:rPr>
              <a:t>Findet hierzu eigene Rechengeschichten. </a:t>
            </a:r>
          </a:p>
          <a:p>
            <a:pPr marL="171450" indent="-171450" algn="just">
              <a:buFont typeface="Wingdings" pitchFamily="2" charset="2"/>
              <a:buChar char="§"/>
            </a:pPr>
            <a:r>
              <a:rPr lang="de-DE" sz="1100" dirty="0">
                <a:latin typeface="Calibri" panose="020F0502020204030204" pitchFamily="34" charset="0"/>
                <a:cs typeface="Calibri" panose="020F0502020204030204" pitchFamily="34" charset="0"/>
              </a:rPr>
              <a:t>Das Verständnis der Subtraktion als Abstand kann durch weitere Bilder und Handlungen z.B. durch Bauen von Türmen mit Holzwürfeln, Strecken vergleichen etc. verstehensorientiert aufgearbeitet werden.</a:t>
            </a:r>
          </a:p>
        </p:txBody>
      </p:sp>
      <p:sp>
        <p:nvSpPr>
          <p:cNvPr id="2" name="Rechteck 1"/>
          <p:cNvSpPr/>
          <p:nvPr/>
        </p:nvSpPr>
        <p:spPr>
          <a:xfrm>
            <a:off x="1401146" y="1586246"/>
            <a:ext cx="5989088" cy="435760"/>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r>
              <a:rPr lang="de-DE" sz="1116" dirty="0">
                <a:latin typeface="Calibri" panose="020F0502020204030204" pitchFamily="34" charset="0"/>
                <a:cs typeface="Calibri" panose="020F0502020204030204" pitchFamily="34" charset="0"/>
              </a:rPr>
              <a:t> </a:t>
            </a:r>
          </a:p>
        </p:txBody>
      </p:sp>
      <p:sp>
        <p:nvSpPr>
          <p:cNvPr id="4" name="Rechteck 3"/>
          <p:cNvSpPr/>
          <p:nvPr/>
        </p:nvSpPr>
        <p:spPr>
          <a:xfrm>
            <a:off x="443377" y="1742373"/>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sp>
        <p:nvSpPr>
          <p:cNvPr id="10" name="Titel 9">
            <a:extLst>
              <a:ext uri="{FF2B5EF4-FFF2-40B4-BE49-F238E27FC236}">
                <a16:creationId xmlns:a16="http://schemas.microsoft.com/office/drawing/2014/main" id="{B343D08D-2A02-DE63-ADA6-763B30A1643C}"/>
              </a:ext>
            </a:extLst>
          </p:cNvPr>
          <p:cNvSpPr>
            <a:spLocks noGrp="1"/>
          </p:cNvSpPr>
          <p:nvPr>
            <p:ph type="title"/>
          </p:nvPr>
        </p:nvSpPr>
        <p:spPr>
          <a:xfrm>
            <a:off x="162811" y="237042"/>
            <a:ext cx="4840515" cy="353564"/>
          </a:xfrm>
        </p:spPr>
        <p:txBody>
          <a:bodyPr>
            <a:noAutofit/>
          </a:bodyPr>
          <a:lstStyle/>
          <a:p>
            <a:r>
              <a:rPr lang="de-DE" dirty="0"/>
              <a:t>Addition und Subtraktion darstellen</a:t>
            </a:r>
            <a:endParaRPr lang="de-DE" b="1" dirty="0">
              <a:latin typeface="Calibri Regular"/>
            </a:endParaRPr>
          </a:p>
        </p:txBody>
      </p:sp>
      <p:sp>
        <p:nvSpPr>
          <p:cNvPr id="5" name="Textfeld 4">
            <a:extLst>
              <a:ext uri="{FF2B5EF4-FFF2-40B4-BE49-F238E27FC236}">
                <a16:creationId xmlns:a16="http://schemas.microsoft.com/office/drawing/2014/main" id="{CF9F505A-C8C7-ADD5-1880-398CF08BAB4E}"/>
              </a:ext>
            </a:extLst>
          </p:cNvPr>
          <p:cNvSpPr txBox="1"/>
          <p:nvPr/>
        </p:nvSpPr>
        <p:spPr>
          <a:xfrm>
            <a:off x="6003173" y="387746"/>
            <a:ext cx="1156087"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N3/D3</a:t>
            </a:r>
          </a:p>
        </p:txBody>
      </p:sp>
    </p:spTree>
    <p:extLst>
      <p:ext uri="{BB962C8B-B14F-4D97-AF65-F5344CB8AC3E}">
        <p14:creationId xmlns:p14="http://schemas.microsoft.com/office/powerpoint/2010/main" val="1256982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E76DA-2FC9-D431-4F0F-BFD987B17F53}"/>
            </a:ext>
          </a:extLst>
        </p:cNvPr>
        <p:cNvGrpSpPr/>
        <p:nvPr/>
      </p:nvGrpSpPr>
      <p:grpSpPr>
        <a:xfrm>
          <a:off x="0" y="0"/>
          <a:ext cx="0" cy="0"/>
          <a:chOff x="0" y="0"/>
          <a:chExt cx="0" cy="0"/>
        </a:xfrm>
      </p:grpSpPr>
      <p:pic>
        <p:nvPicPr>
          <p:cNvPr id="26" name="Grafik 25">
            <a:extLst>
              <a:ext uri="{FF2B5EF4-FFF2-40B4-BE49-F238E27FC236}">
                <a16:creationId xmlns:a16="http://schemas.microsoft.com/office/drawing/2014/main" id="{B82955A3-B334-21C7-12DE-0E9B9EF27F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168" r="23824" b="54781"/>
          <a:stretch/>
        </p:blipFill>
        <p:spPr bwMode="auto">
          <a:xfrm>
            <a:off x="2027770" y="951683"/>
            <a:ext cx="1678192" cy="405150"/>
          </a:xfrm>
          <a:prstGeom prst="rect">
            <a:avLst/>
          </a:prstGeom>
          <a:noFill/>
          <a:ln>
            <a:noFill/>
          </a:ln>
          <a:extLst>
            <a:ext uri="{53640926-AAD7-44D8-BBD7-CCE9431645EC}">
              <a14:shadowObscured xmlns:a14="http://schemas.microsoft.com/office/drawing/2010/main"/>
            </a:ext>
          </a:extLst>
        </p:spPr>
      </p:pic>
      <p:pic>
        <p:nvPicPr>
          <p:cNvPr id="5" name="Grafik 4">
            <a:extLst>
              <a:ext uri="{FF2B5EF4-FFF2-40B4-BE49-F238E27FC236}">
                <a16:creationId xmlns:a16="http://schemas.microsoft.com/office/drawing/2014/main" id="{707C672F-2783-43B4-25AA-AAFE2EBD0A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896" r="21397"/>
          <a:stretch/>
        </p:blipFill>
        <p:spPr bwMode="auto">
          <a:xfrm>
            <a:off x="174141" y="962136"/>
            <a:ext cx="1724327" cy="1311106"/>
          </a:xfrm>
          <a:prstGeom prst="rect">
            <a:avLst/>
          </a:prstGeom>
          <a:ln>
            <a:noFill/>
          </a:ln>
          <a:extLst>
            <a:ext uri="{53640926-AAD7-44D8-BBD7-CCE9431645EC}">
              <a14:shadowObscured xmlns:a14="http://schemas.microsoft.com/office/drawing/2010/main"/>
            </a:ext>
          </a:extLst>
        </p:spPr>
      </p:pic>
      <p:sp>
        <p:nvSpPr>
          <p:cNvPr id="12" name="Titel 11">
            <a:extLst>
              <a:ext uri="{FF2B5EF4-FFF2-40B4-BE49-F238E27FC236}">
                <a16:creationId xmlns:a16="http://schemas.microsoft.com/office/drawing/2014/main" id="{06CD83CD-199A-AD12-FBEC-6792ED2F18D5}"/>
              </a:ext>
            </a:extLst>
          </p:cNvPr>
          <p:cNvSpPr>
            <a:spLocks noGrp="1"/>
          </p:cNvSpPr>
          <p:nvPr>
            <p:ph type="title"/>
          </p:nvPr>
        </p:nvSpPr>
        <p:spPr>
          <a:xfrm>
            <a:off x="188811" y="148613"/>
            <a:ext cx="4840515" cy="567542"/>
          </a:xfrm>
        </p:spPr>
        <p:txBody>
          <a:bodyPr/>
          <a:lstStyle/>
          <a:p>
            <a:r>
              <a:rPr lang="de-DE" dirty="0"/>
              <a:t>Subtraktion als Wegnehmen</a:t>
            </a:r>
          </a:p>
        </p:txBody>
      </p:sp>
      <p:sp>
        <p:nvSpPr>
          <p:cNvPr id="13" name="Textfeld 12">
            <a:extLst>
              <a:ext uri="{FF2B5EF4-FFF2-40B4-BE49-F238E27FC236}">
                <a16:creationId xmlns:a16="http://schemas.microsoft.com/office/drawing/2014/main" id="{7BC7F90B-9F49-AAA5-FD9C-1FFF03FAAB7F}"/>
              </a:ext>
            </a:extLst>
          </p:cNvPr>
          <p:cNvSpPr txBox="1"/>
          <p:nvPr/>
        </p:nvSpPr>
        <p:spPr>
          <a:xfrm>
            <a:off x="6003634" y="388403"/>
            <a:ext cx="1156087" cy="246221"/>
          </a:xfrm>
          <a:prstGeom prst="rect">
            <a:avLst/>
          </a:prstGeom>
          <a:noFill/>
        </p:spPr>
        <p:txBody>
          <a:bodyPr wrap="none" rtlCol="0">
            <a:spAutoFit/>
          </a:bodyPr>
          <a:lstStyle/>
          <a:p>
            <a:pPr algn="r"/>
            <a:r>
              <a:rPr lang="de-DE" sz="1000" dirty="0">
                <a:solidFill>
                  <a:schemeClr val="bg1"/>
                </a:solidFill>
              </a:rPr>
              <a:t>zu Baustein</a:t>
            </a:r>
            <a:r>
              <a:rPr lang="de-DE" sz="1000" dirty="0">
                <a:solidFill>
                  <a:srgbClr val="00B050"/>
                </a:solidFill>
              </a:rPr>
              <a:t> </a:t>
            </a:r>
            <a:r>
              <a:rPr lang="de-DE" sz="1000" dirty="0">
                <a:solidFill>
                  <a:schemeClr val="bg1"/>
                </a:solidFill>
              </a:rPr>
              <a:t>N3/D3</a:t>
            </a:r>
          </a:p>
        </p:txBody>
      </p:sp>
      <p:sp>
        <p:nvSpPr>
          <p:cNvPr id="2" name="Textfeld 1">
            <a:extLst>
              <a:ext uri="{FF2B5EF4-FFF2-40B4-BE49-F238E27FC236}">
                <a16:creationId xmlns:a16="http://schemas.microsoft.com/office/drawing/2014/main" id="{A59CD102-61DF-18E9-1672-4E0364F2BD8F}"/>
              </a:ext>
            </a:extLst>
          </p:cNvPr>
          <p:cNvSpPr txBox="1"/>
          <p:nvPr/>
        </p:nvSpPr>
        <p:spPr>
          <a:xfrm>
            <a:off x="403082" y="3765798"/>
            <a:ext cx="6509825" cy="1169551"/>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Beschreibt das Material, was gebraucht wird, um die Aufgabe 131 – 70 zu legen.</a:t>
            </a:r>
          </a:p>
          <a:p>
            <a:pPr marL="342900" indent="-342900">
              <a:buClr>
                <a:srgbClr val="327A86"/>
              </a:buClr>
              <a:buFont typeface="Wingdings" panose="05000000000000000000" pitchFamily="2" charset="2"/>
              <a:buChar cha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Begründet, warum man zuerst die 70 nicht legt oder sieht.</a:t>
            </a:r>
          </a:p>
          <a:p>
            <a:pPr marL="285750" indent="-285750">
              <a:buClr>
                <a:srgbClr val="327A86"/>
              </a:buClr>
              <a:buFont typeface="Wingdings"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Nehmt weg und schaut nach, was übrig bleibt.</a:t>
            </a:r>
          </a:p>
        </p:txBody>
      </p:sp>
      <p:sp>
        <p:nvSpPr>
          <p:cNvPr id="3" name="Textfeld 2">
            <a:extLst>
              <a:ext uri="{FF2B5EF4-FFF2-40B4-BE49-F238E27FC236}">
                <a16:creationId xmlns:a16="http://schemas.microsoft.com/office/drawing/2014/main" id="{B2A0F4D9-A6CC-9308-15D4-061808926322}"/>
              </a:ext>
            </a:extLst>
          </p:cNvPr>
          <p:cNvSpPr txBox="1"/>
          <p:nvPr/>
        </p:nvSpPr>
        <p:spPr>
          <a:xfrm>
            <a:off x="403082" y="2913920"/>
            <a:ext cx="5723232" cy="738664"/>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solidFill>
                  <a:schemeClr val="accent2"/>
                </a:solidFill>
                <a:latin typeface="Calibri" panose="020F0502020204030204"/>
              </a:rPr>
              <a:t>Überlege, wie viele Hunderterplatten, Zehnerstangen und </a:t>
            </a:r>
            <a:r>
              <a:rPr lang="de-DE" sz="1400" dirty="0" err="1">
                <a:solidFill>
                  <a:schemeClr val="accent2"/>
                </a:solidFill>
                <a:latin typeface="Calibri" panose="020F0502020204030204"/>
              </a:rPr>
              <a:t>Einerwürfel</a:t>
            </a:r>
            <a:r>
              <a:rPr lang="de-DE" sz="1400" dirty="0">
                <a:solidFill>
                  <a:schemeClr val="accent2"/>
                </a:solidFill>
                <a:latin typeface="Calibri" panose="020F0502020204030204"/>
              </a:rPr>
              <a:t> </a:t>
            </a:r>
            <a:br>
              <a:rPr lang="de-DE" sz="1400" dirty="0">
                <a:solidFill>
                  <a:schemeClr val="accent2"/>
                </a:solidFill>
                <a:latin typeface="Calibri" panose="020F0502020204030204"/>
              </a:rPr>
            </a:br>
            <a:r>
              <a:rPr lang="de-DE" sz="1400" dirty="0">
                <a:solidFill>
                  <a:schemeClr val="accent2"/>
                </a:solidFill>
                <a:latin typeface="Calibri" panose="020F0502020204030204"/>
              </a:rPr>
              <a:t>du brauchte, um die 131 zu legen. </a:t>
            </a:r>
            <a:br>
              <a:rPr lang="de-DE" sz="1400" dirty="0">
                <a:solidFill>
                  <a:schemeClr val="accent2"/>
                </a:solidFill>
                <a:latin typeface="Calibri" panose="020F0502020204030204"/>
              </a:rPr>
            </a:br>
            <a:r>
              <a:rPr lang="de-DE" sz="1400" dirty="0">
                <a:solidFill>
                  <a:schemeClr val="accent2"/>
                </a:solidFill>
                <a:latin typeface="Calibri" panose="020F0502020204030204"/>
              </a:rPr>
              <a:t>Wie viele musst du dann für die Aufgabe 131– 70 wegnehmen?</a:t>
            </a:r>
          </a:p>
        </p:txBody>
      </p:sp>
      <p:pic>
        <p:nvPicPr>
          <p:cNvPr id="10" name="Grafik 9">
            <a:extLst>
              <a:ext uri="{FF2B5EF4-FFF2-40B4-BE49-F238E27FC236}">
                <a16:creationId xmlns:a16="http://schemas.microsoft.com/office/drawing/2014/main" id="{B0B07AD4-9798-0B03-5488-21A35E7ADA6F}"/>
              </a:ext>
            </a:extLst>
          </p:cNvPr>
          <p:cNvPicPr>
            <a:picLocks noChangeAspect="1"/>
          </p:cNvPicPr>
          <p:nvPr/>
        </p:nvPicPr>
        <p:blipFill>
          <a:blip r:embed="rId4">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403082" y="2913920"/>
            <a:ext cx="281850" cy="281850"/>
          </a:xfrm>
          <a:prstGeom prst="rect">
            <a:avLst/>
          </a:prstGeom>
          <a:noFill/>
        </p:spPr>
      </p:pic>
      <p:pic>
        <p:nvPicPr>
          <p:cNvPr id="4" name="Grafik 3">
            <a:extLst>
              <a:ext uri="{FF2B5EF4-FFF2-40B4-BE49-F238E27FC236}">
                <a16:creationId xmlns:a16="http://schemas.microsoft.com/office/drawing/2014/main" id="{63AFB0BD-5E43-D918-C474-02E82D3D72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438" t="30727" r="25238" b="59351"/>
          <a:stretch/>
        </p:blipFill>
        <p:spPr bwMode="auto">
          <a:xfrm>
            <a:off x="3973415" y="1038115"/>
            <a:ext cx="241534" cy="2373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958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D37A53CB-AE8F-AA4E-3BAA-63208B9CA9C8}"/>
              </a:ext>
            </a:extLst>
          </p:cNvPr>
          <p:cNvSpPr/>
          <p:nvPr/>
        </p:nvSpPr>
        <p:spPr>
          <a:xfrm>
            <a:off x="203104" y="864472"/>
            <a:ext cx="7240555" cy="3359894"/>
          </a:xfrm>
          <a:prstGeom prst="rect">
            <a:avLst/>
          </a:prstGeom>
        </p:spPr>
        <p:txBody>
          <a:bodyPr wrap="square" lIns="91440" tIns="45720" rIns="91440" bIns="45720" anchor="t">
            <a:spAutoFit/>
          </a:bodyPr>
          <a:lstStyle/>
          <a:p>
            <a:pPr algn="just"/>
            <a:r>
              <a:rPr lang="de-DE" sz="1100" b="1" dirty="0">
                <a:solidFill>
                  <a:srgbClr val="000000"/>
                </a:solidFill>
                <a:latin typeface="Calibri" panose="020F0502020204030204" pitchFamily="34" charset="0"/>
                <a:cs typeface="Calibri" panose="020F0502020204030204" pitchFamily="34" charset="0"/>
              </a:rPr>
              <a:t>Beschreibung der Verstehensaktivität: </a:t>
            </a:r>
          </a:p>
          <a:p>
            <a:pPr algn="just"/>
            <a:r>
              <a:rPr lang="de-DE" sz="1100" dirty="0">
                <a:latin typeface="Calibri" panose="020F0502020204030204" pitchFamily="34" charset="0"/>
                <a:cs typeface="Calibri" panose="020F0502020204030204" pitchFamily="34" charset="0"/>
              </a:rPr>
              <a:t>Hier wird das Verständnis der Subtraktion als ein Wegnehmen von einer Grundmenge fokussiert. Die Aufgabe intendiert, den Blick der Lernenden auf die Gesamtmenge von 131 zu fokussieren, indem Lernende diese mithilfe des Materials darstellen. So können sie verstehen, dass von dieser Menge 70 weggenommen werden soll. Des Weiteren wird die Darstellungsvernetzung betont: Auf symbolischer Ebene ist die 70 zu sehen, auf Materialebene muss sie erst enaktiv (durch Umtauschen der Hunderterplatte in 10 Zehnerstangen) hergestellt werden.</a:t>
            </a:r>
          </a:p>
          <a:p>
            <a:pPr algn="just"/>
            <a:endParaRPr lang="de-DE" sz="1100" dirty="0">
              <a:latin typeface="Calibri" panose="020F0502020204030204" pitchFamily="34" charset="0"/>
              <a:cs typeface="Calibri" panose="020F0502020204030204" pitchFamily="34" charset="0"/>
            </a:endParaRPr>
          </a:p>
          <a:p>
            <a:pPr algn="just"/>
            <a:r>
              <a:rPr lang="de-DE" sz="1100" b="1" dirty="0">
                <a:latin typeface="Calibri" panose="020F0502020204030204" pitchFamily="34" charset="0"/>
                <a:cs typeface="Calibri" panose="020F0502020204030204" pitchFamily="34" charset="0"/>
              </a:rPr>
              <a:t>Erforderliche Verstehensgrundlagen:</a:t>
            </a:r>
          </a:p>
          <a:p>
            <a:pPr algn="just"/>
            <a:r>
              <a:rPr lang="de-DE" sz="1100" dirty="0">
                <a:latin typeface="Calibri" panose="020F0502020204030204" pitchFamily="34" charset="0"/>
                <a:cs typeface="Calibri" panose="020F0502020204030204" pitchFamily="34" charset="0"/>
              </a:rPr>
              <a:t>Das Operationsverständnis der Subtraktion als Wegnehmen sowie das Entbündeln und die Kenntnis über das Würfelmaterial sollten gegeben sein.</a:t>
            </a:r>
            <a:endParaRPr lang="de-DE" sz="1100" b="1" dirty="0">
              <a:latin typeface="Calibri" panose="020F0502020204030204" pitchFamily="34" charset="0"/>
              <a:cs typeface="Calibri" panose="020F0502020204030204" pitchFamily="34" charset="0"/>
            </a:endParaRPr>
          </a:p>
          <a:p>
            <a:pPr algn="just"/>
            <a:endParaRPr lang="de-DE" sz="1100" b="1"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Verstehensgrundlage für:</a:t>
            </a:r>
          </a:p>
          <a:p>
            <a:pPr algn="just"/>
            <a:r>
              <a:rPr lang="de-DE" sz="1100" dirty="0">
                <a:latin typeface="Calibri" panose="020F0502020204030204" pitchFamily="34" charset="0"/>
                <a:cs typeface="Calibri" panose="020F0502020204030204" pitchFamily="34" charset="0"/>
              </a:rPr>
              <a:t>Ein umfassendes Operationsverständnis zur Subtraktion (auch in anderen Zahlbereichen) und algebraische Aspekte. </a:t>
            </a:r>
            <a:endParaRPr lang="de-DE" sz="1100" dirty="0">
              <a:highlight>
                <a:srgbClr val="FFFF00"/>
              </a:highlight>
              <a:latin typeface="Calibri" panose="020F0502020204030204" pitchFamily="34" charset="0"/>
              <a:cs typeface="Calibri" panose="020F0502020204030204" pitchFamily="34" charset="0"/>
            </a:endParaRPr>
          </a:p>
          <a:p>
            <a:pPr algn="just">
              <a:spcBef>
                <a:spcPts val="400"/>
              </a:spcBef>
            </a:pPr>
            <a:endParaRPr lang="de-DE" sz="1100" b="1"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Impulse für die Weiterführung: </a:t>
            </a:r>
          </a:p>
          <a:p>
            <a:pPr marL="171450" indent="-171450" algn="just">
              <a:buFont typeface="Wingdings" pitchFamily="2" charset="2"/>
              <a:buChar char="§"/>
            </a:pPr>
            <a:r>
              <a:rPr lang="de-DE" sz="1100" dirty="0">
                <a:latin typeface="Calibri" panose="020F0502020204030204" pitchFamily="34" charset="0"/>
                <a:cs typeface="Calibri" panose="020F0502020204030204" pitchFamily="34" charset="0"/>
              </a:rPr>
              <a:t>Die Zahlenräume könnten erweitert werden. </a:t>
            </a:r>
          </a:p>
          <a:p>
            <a:pPr marL="171450" indent="-171450" algn="just">
              <a:buFont typeface="Wingdings" pitchFamily="2" charset="2"/>
              <a:buChar char="§"/>
            </a:pPr>
            <a:r>
              <a:rPr lang="de-DE" sz="1100" dirty="0">
                <a:latin typeface="Calibri" panose="020F0502020204030204" pitchFamily="34" charset="0"/>
                <a:cs typeface="Calibri" panose="020F0502020204030204" pitchFamily="34" charset="0"/>
              </a:rPr>
              <a:t>Möglicher Impuls: Welches Material brauche ich um 1200 – 310 zu legen?</a:t>
            </a:r>
          </a:p>
          <a:p>
            <a:pPr marL="171450" indent="-171450" algn="just">
              <a:buFont typeface="Wingdings" pitchFamily="2" charset="2"/>
              <a:buChar char="§"/>
            </a:pPr>
            <a:r>
              <a:rPr lang="de-DE" sz="1100" dirty="0">
                <a:latin typeface="Calibri" panose="020F0502020204030204" pitchFamily="34" charset="0"/>
                <a:cs typeface="Calibri" panose="020F0502020204030204" pitchFamily="34" charset="0"/>
              </a:rPr>
              <a:t>Überlegt, wie viele Tausenderwürfel, Hunderterplatten und Zehnerstangen ihr braucht, um die Aufgabe zu legen und zu lösen?</a:t>
            </a:r>
          </a:p>
        </p:txBody>
      </p:sp>
      <p:sp>
        <p:nvSpPr>
          <p:cNvPr id="2" name="Rechteck 1"/>
          <p:cNvSpPr/>
          <p:nvPr/>
        </p:nvSpPr>
        <p:spPr>
          <a:xfrm>
            <a:off x="1401146" y="1586246"/>
            <a:ext cx="5989088" cy="435760"/>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r>
              <a:rPr lang="de-DE" sz="1116" dirty="0">
                <a:latin typeface="Calibri" panose="020F0502020204030204" pitchFamily="34" charset="0"/>
                <a:cs typeface="Calibri" panose="020F0502020204030204" pitchFamily="34" charset="0"/>
              </a:rPr>
              <a:t> </a:t>
            </a:r>
          </a:p>
        </p:txBody>
      </p:sp>
      <p:sp>
        <p:nvSpPr>
          <p:cNvPr id="4" name="Rechteck 3"/>
          <p:cNvSpPr/>
          <p:nvPr/>
        </p:nvSpPr>
        <p:spPr>
          <a:xfrm>
            <a:off x="443377" y="1742373"/>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sp>
        <p:nvSpPr>
          <p:cNvPr id="8" name="Titel 9">
            <a:extLst>
              <a:ext uri="{FF2B5EF4-FFF2-40B4-BE49-F238E27FC236}">
                <a16:creationId xmlns:a16="http://schemas.microsoft.com/office/drawing/2014/main" id="{00C05549-D100-D7DA-751D-A43BA1299189}"/>
              </a:ext>
            </a:extLst>
          </p:cNvPr>
          <p:cNvSpPr>
            <a:spLocks noGrp="1"/>
          </p:cNvSpPr>
          <p:nvPr>
            <p:ph type="title"/>
          </p:nvPr>
        </p:nvSpPr>
        <p:spPr>
          <a:xfrm>
            <a:off x="188938" y="237042"/>
            <a:ext cx="4840515" cy="353564"/>
          </a:xfrm>
        </p:spPr>
        <p:txBody>
          <a:bodyPr>
            <a:noAutofit/>
          </a:bodyPr>
          <a:lstStyle/>
          <a:p>
            <a:r>
              <a:rPr lang="de-DE" b="1" dirty="0">
                <a:latin typeface="Calibri Regular"/>
              </a:rPr>
              <a:t>Subtraktion als Wegnehmen</a:t>
            </a:r>
          </a:p>
        </p:txBody>
      </p:sp>
      <p:sp>
        <p:nvSpPr>
          <p:cNvPr id="5" name="Textfeld 4">
            <a:extLst>
              <a:ext uri="{FF2B5EF4-FFF2-40B4-BE49-F238E27FC236}">
                <a16:creationId xmlns:a16="http://schemas.microsoft.com/office/drawing/2014/main" id="{2BFF3F83-F8A8-B230-9A1D-CFE407B6FE73}"/>
              </a:ext>
            </a:extLst>
          </p:cNvPr>
          <p:cNvSpPr txBox="1"/>
          <p:nvPr/>
        </p:nvSpPr>
        <p:spPr>
          <a:xfrm>
            <a:off x="6005683" y="388049"/>
            <a:ext cx="1156087"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N3/D3</a:t>
            </a:r>
          </a:p>
        </p:txBody>
      </p:sp>
    </p:spTree>
    <p:extLst>
      <p:ext uri="{BB962C8B-B14F-4D97-AF65-F5344CB8AC3E}">
        <p14:creationId xmlns:p14="http://schemas.microsoft.com/office/powerpoint/2010/main" val="2775421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E76DA-2FC9-D431-4F0F-BFD987B17F53}"/>
            </a:ext>
          </a:extLst>
        </p:cNvPr>
        <p:cNvGrpSpPr/>
        <p:nvPr/>
      </p:nvGrpSpPr>
      <p:grpSpPr>
        <a:xfrm>
          <a:off x="0" y="0"/>
          <a:ext cx="0" cy="0"/>
          <a:chOff x="0" y="0"/>
          <a:chExt cx="0" cy="0"/>
        </a:xfrm>
      </p:grpSpPr>
      <p:sp>
        <p:nvSpPr>
          <p:cNvPr id="34" name="Rechteck 33">
            <a:extLst>
              <a:ext uri="{FF2B5EF4-FFF2-40B4-BE49-F238E27FC236}">
                <a16:creationId xmlns:a16="http://schemas.microsoft.com/office/drawing/2014/main" id="{F2203A8D-7FF3-EA30-3C0B-B02FCB7E26C2}"/>
              </a:ext>
            </a:extLst>
          </p:cNvPr>
          <p:cNvSpPr/>
          <p:nvPr/>
        </p:nvSpPr>
        <p:spPr>
          <a:xfrm>
            <a:off x="99055" y="1053851"/>
            <a:ext cx="6289158" cy="285335"/>
          </a:xfrm>
          <a:prstGeom prst="rect">
            <a:avLst/>
          </a:prstGeom>
        </p:spPr>
        <p:txBody>
          <a:bodyPr wrap="square" lIns="91440" tIns="45720" rIns="91440" bIns="45720" anchor="t">
            <a:spAutoFit/>
          </a:bodyPr>
          <a:lstStyle/>
          <a:p>
            <a:pPr>
              <a:lnSpc>
                <a:spcPct val="110000"/>
              </a:lnSpc>
              <a:spcBef>
                <a:spcPts val="400"/>
              </a:spcBef>
            </a:pPr>
            <a:endParaRPr lang="de-DE" sz="1200" b="1" dirty="0">
              <a:solidFill>
                <a:srgbClr val="000000"/>
              </a:solidFill>
              <a:cs typeface="Calibri" panose="020F0502020204030204" pitchFamily="34" charset="0"/>
            </a:endParaRPr>
          </a:p>
        </p:txBody>
      </p:sp>
      <p:sp>
        <p:nvSpPr>
          <p:cNvPr id="43" name="Titel 8">
            <a:extLst>
              <a:ext uri="{FF2B5EF4-FFF2-40B4-BE49-F238E27FC236}">
                <a16:creationId xmlns:a16="http://schemas.microsoft.com/office/drawing/2014/main" id="{436928E2-367E-4ED9-4898-2A551E4FBA9F}"/>
              </a:ext>
            </a:extLst>
          </p:cNvPr>
          <p:cNvSpPr txBox="1">
            <a:spLocks/>
          </p:cNvSpPr>
          <p:nvPr/>
        </p:nvSpPr>
        <p:spPr>
          <a:xfrm>
            <a:off x="2594796" y="109661"/>
            <a:ext cx="2370082" cy="560690"/>
          </a:xfrm>
          <a:prstGeom prst="rect">
            <a:avLst/>
          </a:prstGeom>
        </p:spPr>
        <p:txBody>
          <a:bodyPr lIns="91440" tIns="45720" rIns="91440" bIns="45720" anchor="t"/>
          <a:lstStyle>
            <a:lvl1pPr algn="l" defTabSz="712866" rtl="0" eaLnBrk="1" latinLnBrk="0" hangingPunct="1">
              <a:lnSpc>
                <a:spcPct val="90000"/>
              </a:lnSpc>
              <a:spcBef>
                <a:spcPct val="0"/>
              </a:spcBef>
              <a:buNone/>
              <a:defRPr sz="3430" kern="1200">
                <a:solidFill>
                  <a:schemeClr val="tx1"/>
                </a:solidFill>
                <a:latin typeface="+mj-lt"/>
                <a:ea typeface="+mj-ea"/>
                <a:cs typeface="+mj-cs"/>
              </a:defRPr>
            </a:lvl1pPr>
          </a:lstStyle>
          <a:p>
            <a:pPr algn="ctr"/>
            <a:endParaRPr lang="de-DE" sz="1600" b="1" dirty="0">
              <a:solidFill>
                <a:srgbClr val="D3E2E4"/>
              </a:solidFill>
              <a:latin typeface="+mn-lt"/>
            </a:endParaRPr>
          </a:p>
        </p:txBody>
      </p:sp>
      <p:grpSp>
        <p:nvGrpSpPr>
          <p:cNvPr id="2" name="Gruppieren 1">
            <a:extLst>
              <a:ext uri="{FF2B5EF4-FFF2-40B4-BE49-F238E27FC236}">
                <a16:creationId xmlns:a16="http://schemas.microsoft.com/office/drawing/2014/main" id="{05FC4B65-DE68-7738-7F2D-9FABD5601199}"/>
              </a:ext>
            </a:extLst>
          </p:cNvPr>
          <p:cNvGrpSpPr/>
          <p:nvPr/>
        </p:nvGrpSpPr>
        <p:grpSpPr>
          <a:xfrm>
            <a:off x="2790669" y="1008514"/>
            <a:ext cx="3273625" cy="1242413"/>
            <a:chOff x="885287" y="1384096"/>
            <a:chExt cx="3273625" cy="1242413"/>
          </a:xfrm>
        </p:grpSpPr>
        <p:grpSp>
          <p:nvGrpSpPr>
            <p:cNvPr id="6" name="Gruppieren 5">
              <a:extLst>
                <a:ext uri="{FF2B5EF4-FFF2-40B4-BE49-F238E27FC236}">
                  <a16:creationId xmlns:a16="http://schemas.microsoft.com/office/drawing/2014/main" id="{176DD20A-9881-2421-B8A3-D9DBDD0F7624}"/>
                </a:ext>
              </a:extLst>
            </p:cNvPr>
            <p:cNvGrpSpPr/>
            <p:nvPr/>
          </p:nvGrpSpPr>
          <p:grpSpPr>
            <a:xfrm>
              <a:off x="3513117" y="1903879"/>
              <a:ext cx="645795" cy="722630"/>
              <a:chOff x="0" y="0"/>
              <a:chExt cx="645795" cy="722893"/>
            </a:xfrm>
          </p:grpSpPr>
          <p:pic>
            <p:nvPicPr>
              <p:cNvPr id="10" name="Grafik 9">
                <a:extLst>
                  <a:ext uri="{FF2B5EF4-FFF2-40B4-BE49-F238E27FC236}">
                    <a16:creationId xmlns:a16="http://schemas.microsoft.com/office/drawing/2014/main" id="{4D70D338-927F-D64B-663B-31FF01252F66}"/>
                  </a:ext>
                </a:extLst>
              </p:cNvPr>
              <p:cNvPicPr>
                <a:picLocks noChangeAspect="1"/>
              </p:cNvPicPr>
              <p:nvPr/>
            </p:nvPicPr>
            <p:blipFill>
              <a:blip r:embed="rId2"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645795" cy="629920"/>
              </a:xfrm>
              <a:prstGeom prst="rect">
                <a:avLst/>
              </a:prstGeom>
            </p:spPr>
          </p:pic>
          <p:sp>
            <p:nvSpPr>
              <p:cNvPr id="12" name="Textfeld 12">
                <a:extLst>
                  <a:ext uri="{FF2B5EF4-FFF2-40B4-BE49-F238E27FC236}">
                    <a16:creationId xmlns:a16="http://schemas.microsoft.com/office/drawing/2014/main" id="{7AE5D134-409E-A1A0-C3D0-C699879EBDD2}"/>
                  </a:ext>
                </a:extLst>
              </p:cNvPr>
              <p:cNvSpPr txBox="1"/>
              <p:nvPr/>
            </p:nvSpPr>
            <p:spPr>
              <a:xfrm>
                <a:off x="140987" y="576031"/>
                <a:ext cx="349885" cy="14686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hangingPunct="0">
                  <a:lnSpc>
                    <a:spcPct val="115000"/>
                  </a:lnSpc>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Leonie</a:t>
                </a:r>
              </a:p>
            </p:txBody>
          </p:sp>
        </p:grpSp>
        <p:sp>
          <p:nvSpPr>
            <p:cNvPr id="7" name="Rechteckige Legende 113">
              <a:extLst>
                <a:ext uri="{FF2B5EF4-FFF2-40B4-BE49-F238E27FC236}">
                  <a16:creationId xmlns:a16="http://schemas.microsoft.com/office/drawing/2014/main" id="{F4DBBD6E-02C6-F180-503A-A831C9478B35}"/>
                </a:ext>
              </a:extLst>
            </p:cNvPr>
            <p:cNvSpPr/>
            <p:nvPr/>
          </p:nvSpPr>
          <p:spPr>
            <a:xfrm>
              <a:off x="885287" y="1384096"/>
              <a:ext cx="2627830" cy="629691"/>
            </a:xfrm>
            <a:prstGeom prst="wedgeRoundRectCallout">
              <a:avLst>
                <a:gd name="adj1" fmla="val 52160"/>
                <a:gd name="adj2" fmla="val 82725"/>
                <a:gd name="adj3" fmla="val 16667"/>
              </a:avLst>
            </a:prstGeom>
            <a:ln>
              <a:solidFill>
                <a:schemeClr val="bg1">
                  <a:lumMod val="75000"/>
                </a:schemeClr>
              </a:solidFill>
            </a:ln>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xmlns=""/>
              </a:ex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xmlns=""/>
              </a:ext>
            </a:extLst>
          </p:spPr>
          <p:style>
            <a:lnRef idx="2">
              <a:schemeClr val="accent3"/>
            </a:lnRef>
            <a:fillRef idx="1">
              <a:schemeClr val="lt1"/>
            </a:fillRef>
            <a:effectRef idx="0">
              <a:schemeClr val="accent3"/>
            </a:effectRef>
            <a:fontRef idx="minor">
              <a:schemeClr val="dk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hangingPunct="0">
                <a:lnSpc>
                  <a:spcPct val="115000"/>
                </a:lnSpc>
              </a:pPr>
              <a:r>
                <a:rPr lang="de-DE" altLang="de-DE" sz="1200" dirty="0">
                  <a:solidFill>
                    <a:srgbClr val="000000"/>
                  </a:solidFill>
                </a:rPr>
                <a:t>Ich gehe in den Keller und hole einmal 3 und einmal 7 Flaschen Wasser. </a:t>
              </a:r>
            </a:p>
          </p:txBody>
        </p:sp>
      </p:grpSp>
      <p:grpSp>
        <p:nvGrpSpPr>
          <p:cNvPr id="9" name="Gruppieren 8">
            <a:extLst>
              <a:ext uri="{FF2B5EF4-FFF2-40B4-BE49-F238E27FC236}">
                <a16:creationId xmlns:a16="http://schemas.microsoft.com/office/drawing/2014/main" id="{6B603013-BE75-87CC-E6BC-26B2A1959C60}"/>
              </a:ext>
            </a:extLst>
          </p:cNvPr>
          <p:cNvGrpSpPr/>
          <p:nvPr/>
        </p:nvGrpSpPr>
        <p:grpSpPr>
          <a:xfrm>
            <a:off x="467291" y="2030495"/>
            <a:ext cx="2424862" cy="722630"/>
            <a:chOff x="634532" y="2283376"/>
            <a:chExt cx="2424862" cy="722630"/>
          </a:xfrm>
        </p:grpSpPr>
        <p:grpSp>
          <p:nvGrpSpPr>
            <p:cNvPr id="15" name="Gruppieren 14">
              <a:extLst>
                <a:ext uri="{FF2B5EF4-FFF2-40B4-BE49-F238E27FC236}">
                  <a16:creationId xmlns:a16="http://schemas.microsoft.com/office/drawing/2014/main" id="{0870D37E-0728-9661-37F9-F25118342F61}"/>
                </a:ext>
              </a:extLst>
            </p:cNvPr>
            <p:cNvGrpSpPr/>
            <p:nvPr/>
          </p:nvGrpSpPr>
          <p:grpSpPr>
            <a:xfrm flipH="1">
              <a:off x="634532" y="2283376"/>
              <a:ext cx="635635" cy="722630"/>
              <a:chOff x="0" y="0"/>
              <a:chExt cx="578485" cy="722893"/>
            </a:xfrm>
          </p:grpSpPr>
          <p:pic>
            <p:nvPicPr>
              <p:cNvPr id="16" name="Grafik 15">
                <a:extLst>
                  <a:ext uri="{FF2B5EF4-FFF2-40B4-BE49-F238E27FC236}">
                    <a16:creationId xmlns:a16="http://schemas.microsoft.com/office/drawing/2014/main" id="{B53E3FBD-877A-BF3C-B267-9B8C99836996}"/>
                  </a:ext>
                </a:extLst>
              </p:cNvPr>
              <p:cNvPicPr>
                <a:picLocks noChangeAspect="1"/>
              </p:cNvPicPr>
              <p:nvPr/>
            </p:nvPicPr>
            <p:blipFill>
              <a:blip r:embed="rId3"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578485" cy="629920"/>
              </a:xfrm>
              <a:prstGeom prst="rect">
                <a:avLst/>
              </a:prstGeom>
            </p:spPr>
          </p:pic>
          <p:sp>
            <p:nvSpPr>
              <p:cNvPr id="17" name="Textfeld 12">
                <a:extLst>
                  <a:ext uri="{FF2B5EF4-FFF2-40B4-BE49-F238E27FC236}">
                    <a16:creationId xmlns:a16="http://schemas.microsoft.com/office/drawing/2014/main" id="{5A1FD94B-54B0-266D-B1F1-94E7C82B78D5}"/>
                  </a:ext>
                </a:extLst>
              </p:cNvPr>
              <p:cNvSpPr txBox="1"/>
              <p:nvPr/>
            </p:nvSpPr>
            <p:spPr>
              <a:xfrm>
                <a:off x="109931" y="576031"/>
                <a:ext cx="349885" cy="14686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hangingPunct="0">
                  <a:lnSpc>
                    <a:spcPct val="115000"/>
                  </a:lnSpc>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Jonas</a:t>
                </a:r>
              </a:p>
            </p:txBody>
          </p:sp>
        </p:grpSp>
        <p:sp>
          <p:nvSpPr>
            <p:cNvPr id="18" name="Rechteckige Legende 113">
              <a:extLst>
                <a:ext uri="{FF2B5EF4-FFF2-40B4-BE49-F238E27FC236}">
                  <a16:creationId xmlns:a16="http://schemas.microsoft.com/office/drawing/2014/main" id="{AB24C127-3E2A-7497-D169-E1F3AF00D7E3}"/>
                </a:ext>
              </a:extLst>
            </p:cNvPr>
            <p:cNvSpPr/>
            <p:nvPr/>
          </p:nvSpPr>
          <p:spPr>
            <a:xfrm>
              <a:off x="1710544" y="2382593"/>
              <a:ext cx="1348850" cy="431256"/>
            </a:xfrm>
            <a:prstGeom prst="wedgeRoundRectCallout">
              <a:avLst>
                <a:gd name="adj1" fmla="val -83774"/>
                <a:gd name="adj2" fmla="val 8080"/>
                <a:gd name="adj3" fmla="val 16667"/>
              </a:avLst>
            </a:prstGeom>
            <a:ln>
              <a:solidFill>
                <a:schemeClr val="bg1">
                  <a:lumMod val="75000"/>
                </a:schemeClr>
              </a:solidFill>
            </a:ln>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xmlns=""/>
              </a:ex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xmlns=""/>
              </a:ext>
            </a:extLst>
          </p:spPr>
          <p:style>
            <a:lnRef idx="2">
              <a:schemeClr val="accent3"/>
            </a:lnRef>
            <a:fillRef idx="1">
              <a:schemeClr val="lt1"/>
            </a:fillRef>
            <a:effectRef idx="0">
              <a:schemeClr val="accent3"/>
            </a:effectRef>
            <a:fontRef idx="minor">
              <a:schemeClr val="dk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hangingPunct="0">
                <a:lnSpc>
                  <a:spcPct val="115000"/>
                </a:lnSpc>
              </a:pPr>
              <a:r>
                <a:rPr lang="de-DE" altLang="de-DE" sz="1200" dirty="0">
                  <a:solidFill>
                    <a:srgbClr val="000000"/>
                  </a:solidFill>
                </a:rPr>
                <a:t>Die Aufgabe lautet:</a:t>
              </a:r>
              <a:br>
                <a:rPr lang="de-DE" altLang="de-DE" sz="1200" dirty="0">
                  <a:solidFill>
                    <a:srgbClr val="000000"/>
                  </a:solidFill>
                </a:rPr>
              </a:br>
              <a:r>
                <a:rPr lang="de-DE" altLang="de-DE" sz="1200" dirty="0">
                  <a:solidFill>
                    <a:srgbClr val="000000"/>
                  </a:solidFill>
                </a:rPr>
                <a:t>3 </a:t>
              </a:r>
              <a:r>
                <a:rPr lang="de-DE" altLang="de-DE" sz="1200" dirty="0">
                  <a:solidFill>
                    <a:srgbClr val="000000"/>
                  </a:solidFill>
                  <a:cs typeface="Times New Roman" panose="02020603050405020304" pitchFamily="18" charset="0"/>
                </a:rPr>
                <a:t>· 7 = 21</a:t>
              </a:r>
              <a:endParaRPr lang="de-DE" altLang="de-DE" sz="1200" dirty="0">
                <a:solidFill>
                  <a:srgbClr val="000000"/>
                </a:solidFill>
              </a:endParaRPr>
            </a:p>
          </p:txBody>
        </p:sp>
      </p:grpSp>
      <p:sp>
        <p:nvSpPr>
          <p:cNvPr id="20" name="Titel 19">
            <a:extLst>
              <a:ext uri="{FF2B5EF4-FFF2-40B4-BE49-F238E27FC236}">
                <a16:creationId xmlns:a16="http://schemas.microsoft.com/office/drawing/2014/main" id="{89DF696D-2BC8-6912-CA9C-F5A3445B268E}"/>
              </a:ext>
            </a:extLst>
          </p:cNvPr>
          <p:cNvSpPr>
            <a:spLocks noGrp="1"/>
          </p:cNvSpPr>
          <p:nvPr>
            <p:ph type="title"/>
          </p:nvPr>
        </p:nvSpPr>
        <p:spPr>
          <a:xfrm>
            <a:off x="188811" y="148613"/>
            <a:ext cx="4840515" cy="567542"/>
          </a:xfrm>
        </p:spPr>
        <p:txBody>
          <a:bodyPr>
            <a:normAutofit/>
          </a:bodyPr>
          <a:lstStyle/>
          <a:p>
            <a:r>
              <a:rPr lang="de-DE" sz="2000" b="1" dirty="0">
                <a:latin typeface="+mn-lt"/>
              </a:rPr>
              <a:t>Rechengeschichten lösen und ausdenken</a:t>
            </a:r>
            <a:endParaRPr lang="de-DE" dirty="0"/>
          </a:p>
        </p:txBody>
      </p:sp>
      <p:sp>
        <p:nvSpPr>
          <p:cNvPr id="11" name="Textfeld 10">
            <a:extLst>
              <a:ext uri="{FF2B5EF4-FFF2-40B4-BE49-F238E27FC236}">
                <a16:creationId xmlns:a16="http://schemas.microsoft.com/office/drawing/2014/main" id="{83CB758F-1989-64DD-9F62-F55D3F921C94}"/>
              </a:ext>
            </a:extLst>
          </p:cNvPr>
          <p:cNvSpPr txBox="1"/>
          <p:nvPr/>
        </p:nvSpPr>
        <p:spPr>
          <a:xfrm>
            <a:off x="6004661" y="387746"/>
            <a:ext cx="1035861" cy="246221"/>
          </a:xfrm>
          <a:prstGeom prst="rect">
            <a:avLst/>
          </a:prstGeom>
          <a:noFill/>
        </p:spPr>
        <p:txBody>
          <a:bodyPr wrap="none" rtlCol="0">
            <a:spAutoFit/>
          </a:bodyPr>
          <a:lstStyle/>
          <a:p>
            <a:pPr algn="r"/>
            <a:r>
              <a:rPr lang="de-DE" sz="1000" dirty="0">
                <a:solidFill>
                  <a:schemeClr val="bg1"/>
                </a:solidFill>
              </a:rPr>
              <a:t>zu Baustein</a:t>
            </a:r>
            <a:r>
              <a:rPr lang="de-DE" sz="1000" dirty="0">
                <a:solidFill>
                  <a:srgbClr val="00B050"/>
                </a:solidFill>
              </a:rPr>
              <a:t> </a:t>
            </a:r>
            <a:r>
              <a:rPr lang="de-DE" sz="1000" dirty="0">
                <a:solidFill>
                  <a:schemeClr val="bg1"/>
                </a:solidFill>
              </a:rPr>
              <a:t>N4A</a:t>
            </a:r>
          </a:p>
        </p:txBody>
      </p:sp>
      <p:sp>
        <p:nvSpPr>
          <p:cNvPr id="3" name="Textfeld 2">
            <a:extLst>
              <a:ext uri="{FF2B5EF4-FFF2-40B4-BE49-F238E27FC236}">
                <a16:creationId xmlns:a16="http://schemas.microsoft.com/office/drawing/2014/main" id="{C94EFE1C-AB81-97F8-C424-E7A7A5EDA4F6}"/>
              </a:ext>
            </a:extLst>
          </p:cNvPr>
          <p:cNvSpPr txBox="1"/>
          <p:nvPr/>
        </p:nvSpPr>
        <p:spPr>
          <a:xfrm>
            <a:off x="549265" y="3315017"/>
            <a:ext cx="6165752" cy="1815882"/>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Löst die Aufgabe von Leonie selbst.</a:t>
            </a:r>
          </a:p>
          <a:p>
            <a:pPr marL="342900" indent="-342900">
              <a:buClr>
                <a:srgbClr val="327A86"/>
              </a:buClr>
              <a:buFont typeface="Wingdings" panose="05000000000000000000" pitchFamily="2" charset="2"/>
              <a:buChar cha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r>
              <a:rPr lang="de-DE" sz="1400" dirty="0">
                <a:solidFill>
                  <a:srgbClr val="ED7D31"/>
                </a:solidFill>
              </a:rPr>
              <a:t>Wie viele Flaschen holt Leonie insgesamt? </a:t>
            </a:r>
          </a:p>
          <a:p>
            <a:pPr marL="285750" indent="-285750">
              <a:buClr>
                <a:srgbClr val="327A86"/>
              </a:buClr>
              <a:buFont typeface="Wingdings"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Erklärt, warum die Aufgabe von Jonas passt oder nicht passt.</a:t>
            </a:r>
          </a:p>
          <a:p>
            <a:pPr>
              <a:buClr>
                <a:srgbClr val="327A86"/>
              </a:buCl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Schreibt oder erzählt eine andere Geschichte, </a:t>
            </a:r>
            <a:br>
              <a:rPr lang="de-DE" sz="1400" dirty="0">
                <a:latin typeface="Calibri" panose="020F0502020204030204" pitchFamily="34" charset="0"/>
                <a:ea typeface="Calibri" panose="020F0502020204030204" pitchFamily="34" charset="0"/>
                <a:cs typeface="Times New Roman" panose="02020603050405020304" pitchFamily="18" charset="0"/>
              </a:rPr>
            </a:br>
            <a:r>
              <a:rPr lang="de-DE" sz="1400" dirty="0">
                <a:latin typeface="Calibri" panose="020F0502020204030204" pitchFamily="34" charset="0"/>
                <a:ea typeface="Calibri" panose="020F0502020204030204" pitchFamily="34" charset="0"/>
                <a:cs typeface="Times New Roman" panose="02020603050405020304" pitchFamily="18" charset="0"/>
              </a:rPr>
              <a:t>die zu der Aufgabe 3 </a:t>
            </a:r>
            <a:r>
              <a:rPr lang="de-DE" altLang="de-DE" sz="1400" dirty="0">
                <a:solidFill>
                  <a:srgbClr val="000000"/>
                </a:solidFill>
                <a:cs typeface="Times New Roman" panose="02020603050405020304" pitchFamily="18" charset="0"/>
              </a:rPr>
              <a:t>· 7 = 21 </a:t>
            </a:r>
            <a:r>
              <a:rPr lang="de-DE" altLang="de-DE" sz="1400" dirty="0">
                <a:cs typeface="Calibri" panose="020F0502020204030204" pitchFamily="34" charset="0"/>
              </a:rPr>
              <a:t>passt</a:t>
            </a:r>
            <a:r>
              <a:rPr lang="de-DE" sz="140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3" name="Grafik 12">
            <a:extLst>
              <a:ext uri="{FF2B5EF4-FFF2-40B4-BE49-F238E27FC236}">
                <a16:creationId xmlns:a16="http://schemas.microsoft.com/office/drawing/2014/main" id="{AAE72342-40EF-AE94-5403-5686DE05B19D}"/>
              </a:ext>
            </a:extLst>
          </p:cNvPr>
          <p:cNvPicPr>
            <a:picLocks noChangeAspect="1"/>
          </p:cNvPicPr>
          <p:nvPr/>
        </p:nvPicPr>
        <p:blipFill>
          <a:blip r:embed="rId4">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549265" y="3769229"/>
            <a:ext cx="281850" cy="281850"/>
          </a:xfrm>
          <a:prstGeom prst="rect">
            <a:avLst/>
          </a:prstGeom>
          <a:noFill/>
        </p:spPr>
      </p:pic>
    </p:spTree>
    <p:extLst>
      <p:ext uri="{BB962C8B-B14F-4D97-AF65-F5344CB8AC3E}">
        <p14:creationId xmlns:p14="http://schemas.microsoft.com/office/powerpoint/2010/main" val="202231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1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1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AB84E13C-4ACB-3155-43AF-8153727FC064}"/>
              </a:ext>
            </a:extLst>
          </p:cNvPr>
          <p:cNvSpPr/>
          <p:nvPr/>
        </p:nvSpPr>
        <p:spPr>
          <a:xfrm>
            <a:off x="214896" y="848945"/>
            <a:ext cx="7240555" cy="3462486"/>
          </a:xfrm>
          <a:prstGeom prst="rect">
            <a:avLst/>
          </a:prstGeom>
        </p:spPr>
        <p:txBody>
          <a:bodyPr wrap="square" lIns="91440" tIns="45720" rIns="91440" bIns="45720" anchor="t">
            <a:spAutoFit/>
          </a:bodyPr>
          <a:lstStyle/>
          <a:p>
            <a:pPr algn="just"/>
            <a:r>
              <a:rPr lang="de-DE" sz="1100" b="1" dirty="0">
                <a:solidFill>
                  <a:srgbClr val="000000"/>
                </a:solidFill>
                <a:latin typeface="Calibri" panose="020F0502020204030204" pitchFamily="34" charset="0"/>
                <a:cs typeface="Calibri" panose="020F0502020204030204" pitchFamily="34" charset="0"/>
              </a:rPr>
              <a:t>Beschreibung der Verstehensaktivität: </a:t>
            </a:r>
          </a:p>
          <a:p>
            <a:pPr algn="just"/>
            <a:r>
              <a:rPr lang="de-DE" sz="1100" dirty="0">
                <a:solidFill>
                  <a:srgbClr val="000000"/>
                </a:solidFill>
                <a:latin typeface="Calibri" panose="020F0502020204030204" pitchFamily="34" charset="0"/>
                <a:cs typeface="Calibri" panose="020F0502020204030204" pitchFamily="34" charset="0"/>
              </a:rPr>
              <a:t>Lernende sollen erkennen und begründen, warum zu der Rechengeschichte von Leonie keine </a:t>
            </a:r>
            <a:r>
              <a:rPr lang="de-DE" sz="1100" dirty="0">
                <a:latin typeface="Calibri" panose="020F0502020204030204" pitchFamily="34" charset="0"/>
                <a:cs typeface="Calibri" panose="020F0502020204030204" pitchFamily="34" charset="0"/>
              </a:rPr>
              <a:t>Multiplikationsaufgabe, sondern eine Additionsaufgabe </a:t>
            </a:r>
            <a:r>
              <a:rPr lang="de-DE" sz="1100" dirty="0">
                <a:solidFill>
                  <a:srgbClr val="000000"/>
                </a:solidFill>
                <a:latin typeface="Calibri" panose="020F0502020204030204" pitchFamily="34" charset="0"/>
                <a:cs typeface="Calibri" panose="020F0502020204030204" pitchFamily="34" charset="0"/>
              </a:rPr>
              <a:t>passt. Dabei sollte auch der Fokus auf die Gesamtzahl der zu holenden Flaschen gelegt werden. Außerdem sollen die Lernenden selbst eine zu der Multiplikationsaufgabe passende Rechengeschichte ausdenken. Denkbar wäre auch, dass Lernende ihre selbst geschriebenen Rechengeschichten austauschen und gegenseitig hinsichtlich der Passung von verbaler und symbolischer Darstellung überprüfen.</a:t>
            </a:r>
          </a:p>
          <a:p>
            <a:pPr algn="just"/>
            <a:endParaRPr lang="de-DE" sz="1100"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Erforderliche Verstehensgrundlagen:</a:t>
            </a:r>
          </a:p>
          <a:p>
            <a:pPr algn="just"/>
            <a:r>
              <a:rPr lang="de-DE" sz="1100" dirty="0">
                <a:solidFill>
                  <a:srgbClr val="000000"/>
                </a:solidFill>
                <a:latin typeface="Calibri" panose="020F0502020204030204" pitchFamily="34" charset="0"/>
                <a:cs typeface="Calibri" panose="020F0502020204030204" pitchFamily="34" charset="0"/>
              </a:rPr>
              <a:t>Das</a:t>
            </a:r>
            <a:r>
              <a:rPr lang="de-DE" sz="1100" b="1" dirty="0">
                <a:solidFill>
                  <a:srgbClr val="000000"/>
                </a:solidFill>
                <a:latin typeface="Calibri" panose="020F0502020204030204" pitchFamily="34" charset="0"/>
                <a:cs typeface="Calibri" panose="020F0502020204030204" pitchFamily="34" charset="0"/>
              </a:rPr>
              <a:t> </a:t>
            </a:r>
            <a:r>
              <a:rPr lang="de-DE" sz="1100" dirty="0">
                <a:solidFill>
                  <a:srgbClr val="000000"/>
                </a:solidFill>
                <a:latin typeface="Calibri" panose="020F0502020204030204" pitchFamily="34" charset="0"/>
                <a:cs typeface="Calibri" panose="020F0502020204030204" pitchFamily="34" charset="0"/>
              </a:rPr>
              <a:t>Operationsverständnis von Addition und Multiplikation (als Vervielfachen einer gleich großen Gruppe) ist bekannt.</a:t>
            </a:r>
          </a:p>
          <a:p>
            <a:pPr algn="just"/>
            <a:endParaRPr lang="de-DE" sz="1100"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Verstehensgrundlage für:</a:t>
            </a:r>
          </a:p>
          <a:p>
            <a:pPr algn="just"/>
            <a:r>
              <a:rPr lang="de-DE" sz="1100" dirty="0">
                <a:solidFill>
                  <a:srgbClr val="000000"/>
                </a:solidFill>
                <a:latin typeface="Calibri" panose="020F0502020204030204" pitchFamily="34" charset="0"/>
                <a:cs typeface="Calibri" panose="020F0502020204030204" pitchFamily="34" charset="0"/>
              </a:rPr>
              <a:t>Viele weiterführende mathematische Inhalte wie Flächeninhalt, Volumen, proportionales Denken, Prozente, Terme und lineare Funktionen, Potenzen </a:t>
            </a:r>
            <a:r>
              <a:rPr lang="de-DE" sz="1100" dirty="0">
                <a:latin typeface="Calibri" panose="020F0502020204030204" pitchFamily="34" charset="0"/>
                <a:cs typeface="Calibri" panose="020F0502020204030204" pitchFamily="34" charset="0"/>
              </a:rPr>
              <a:t>oder</a:t>
            </a:r>
            <a:r>
              <a:rPr lang="de-DE" sz="1100" dirty="0">
                <a:solidFill>
                  <a:srgbClr val="000000"/>
                </a:solidFill>
                <a:latin typeface="Calibri" panose="020F0502020204030204" pitchFamily="34" charset="0"/>
                <a:cs typeface="Calibri" panose="020F0502020204030204" pitchFamily="34" charset="0"/>
              </a:rPr>
              <a:t> Ähnlichkeit können nur verstanden sein, wenn das oben genannte Operationsverständnis vorhanden ist.</a:t>
            </a:r>
          </a:p>
          <a:p>
            <a:pPr algn="just"/>
            <a:r>
              <a:rPr lang="de-DE" sz="1100" b="1" dirty="0">
                <a:solidFill>
                  <a:srgbClr val="000000"/>
                </a:solidFill>
                <a:latin typeface="Calibri" panose="020F0502020204030204" pitchFamily="34" charset="0"/>
                <a:cs typeface="Calibri" panose="020F0502020204030204" pitchFamily="34" charset="0"/>
              </a:rPr>
              <a:t> </a:t>
            </a:r>
          </a:p>
          <a:p>
            <a:pPr algn="just">
              <a:spcBef>
                <a:spcPts val="400"/>
              </a:spcBef>
            </a:pPr>
            <a:r>
              <a:rPr lang="de-DE" sz="1100" b="1" dirty="0">
                <a:latin typeface="Calibri" panose="020F0502020204030204" pitchFamily="34" charset="0"/>
                <a:cs typeface="Calibri" panose="020F0502020204030204" pitchFamily="34" charset="0"/>
              </a:rPr>
              <a:t>Impulse für die Weiterführung: </a:t>
            </a:r>
          </a:p>
          <a:p>
            <a:pPr marL="171450" indent="-171450" algn="just">
              <a:spcBef>
                <a:spcPts val="400"/>
              </a:spcBef>
              <a:buFont typeface="Wingdings" pitchFamily="2" charset="2"/>
              <a:buChar char="§"/>
            </a:pPr>
            <a:r>
              <a:rPr lang="de-DE" sz="1100" dirty="0">
                <a:latin typeface="Calibri" panose="020F0502020204030204" pitchFamily="34" charset="0"/>
                <a:cs typeface="Calibri" panose="020F0502020204030204" pitchFamily="34" charset="0"/>
              </a:rPr>
              <a:t>Schreibe eine Rechengeschichte zu der Aufgabe </a:t>
            </a:r>
            <a:r>
              <a:rPr lang="de-DE" sz="1100" dirty="0">
                <a:solidFill>
                  <a:srgbClr val="000000"/>
                </a:solidFill>
                <a:latin typeface="Calibri" panose="020F0502020204030204" pitchFamily="34" charset="0"/>
                <a:cs typeface="Calibri" panose="020F0502020204030204" pitchFamily="34" charset="0"/>
              </a:rPr>
              <a:t>6</a:t>
            </a:r>
            <a:r>
              <a:rPr lang="de-DE" altLang="de-DE" sz="1100" dirty="0">
                <a:solidFill>
                  <a:srgbClr val="000000"/>
                </a:solidFill>
                <a:latin typeface="Calibri" panose="020F0502020204030204" pitchFamily="34" charset="0"/>
                <a:cs typeface="Calibri" panose="020F0502020204030204" pitchFamily="34" charset="0"/>
              </a:rPr>
              <a:t> · 5 </a:t>
            </a:r>
            <a:r>
              <a:rPr lang="de-DE" sz="1100" dirty="0">
                <a:latin typeface="Calibri" panose="020F0502020204030204" pitchFamily="34" charset="0"/>
                <a:cs typeface="Calibri" panose="020F0502020204030204" pitchFamily="34" charset="0"/>
              </a:rPr>
              <a:t>oder </a:t>
            </a:r>
            <a:r>
              <a:rPr lang="de-DE" sz="1100" dirty="0">
                <a:solidFill>
                  <a:srgbClr val="000000"/>
                </a:solidFill>
                <a:latin typeface="Calibri" panose="020F0502020204030204" pitchFamily="34" charset="0"/>
                <a:cs typeface="Calibri" panose="020F0502020204030204" pitchFamily="34" charset="0"/>
              </a:rPr>
              <a:t>12</a:t>
            </a:r>
            <a:r>
              <a:rPr lang="de-DE" altLang="de-DE" sz="1100" dirty="0">
                <a:solidFill>
                  <a:srgbClr val="000000"/>
                </a:solidFill>
                <a:latin typeface="Calibri" panose="020F0502020204030204" pitchFamily="34" charset="0"/>
                <a:cs typeface="Calibri" panose="020F0502020204030204" pitchFamily="34" charset="0"/>
              </a:rPr>
              <a:t> · 14</a:t>
            </a:r>
            <a:r>
              <a:rPr lang="de-DE" sz="1100" dirty="0">
                <a:latin typeface="Calibri" panose="020F0502020204030204" pitchFamily="34" charset="0"/>
                <a:cs typeface="Calibri" panose="020F0502020204030204" pitchFamily="34" charset="0"/>
              </a:rPr>
              <a:t>. Tauscht eure Rechengeschichten aus und überprüft, ob sie zu der Rechnung passen. </a:t>
            </a:r>
            <a:endParaRPr lang="de-DE" sz="1100" b="1" dirty="0">
              <a:latin typeface="Calibri" panose="020F0502020204030204" pitchFamily="34" charset="0"/>
              <a:cs typeface="Calibri" panose="020F0502020204030204" pitchFamily="34" charset="0"/>
            </a:endParaRPr>
          </a:p>
          <a:p>
            <a:pPr marL="171450" indent="-171450" algn="just">
              <a:spcBef>
                <a:spcPts val="400"/>
              </a:spcBef>
              <a:buFont typeface="Wingdings" pitchFamily="2" charset="2"/>
              <a:buChar char="§"/>
            </a:pPr>
            <a:r>
              <a:rPr lang="de-DE" sz="1100" dirty="0">
                <a:latin typeface="Calibri" panose="020F0502020204030204" pitchFamily="34" charset="0"/>
                <a:cs typeface="Calibri" panose="020F0502020204030204" pitchFamily="34" charset="0"/>
              </a:rPr>
              <a:t>Komplexere Rechengeschichten oder Rechengeschichten zu anderen Operationen (insbesondere Division)</a:t>
            </a:r>
            <a:r>
              <a:rPr lang="de-DE" sz="1100" dirty="0">
                <a:solidFill>
                  <a:srgbClr val="D327E4"/>
                </a:solidFill>
                <a:latin typeface="Calibri" panose="020F0502020204030204" pitchFamily="34" charset="0"/>
                <a:cs typeface="Calibri" panose="020F0502020204030204" pitchFamily="34" charset="0"/>
              </a:rPr>
              <a:t>. </a:t>
            </a:r>
          </a:p>
        </p:txBody>
      </p:sp>
      <p:sp>
        <p:nvSpPr>
          <p:cNvPr id="2" name="Rechteck 1"/>
          <p:cNvSpPr/>
          <p:nvPr/>
        </p:nvSpPr>
        <p:spPr>
          <a:xfrm>
            <a:off x="1401146" y="1586246"/>
            <a:ext cx="5989088" cy="435760"/>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r>
              <a:rPr lang="de-DE" sz="1116" dirty="0">
                <a:latin typeface="Calibri" panose="020F0502020204030204" pitchFamily="34" charset="0"/>
                <a:cs typeface="Calibri" panose="020F0502020204030204" pitchFamily="34" charset="0"/>
              </a:rPr>
              <a:t> </a:t>
            </a:r>
          </a:p>
        </p:txBody>
      </p:sp>
      <p:sp>
        <p:nvSpPr>
          <p:cNvPr id="4" name="Rechteck 3"/>
          <p:cNvSpPr/>
          <p:nvPr/>
        </p:nvSpPr>
        <p:spPr>
          <a:xfrm>
            <a:off x="443377" y="1742373"/>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sp>
        <p:nvSpPr>
          <p:cNvPr id="8" name="Titel 9">
            <a:extLst>
              <a:ext uri="{FF2B5EF4-FFF2-40B4-BE49-F238E27FC236}">
                <a16:creationId xmlns:a16="http://schemas.microsoft.com/office/drawing/2014/main" id="{CF7BBB17-7F8B-191B-5E79-A5B03232C5EE}"/>
              </a:ext>
            </a:extLst>
          </p:cNvPr>
          <p:cNvSpPr>
            <a:spLocks noGrp="1"/>
          </p:cNvSpPr>
          <p:nvPr>
            <p:ph type="title"/>
          </p:nvPr>
        </p:nvSpPr>
        <p:spPr>
          <a:xfrm>
            <a:off x="188938" y="237042"/>
            <a:ext cx="4840515" cy="353564"/>
          </a:xfrm>
        </p:spPr>
        <p:txBody>
          <a:bodyPr>
            <a:noAutofit/>
          </a:bodyPr>
          <a:lstStyle/>
          <a:p>
            <a:r>
              <a:rPr lang="de-DE" dirty="0">
                <a:latin typeface="Calibri Regular"/>
              </a:rPr>
              <a:t>Rechengeschichten lösen und ausdenken</a:t>
            </a:r>
            <a:endParaRPr lang="de-DE" b="1" dirty="0">
              <a:latin typeface="Calibri Regular"/>
            </a:endParaRPr>
          </a:p>
        </p:txBody>
      </p:sp>
      <p:sp>
        <p:nvSpPr>
          <p:cNvPr id="5" name="Textfeld 4">
            <a:extLst>
              <a:ext uri="{FF2B5EF4-FFF2-40B4-BE49-F238E27FC236}">
                <a16:creationId xmlns:a16="http://schemas.microsoft.com/office/drawing/2014/main" id="{0F631AE5-1A95-32C3-BB2E-4687159DAF48}"/>
              </a:ext>
            </a:extLst>
          </p:cNvPr>
          <p:cNvSpPr txBox="1"/>
          <p:nvPr/>
        </p:nvSpPr>
        <p:spPr>
          <a:xfrm>
            <a:off x="6005088" y="387746"/>
            <a:ext cx="1035861"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N4A</a:t>
            </a:r>
          </a:p>
        </p:txBody>
      </p:sp>
    </p:spTree>
    <p:extLst>
      <p:ext uri="{BB962C8B-B14F-4D97-AF65-F5344CB8AC3E}">
        <p14:creationId xmlns:p14="http://schemas.microsoft.com/office/powerpoint/2010/main" val="2677206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E76DA-2FC9-D431-4F0F-BFD987B17F53}"/>
            </a:ext>
          </a:extLst>
        </p:cNvPr>
        <p:cNvGrpSpPr/>
        <p:nvPr/>
      </p:nvGrpSpPr>
      <p:grpSpPr>
        <a:xfrm>
          <a:off x="0" y="0"/>
          <a:ext cx="0" cy="0"/>
          <a:chOff x="0" y="0"/>
          <a:chExt cx="0" cy="0"/>
        </a:xfrm>
      </p:grpSpPr>
      <p:sp>
        <p:nvSpPr>
          <p:cNvPr id="34" name="Rechteck 33">
            <a:extLst>
              <a:ext uri="{FF2B5EF4-FFF2-40B4-BE49-F238E27FC236}">
                <a16:creationId xmlns:a16="http://schemas.microsoft.com/office/drawing/2014/main" id="{F2203A8D-7FF3-EA30-3C0B-B02FCB7E26C2}"/>
              </a:ext>
            </a:extLst>
          </p:cNvPr>
          <p:cNvSpPr/>
          <p:nvPr/>
        </p:nvSpPr>
        <p:spPr>
          <a:xfrm>
            <a:off x="99055" y="1053851"/>
            <a:ext cx="6289158" cy="285335"/>
          </a:xfrm>
          <a:prstGeom prst="rect">
            <a:avLst/>
          </a:prstGeom>
        </p:spPr>
        <p:txBody>
          <a:bodyPr wrap="square" lIns="91440" tIns="45720" rIns="91440" bIns="45720" anchor="t">
            <a:spAutoFit/>
          </a:bodyPr>
          <a:lstStyle/>
          <a:p>
            <a:pPr>
              <a:lnSpc>
                <a:spcPct val="110000"/>
              </a:lnSpc>
              <a:spcBef>
                <a:spcPts val="400"/>
              </a:spcBef>
            </a:pPr>
            <a:endParaRPr lang="de-DE" sz="1200" b="1" dirty="0">
              <a:solidFill>
                <a:srgbClr val="000000"/>
              </a:solidFill>
              <a:cs typeface="Calibri" panose="020F0502020204030204" pitchFamily="34" charset="0"/>
            </a:endParaRPr>
          </a:p>
        </p:txBody>
      </p:sp>
      <p:sp>
        <p:nvSpPr>
          <p:cNvPr id="43" name="Titel 8">
            <a:extLst>
              <a:ext uri="{FF2B5EF4-FFF2-40B4-BE49-F238E27FC236}">
                <a16:creationId xmlns:a16="http://schemas.microsoft.com/office/drawing/2014/main" id="{436928E2-367E-4ED9-4898-2A551E4FBA9F}"/>
              </a:ext>
            </a:extLst>
          </p:cNvPr>
          <p:cNvSpPr txBox="1">
            <a:spLocks/>
          </p:cNvSpPr>
          <p:nvPr/>
        </p:nvSpPr>
        <p:spPr>
          <a:xfrm>
            <a:off x="2197488" y="212406"/>
            <a:ext cx="3164697" cy="291494"/>
          </a:xfrm>
          <a:prstGeom prst="rect">
            <a:avLst/>
          </a:prstGeom>
        </p:spPr>
        <p:txBody>
          <a:bodyPr lIns="91440" tIns="45720" rIns="91440" bIns="45720" anchor="t"/>
          <a:lstStyle>
            <a:lvl1pPr algn="l" defTabSz="712866" rtl="0" eaLnBrk="1" latinLnBrk="0" hangingPunct="1">
              <a:lnSpc>
                <a:spcPct val="90000"/>
              </a:lnSpc>
              <a:spcBef>
                <a:spcPct val="0"/>
              </a:spcBef>
              <a:buNone/>
              <a:defRPr sz="3430" kern="1200">
                <a:solidFill>
                  <a:schemeClr val="tx1"/>
                </a:solidFill>
                <a:latin typeface="+mj-lt"/>
                <a:ea typeface="+mj-ea"/>
                <a:cs typeface="+mj-cs"/>
              </a:defRPr>
            </a:lvl1pPr>
          </a:lstStyle>
          <a:p>
            <a:pPr algn="ctr"/>
            <a:endParaRPr lang="de-DE" sz="1600" b="1" dirty="0">
              <a:solidFill>
                <a:srgbClr val="D3E2E4"/>
              </a:solidFill>
              <a:latin typeface="+mn-lt"/>
            </a:endParaRPr>
          </a:p>
        </p:txBody>
      </p:sp>
      <p:pic>
        <p:nvPicPr>
          <p:cNvPr id="6" name="Grafik 5">
            <a:extLst>
              <a:ext uri="{FF2B5EF4-FFF2-40B4-BE49-F238E27FC236}">
                <a16:creationId xmlns:a16="http://schemas.microsoft.com/office/drawing/2014/main" id="{0A0454B1-DBB6-08A6-2F66-4C4A49988C54}"/>
              </a:ext>
            </a:extLst>
          </p:cNvPr>
          <p:cNvPicPr>
            <a:picLocks noChangeAspect="1"/>
          </p:cNvPicPr>
          <p:nvPr/>
        </p:nvPicPr>
        <p:blipFill rotWithShape="1">
          <a:blip r:embed="rId2"/>
          <a:srcRect l="41774" t="42110" r="48874" b="45919"/>
          <a:stretch/>
        </p:blipFill>
        <p:spPr>
          <a:xfrm>
            <a:off x="2191151" y="1281736"/>
            <a:ext cx="1402340" cy="1009684"/>
          </a:xfrm>
          <a:prstGeom prst="rect">
            <a:avLst/>
          </a:prstGeom>
        </p:spPr>
      </p:pic>
      <p:sp>
        <p:nvSpPr>
          <p:cNvPr id="8" name="Textfeld 7">
            <a:extLst>
              <a:ext uri="{FF2B5EF4-FFF2-40B4-BE49-F238E27FC236}">
                <a16:creationId xmlns:a16="http://schemas.microsoft.com/office/drawing/2014/main" id="{25B2625F-99D1-F162-8ECC-3FD33FB1560F}"/>
              </a:ext>
            </a:extLst>
          </p:cNvPr>
          <p:cNvSpPr txBox="1"/>
          <p:nvPr/>
        </p:nvSpPr>
        <p:spPr>
          <a:xfrm>
            <a:off x="2507114" y="2284638"/>
            <a:ext cx="913097" cy="369332"/>
          </a:xfrm>
          <a:prstGeom prst="rect">
            <a:avLst/>
          </a:prstGeom>
          <a:noFill/>
        </p:spPr>
        <p:txBody>
          <a:bodyPr wrap="square" rtlCol="0">
            <a:spAutoFit/>
          </a:bodyPr>
          <a:lstStyle/>
          <a:p>
            <a:r>
              <a:rPr lang="de-DE" altLang="de-DE" sz="1800" dirty="0">
                <a:solidFill>
                  <a:srgbClr val="000000"/>
                </a:solidFill>
                <a:cs typeface="Times New Roman" panose="02020603050405020304" pitchFamily="18" charset="0"/>
              </a:rPr>
              <a:t>3 · 5</a:t>
            </a:r>
            <a:endParaRPr lang="de-DE" sz="1800" dirty="0">
              <a:cs typeface="Times New Roman" panose="02020603050405020304" pitchFamily="18" charset="0"/>
            </a:endParaRPr>
          </a:p>
        </p:txBody>
      </p:sp>
      <p:grpSp>
        <p:nvGrpSpPr>
          <p:cNvPr id="4" name="Gruppieren 3">
            <a:extLst>
              <a:ext uri="{FF2B5EF4-FFF2-40B4-BE49-F238E27FC236}">
                <a16:creationId xmlns:a16="http://schemas.microsoft.com/office/drawing/2014/main" id="{F3BFB20C-AB2A-C38C-2532-C79237B235E0}"/>
              </a:ext>
            </a:extLst>
          </p:cNvPr>
          <p:cNvGrpSpPr/>
          <p:nvPr/>
        </p:nvGrpSpPr>
        <p:grpSpPr>
          <a:xfrm>
            <a:off x="3944478" y="1430164"/>
            <a:ext cx="3229550" cy="761743"/>
            <a:chOff x="3818799" y="1959619"/>
            <a:chExt cx="3229550" cy="761743"/>
          </a:xfrm>
        </p:grpSpPr>
        <p:sp>
          <p:nvSpPr>
            <p:cNvPr id="7" name="Abgerundete rechteckige Legende 1">
              <a:extLst>
                <a:ext uri="{FF2B5EF4-FFF2-40B4-BE49-F238E27FC236}">
                  <a16:creationId xmlns:a16="http://schemas.microsoft.com/office/drawing/2014/main" id="{6396DA78-2576-EB5A-8BCA-95B38D9B618E}"/>
                </a:ext>
              </a:extLst>
            </p:cNvPr>
            <p:cNvSpPr/>
            <p:nvPr/>
          </p:nvSpPr>
          <p:spPr>
            <a:xfrm>
              <a:off x="4723245" y="1959619"/>
              <a:ext cx="2325104" cy="761743"/>
            </a:xfrm>
            <a:prstGeom prst="wedgeRoundRectCallout">
              <a:avLst>
                <a:gd name="adj1" fmla="val -68024"/>
                <a:gd name="adj2" fmla="val 32"/>
                <a:gd name="adj3" fmla="val 16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ctr">
                <a:lnSpc>
                  <a:spcPts val="1400"/>
                </a:lnSpc>
              </a:pPr>
              <a:r>
                <a:rPr lang="de-DE" altLang="de-DE" sz="1200" dirty="0">
                  <a:solidFill>
                    <a:srgbClr val="000000"/>
                  </a:solidFill>
                </a:rPr>
                <a:t>Wie muss ich das Bild verändern,</a:t>
              </a:r>
              <a:br>
                <a:rPr lang="de-DE" altLang="de-DE" sz="1200" dirty="0">
                  <a:solidFill>
                    <a:srgbClr val="000000"/>
                  </a:solidFill>
                </a:rPr>
              </a:br>
              <a:r>
                <a:rPr lang="de-DE" altLang="de-DE" sz="1200" dirty="0">
                  <a:solidFill>
                    <a:srgbClr val="000000"/>
                  </a:solidFill>
                </a:rPr>
                <a:t>damit es zu </a:t>
              </a:r>
              <a:r>
                <a:rPr lang="de-DE" altLang="de-DE" sz="1200" dirty="0">
                  <a:solidFill>
                    <a:srgbClr val="000000"/>
                  </a:solidFill>
                  <a:cs typeface="Times New Roman" panose="02020603050405020304" pitchFamily="18" charset="0"/>
                </a:rPr>
                <a:t>3 · 6 passt? </a:t>
              </a:r>
              <a:br>
                <a:rPr lang="de-DE" altLang="de-DE" sz="1200" dirty="0">
                  <a:solidFill>
                    <a:srgbClr val="000000"/>
                  </a:solidFill>
                  <a:cs typeface="Times New Roman" panose="02020603050405020304" pitchFamily="18" charset="0"/>
                </a:rPr>
              </a:br>
              <a:r>
                <a:rPr lang="de-DE" altLang="de-DE" sz="1200" dirty="0">
                  <a:solidFill>
                    <a:srgbClr val="000000"/>
                  </a:solidFill>
                  <a:cs typeface="Times New Roman" panose="02020603050405020304" pitchFamily="18" charset="0"/>
                </a:rPr>
                <a:t>Wo kommen die Punkte hin?</a:t>
              </a:r>
              <a:endParaRPr lang="de-DE" altLang="de-DE" sz="1200" dirty="0">
                <a:solidFill>
                  <a:srgbClr val="000000"/>
                </a:solidFill>
              </a:endParaRPr>
            </a:p>
          </p:txBody>
        </p:sp>
        <p:grpSp>
          <p:nvGrpSpPr>
            <p:cNvPr id="10" name="Gruppieren 9">
              <a:extLst>
                <a:ext uri="{FF2B5EF4-FFF2-40B4-BE49-F238E27FC236}">
                  <a16:creationId xmlns:a16="http://schemas.microsoft.com/office/drawing/2014/main" id="{287F787A-AE3F-E836-617A-9C00C8BE5CB1}"/>
                </a:ext>
              </a:extLst>
            </p:cNvPr>
            <p:cNvGrpSpPr/>
            <p:nvPr/>
          </p:nvGrpSpPr>
          <p:grpSpPr>
            <a:xfrm>
              <a:off x="3818799" y="1959619"/>
              <a:ext cx="569077" cy="719670"/>
              <a:chOff x="-21707" y="-24980"/>
              <a:chExt cx="569077" cy="719678"/>
            </a:xfrm>
          </p:grpSpPr>
          <p:pic>
            <p:nvPicPr>
              <p:cNvPr id="12" name="Grafik 11">
                <a:extLst>
                  <a:ext uri="{FF2B5EF4-FFF2-40B4-BE49-F238E27FC236}">
                    <a16:creationId xmlns:a16="http://schemas.microsoft.com/office/drawing/2014/main" id="{B0EFD64C-048E-B052-CC2A-DB4F6BC1A629}"/>
                  </a:ext>
                </a:extLst>
              </p:cNvPr>
              <p:cNvPicPr>
                <a:picLocks noChangeAspect="1"/>
              </p:cNvPicPr>
              <p:nvPr/>
            </p:nvPicPr>
            <p:blipFill>
              <a:blip r:embed="rId3"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21707" y="-24980"/>
                <a:ext cx="569077" cy="654901"/>
              </a:xfrm>
              <a:prstGeom prst="rect">
                <a:avLst/>
              </a:prstGeom>
            </p:spPr>
          </p:pic>
          <p:sp>
            <p:nvSpPr>
              <p:cNvPr id="14" name="Textfeld 12">
                <a:extLst>
                  <a:ext uri="{FF2B5EF4-FFF2-40B4-BE49-F238E27FC236}">
                    <a16:creationId xmlns:a16="http://schemas.microsoft.com/office/drawing/2014/main" id="{38D65F2F-BFAC-5FCE-1ED7-8A63D4067493}"/>
                  </a:ext>
                </a:extLst>
              </p:cNvPr>
              <p:cNvSpPr txBox="1"/>
              <p:nvPr/>
            </p:nvSpPr>
            <p:spPr>
              <a:xfrm>
                <a:off x="72507" y="547834"/>
                <a:ext cx="349885" cy="14686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400"/>
                  </a:lnSpc>
                </a:pPr>
                <a:r>
                  <a:rPr lang="de-DE"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Tara</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6" name="Titel 15">
            <a:extLst>
              <a:ext uri="{FF2B5EF4-FFF2-40B4-BE49-F238E27FC236}">
                <a16:creationId xmlns:a16="http://schemas.microsoft.com/office/drawing/2014/main" id="{22FFE813-D4AA-2AAA-CD6C-43C3C3AC68A1}"/>
              </a:ext>
            </a:extLst>
          </p:cNvPr>
          <p:cNvSpPr>
            <a:spLocks noGrp="1"/>
          </p:cNvSpPr>
          <p:nvPr>
            <p:ph type="title"/>
          </p:nvPr>
        </p:nvSpPr>
        <p:spPr>
          <a:xfrm>
            <a:off x="188812" y="148613"/>
            <a:ext cx="4003752" cy="567542"/>
          </a:xfrm>
        </p:spPr>
        <p:txBody>
          <a:bodyPr>
            <a:normAutofit/>
          </a:bodyPr>
          <a:lstStyle/>
          <a:p>
            <a:r>
              <a:rPr lang="de-DE" sz="2000" b="1" dirty="0">
                <a:latin typeface="+mn-lt"/>
              </a:rPr>
              <a:t>Punkte ergänzen – Multiplikation </a:t>
            </a:r>
            <a:endParaRPr lang="de-DE" dirty="0"/>
          </a:p>
        </p:txBody>
      </p:sp>
      <p:sp>
        <p:nvSpPr>
          <p:cNvPr id="2" name="Textfeld 1">
            <a:extLst>
              <a:ext uri="{FF2B5EF4-FFF2-40B4-BE49-F238E27FC236}">
                <a16:creationId xmlns:a16="http://schemas.microsoft.com/office/drawing/2014/main" id="{F085C266-8C39-E9EC-5180-4AAAC9C5CC18}"/>
              </a:ext>
            </a:extLst>
          </p:cNvPr>
          <p:cNvSpPr txBox="1"/>
          <p:nvPr/>
        </p:nvSpPr>
        <p:spPr>
          <a:xfrm>
            <a:off x="6005566" y="387746"/>
            <a:ext cx="1035861" cy="246221"/>
          </a:xfrm>
          <a:prstGeom prst="rect">
            <a:avLst/>
          </a:prstGeom>
          <a:noFill/>
        </p:spPr>
        <p:txBody>
          <a:bodyPr wrap="none" rtlCol="0">
            <a:spAutoFit/>
          </a:bodyPr>
          <a:lstStyle/>
          <a:p>
            <a:pPr algn="r"/>
            <a:r>
              <a:rPr lang="de-DE" sz="1000" dirty="0">
                <a:solidFill>
                  <a:schemeClr val="bg1"/>
                </a:solidFill>
              </a:rPr>
              <a:t>zu Baustein</a:t>
            </a:r>
            <a:r>
              <a:rPr lang="de-DE" sz="1000" dirty="0">
                <a:solidFill>
                  <a:srgbClr val="00B050"/>
                </a:solidFill>
              </a:rPr>
              <a:t> </a:t>
            </a:r>
            <a:r>
              <a:rPr lang="de-DE" sz="1000" dirty="0">
                <a:solidFill>
                  <a:schemeClr val="bg1"/>
                </a:solidFill>
              </a:rPr>
              <a:t>N4A</a:t>
            </a:r>
          </a:p>
        </p:txBody>
      </p:sp>
      <p:sp>
        <p:nvSpPr>
          <p:cNvPr id="5" name="Textfeld 4">
            <a:extLst>
              <a:ext uri="{FF2B5EF4-FFF2-40B4-BE49-F238E27FC236}">
                <a16:creationId xmlns:a16="http://schemas.microsoft.com/office/drawing/2014/main" id="{77B86175-EB69-880F-8137-D04558C086F4}"/>
              </a:ext>
            </a:extLst>
          </p:cNvPr>
          <p:cNvSpPr txBox="1"/>
          <p:nvPr/>
        </p:nvSpPr>
        <p:spPr>
          <a:xfrm>
            <a:off x="410385" y="3657885"/>
            <a:ext cx="6165752" cy="954107"/>
          </a:xfrm>
          <a:prstGeom prst="rect">
            <a:avLst/>
          </a:prstGeom>
          <a:noFill/>
        </p:spPr>
        <p:txBody>
          <a:bodyPr wrap="square" rtlCol="0">
            <a:spAutoFit/>
          </a:bodyPr>
          <a:lstStyle/>
          <a:p>
            <a:pPr>
              <a:buClr>
                <a:srgbClr val="327A86"/>
              </a:buCl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Erklärt, wie Tara ihr erstes Bild verändern muss, damit es zu </a:t>
            </a:r>
            <a:r>
              <a:rPr lang="de-DE" sz="1400" dirty="0">
                <a:cs typeface="Times New Roman" panose="02020603050405020304" pitchFamily="18" charset="0"/>
              </a:rPr>
              <a:t>4</a:t>
            </a:r>
            <a:r>
              <a:rPr lang="de-DE" altLang="de-DE" sz="1400" dirty="0">
                <a:cs typeface="Times New Roman" panose="02020603050405020304" pitchFamily="18" charset="0"/>
              </a:rPr>
              <a:t> · 5 </a:t>
            </a:r>
            <a:r>
              <a:rPr lang="de-DE" sz="1400" dirty="0">
                <a:latin typeface="Calibri" panose="020F0502020204030204" pitchFamily="34" charset="0"/>
                <a:ea typeface="Calibri" panose="020F0502020204030204" pitchFamily="34" charset="0"/>
                <a:cs typeface="Times New Roman" panose="02020603050405020304" pitchFamily="18" charset="0"/>
              </a:rPr>
              <a:t>passt.</a:t>
            </a:r>
          </a:p>
          <a:p>
            <a:pPr marL="342900" indent="-342900">
              <a:buClr>
                <a:srgbClr val="327A86"/>
              </a:buClr>
              <a:buFont typeface="Wingdings" panose="05000000000000000000"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Zeichnet eigene Punktebilder und stellt ähnliche Fragen wie Tara.</a:t>
            </a:r>
          </a:p>
        </p:txBody>
      </p:sp>
      <p:sp>
        <p:nvSpPr>
          <p:cNvPr id="3" name="Textfeld 2">
            <a:extLst>
              <a:ext uri="{FF2B5EF4-FFF2-40B4-BE49-F238E27FC236}">
                <a16:creationId xmlns:a16="http://schemas.microsoft.com/office/drawing/2014/main" id="{B7B8B882-0699-E710-985C-7A3796903879}"/>
              </a:ext>
            </a:extLst>
          </p:cNvPr>
          <p:cNvSpPr txBox="1"/>
          <p:nvPr/>
        </p:nvSpPr>
        <p:spPr>
          <a:xfrm>
            <a:off x="410385" y="2912013"/>
            <a:ext cx="5723232" cy="1169551"/>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solidFill>
                  <a:srgbClr val="ED7D31"/>
                </a:solidFill>
                <a:latin typeface="Calibri" panose="020F0502020204030204"/>
              </a:rPr>
              <a:t>Beschreibt wie viele Plättchen dazu kommen, wenn aus 3 Fünfern,</a:t>
            </a:r>
            <a:br>
              <a:rPr lang="de-DE" sz="1400" dirty="0">
                <a:solidFill>
                  <a:srgbClr val="ED7D31"/>
                </a:solidFill>
                <a:latin typeface="Calibri" panose="020F0502020204030204"/>
              </a:rPr>
            </a:br>
            <a:r>
              <a:rPr lang="de-DE" sz="1400" dirty="0">
                <a:solidFill>
                  <a:srgbClr val="ED7D31"/>
                </a:solidFill>
                <a:latin typeface="Calibri" panose="020F0502020204030204"/>
              </a:rPr>
              <a:t>3 Sechser werden sollen. </a:t>
            </a:r>
            <a:r>
              <a:rPr lang="de-DE" sz="1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Überprüft so: Legt mit Plättchen nach oder zeichnet ein Punktebild zu </a:t>
            </a:r>
            <a:r>
              <a:rPr lang="de-DE" altLang="de-DE" sz="1400" dirty="0">
                <a:solidFill>
                  <a:schemeClr val="accent2"/>
                </a:solidFill>
                <a:cs typeface="Times New Roman" panose="02020603050405020304" pitchFamily="18" charset="0"/>
              </a:rPr>
              <a:t>3 · 6</a:t>
            </a:r>
            <a:r>
              <a:rPr lang="de-DE" sz="1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Erklärt, was Tara an ihrem Bild ändern muss.</a:t>
            </a:r>
          </a:p>
          <a:p>
            <a:pPr marL="285750" indent="-285750">
              <a:buClr>
                <a:srgbClr val="327A86"/>
              </a:buClr>
              <a:buFont typeface="Wingdings" pitchFamily="2" charset="2"/>
              <a:buChar char="§"/>
            </a:pPr>
            <a:endParaRPr lang="de-DE" sz="1400" dirty="0">
              <a:solidFill>
                <a:srgbClr val="ED7D31"/>
              </a:solidFill>
              <a:latin typeface="Calibri" panose="020F0502020204030204"/>
            </a:endParaRPr>
          </a:p>
        </p:txBody>
      </p:sp>
      <p:pic>
        <p:nvPicPr>
          <p:cNvPr id="9" name="Grafik 8">
            <a:extLst>
              <a:ext uri="{FF2B5EF4-FFF2-40B4-BE49-F238E27FC236}">
                <a16:creationId xmlns:a16="http://schemas.microsoft.com/office/drawing/2014/main" id="{E5E41E1A-90A7-83CB-22C7-CC7C9AFCAE9F}"/>
              </a:ext>
            </a:extLst>
          </p:cNvPr>
          <p:cNvPicPr>
            <a:picLocks noChangeAspect="1"/>
          </p:cNvPicPr>
          <p:nvPr/>
        </p:nvPicPr>
        <p:blipFill>
          <a:blip r:embed="rId4">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442912" y="2975247"/>
            <a:ext cx="281850" cy="281850"/>
          </a:xfrm>
          <a:prstGeom prst="rect">
            <a:avLst/>
          </a:prstGeom>
          <a:noFill/>
        </p:spPr>
      </p:pic>
    </p:spTree>
    <p:extLst>
      <p:ext uri="{BB962C8B-B14F-4D97-AF65-F5344CB8AC3E}">
        <p14:creationId xmlns:p14="http://schemas.microsoft.com/office/powerpoint/2010/main" val="257121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5754E4B-94A8-0532-DA68-7552757E7F53}"/>
              </a:ext>
            </a:extLst>
          </p:cNvPr>
          <p:cNvSpPr/>
          <p:nvPr/>
        </p:nvSpPr>
        <p:spPr>
          <a:xfrm>
            <a:off x="169441" y="904468"/>
            <a:ext cx="7240555" cy="3537763"/>
          </a:xfrm>
          <a:prstGeom prst="rect">
            <a:avLst/>
          </a:prstGeom>
        </p:spPr>
        <p:txBody>
          <a:bodyPr wrap="square" lIns="91440" tIns="45720" rIns="91440" bIns="45720" anchor="t">
            <a:spAutoFit/>
          </a:bodyPr>
          <a:lstStyle/>
          <a:p>
            <a:pPr algn="just">
              <a:spcBef>
                <a:spcPts val="400"/>
              </a:spcBef>
            </a:pPr>
            <a:r>
              <a:rPr lang="de-DE" sz="1100" b="1" dirty="0">
                <a:solidFill>
                  <a:srgbClr val="000000"/>
                </a:solidFill>
                <a:latin typeface="Calibri" panose="020F0502020204030204" pitchFamily="34" charset="0"/>
                <a:cs typeface="Calibri" panose="020F0502020204030204" pitchFamily="34" charset="0"/>
              </a:rPr>
              <a:t>Beschreibung der Verstehensaktivität:</a:t>
            </a:r>
          </a:p>
          <a:p>
            <a:pPr algn="just"/>
            <a:r>
              <a:rPr lang="de-DE" sz="1100" dirty="0">
                <a:latin typeface="Calibri" panose="020F0502020204030204" pitchFamily="34" charset="0"/>
                <a:cs typeface="Calibri" panose="020F0502020204030204" pitchFamily="34" charset="0"/>
              </a:rPr>
              <a:t>Die Blickrichtung ist hier vorgegeben. Es sind 3 Zeilen mit 5 Punkten. Die Aufgabe intendiert das mentale Vorstellen der Operation der Multiplikation. Diese Vorstellung kann durch das Legen von Plättchen überprüft werden. Lernende gewinnen zusätzlich einen Einblick in das operative Verändern, indem sie aufgefordert werden, die Aufgabe durch Legen von Plättchen bzw. mentale Bilder (in verschiedene Richtungen) zu verändern. Die Lehrkraft fordert Lernende auf, die Aufgabe zu legen oder zu zeichnen. So können sie ihr mentales Bild der multiplikativen Veränderung überprüfen.</a:t>
            </a:r>
          </a:p>
          <a:p>
            <a:pPr algn="just"/>
            <a:endParaRPr lang="de-DE" sz="1100" b="1"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Erforderliche Verstehensgrundlagen: </a:t>
            </a:r>
          </a:p>
          <a:p>
            <a:pPr algn="just"/>
            <a:r>
              <a:rPr lang="de-DE" sz="1100" dirty="0">
                <a:solidFill>
                  <a:srgbClr val="000000"/>
                </a:solidFill>
                <a:latin typeface="Calibri" panose="020F0502020204030204" pitchFamily="34" charset="0"/>
                <a:cs typeface="Calibri" panose="020F0502020204030204" pitchFamily="34" charset="0"/>
              </a:rPr>
              <a:t>Lernende sollten Malaufgaben in Punktmuster </a:t>
            </a:r>
            <a:r>
              <a:rPr lang="de-DE" sz="1100" dirty="0">
                <a:latin typeface="Calibri" panose="020F0502020204030204" pitchFamily="34" charset="0"/>
                <a:cs typeface="Calibri" panose="020F0502020204030204" pitchFamily="34" charset="0"/>
              </a:rPr>
              <a:t>hineinsehen können.</a:t>
            </a:r>
          </a:p>
          <a:p>
            <a:pPr algn="just"/>
            <a:endParaRPr lang="de-DE" sz="1100" b="1"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Verstehensgrundlage für: </a:t>
            </a:r>
          </a:p>
          <a:p>
            <a:pPr algn="just"/>
            <a:r>
              <a:rPr lang="de-DE" sz="1100" dirty="0">
                <a:latin typeface="Calibri" panose="020F0502020204030204" pitchFamily="34" charset="0"/>
                <a:cs typeface="Calibri" panose="020F0502020204030204" pitchFamily="34" charset="0"/>
              </a:rPr>
              <a:t>Erweiterte Multiplikationsaufgaben z. B. 13 </a:t>
            </a:r>
            <a:r>
              <a:rPr lang="de-DE" altLang="de-DE" sz="1100" dirty="0">
                <a:latin typeface="Calibri" panose="020F0502020204030204" pitchFamily="34" charset="0"/>
                <a:cs typeface="Calibri" panose="020F0502020204030204" pitchFamily="34" charset="0"/>
              </a:rPr>
              <a:t>· </a:t>
            </a:r>
            <a:r>
              <a:rPr lang="de-DE" sz="1100" dirty="0">
                <a:latin typeface="Calibri" panose="020F0502020204030204" pitchFamily="34" charset="0"/>
                <a:cs typeface="Calibri" panose="020F0502020204030204" pitchFamily="34" charset="0"/>
              </a:rPr>
              <a:t>15 oder in anderen Zahlenbereichen 1,2 </a:t>
            </a:r>
            <a:r>
              <a:rPr lang="de-DE" altLang="de-DE" sz="1100" dirty="0">
                <a:latin typeface="Calibri" panose="020F0502020204030204" pitchFamily="34" charset="0"/>
                <a:cs typeface="Calibri" panose="020F0502020204030204" pitchFamily="34" charset="0"/>
              </a:rPr>
              <a:t>· </a:t>
            </a:r>
            <a:r>
              <a:rPr lang="de-DE" sz="1100" dirty="0">
                <a:latin typeface="Calibri" panose="020F0502020204030204" pitchFamily="34" charset="0"/>
                <a:cs typeface="Calibri" panose="020F0502020204030204" pitchFamily="34" charset="0"/>
              </a:rPr>
              <a:t>1,5. Das Hunderterfeld dient als bildliche Vorlage für die genannten Aufgabenbereiche bis hin zur binomischen Formel.</a:t>
            </a:r>
          </a:p>
          <a:p>
            <a:pPr algn="just"/>
            <a:endParaRPr lang="de-DE" sz="1100" dirty="0">
              <a:latin typeface="Calibri" panose="020F0502020204030204" pitchFamily="34" charset="0"/>
              <a:cs typeface="Calibri" panose="020F0502020204030204" pitchFamily="34" charset="0"/>
            </a:endParaRPr>
          </a:p>
          <a:p>
            <a:pPr algn="just"/>
            <a:r>
              <a:rPr lang="de-DE" sz="1100" b="1" dirty="0">
                <a:latin typeface="Calibri" panose="020F0502020204030204" pitchFamily="34" charset="0"/>
                <a:cs typeface="Calibri" panose="020F0502020204030204" pitchFamily="34" charset="0"/>
              </a:rPr>
              <a:t>Impulse für die Weiterführung:</a:t>
            </a:r>
          </a:p>
          <a:p>
            <a:pPr algn="just">
              <a:spcBef>
                <a:spcPts val="400"/>
              </a:spcBef>
            </a:pPr>
            <a:r>
              <a:rPr lang="de-DE" sz="1100" dirty="0">
                <a:latin typeface="Calibri" panose="020F0502020204030204" pitchFamily="34" charset="0"/>
                <a:cs typeface="Calibri" panose="020F0502020204030204" pitchFamily="34" charset="0"/>
              </a:rPr>
              <a:t>Durch Erweiterung in die zweistellige Multiplikation könnten weitere Impulse entstehen: </a:t>
            </a:r>
          </a:p>
          <a:p>
            <a:pPr marL="171450" indent="-171450" algn="just">
              <a:spcBef>
                <a:spcPts val="400"/>
              </a:spcBef>
              <a:buFont typeface="Wingdings" pitchFamily="2" charset="2"/>
              <a:buChar char="§"/>
            </a:pPr>
            <a:r>
              <a:rPr lang="de-DE" sz="1100" dirty="0">
                <a:latin typeface="Calibri" panose="020F0502020204030204" pitchFamily="34" charset="0"/>
                <a:cs typeface="Calibri" panose="020F0502020204030204" pitchFamily="34" charset="0"/>
              </a:rPr>
              <a:t>Wie viele Punkte brauche ich, um aus 12 </a:t>
            </a:r>
            <a:r>
              <a:rPr lang="de-DE" altLang="de-DE" sz="1100" dirty="0">
                <a:latin typeface="Calibri" panose="020F0502020204030204" pitchFamily="34" charset="0"/>
                <a:cs typeface="Calibri" panose="020F0502020204030204" pitchFamily="34" charset="0"/>
              </a:rPr>
              <a:t>· </a:t>
            </a:r>
            <a:r>
              <a:rPr lang="de-DE" sz="1100" dirty="0">
                <a:latin typeface="Calibri" panose="020F0502020204030204" pitchFamily="34" charset="0"/>
                <a:cs typeface="Calibri" panose="020F0502020204030204" pitchFamily="34" charset="0"/>
              </a:rPr>
              <a:t>5  die Aufgabe  13 </a:t>
            </a:r>
            <a:r>
              <a:rPr lang="de-DE" altLang="de-DE" sz="1100" dirty="0">
                <a:latin typeface="Calibri" panose="020F0502020204030204" pitchFamily="34" charset="0"/>
                <a:cs typeface="Calibri" panose="020F0502020204030204" pitchFamily="34" charset="0"/>
              </a:rPr>
              <a:t>· </a:t>
            </a:r>
            <a:r>
              <a:rPr lang="de-DE" sz="1100" dirty="0">
                <a:latin typeface="Calibri" panose="020F0502020204030204" pitchFamily="34" charset="0"/>
                <a:cs typeface="Calibri" panose="020F0502020204030204" pitchFamily="34" charset="0"/>
              </a:rPr>
              <a:t>5 oder die Aufgabe 13 </a:t>
            </a:r>
            <a:r>
              <a:rPr lang="de-DE" altLang="de-DE" sz="1100" dirty="0">
                <a:latin typeface="Calibri" panose="020F0502020204030204" pitchFamily="34" charset="0"/>
                <a:cs typeface="Calibri" panose="020F0502020204030204" pitchFamily="34" charset="0"/>
              </a:rPr>
              <a:t>· 6 zu legen.</a:t>
            </a:r>
            <a:endParaRPr lang="de-DE" sz="1100" dirty="0">
              <a:latin typeface="Calibri" panose="020F0502020204030204" pitchFamily="34" charset="0"/>
              <a:cs typeface="Calibri" panose="020F0502020204030204" pitchFamily="34" charset="0"/>
            </a:endParaRPr>
          </a:p>
          <a:p>
            <a:pPr marL="171450" indent="-171450" algn="just">
              <a:spcBef>
                <a:spcPts val="400"/>
              </a:spcBef>
              <a:buFont typeface="Wingdings" pitchFamily="2" charset="2"/>
              <a:buChar char="§"/>
            </a:pPr>
            <a:r>
              <a:rPr lang="de-DE" sz="1100" dirty="0">
                <a:latin typeface="Calibri" panose="020F0502020204030204" pitchFamily="34" charset="0"/>
                <a:cs typeface="Calibri" panose="020F0502020204030204" pitchFamily="34" charset="0"/>
              </a:rPr>
              <a:t>Weitere Aufgaben in der einstelligen Multiplikation vertiefen das mentale Vorstellen der Lernenden zu multiplikativen Strukturen.</a:t>
            </a:r>
          </a:p>
        </p:txBody>
      </p:sp>
      <p:sp>
        <p:nvSpPr>
          <p:cNvPr id="2" name="Rechteck 1"/>
          <p:cNvSpPr/>
          <p:nvPr/>
        </p:nvSpPr>
        <p:spPr>
          <a:xfrm>
            <a:off x="1401146" y="1586246"/>
            <a:ext cx="5989088" cy="435760"/>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r>
              <a:rPr lang="de-DE" sz="1116" dirty="0">
                <a:latin typeface="Calibri" panose="020F0502020204030204" pitchFamily="34" charset="0"/>
                <a:cs typeface="Calibri" panose="020F0502020204030204" pitchFamily="34" charset="0"/>
              </a:rPr>
              <a:t> </a:t>
            </a:r>
          </a:p>
        </p:txBody>
      </p:sp>
      <p:sp>
        <p:nvSpPr>
          <p:cNvPr id="4" name="Rechteck 3"/>
          <p:cNvSpPr/>
          <p:nvPr/>
        </p:nvSpPr>
        <p:spPr>
          <a:xfrm>
            <a:off x="443377" y="1742373"/>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sp>
        <p:nvSpPr>
          <p:cNvPr id="10" name="Titel 9">
            <a:extLst>
              <a:ext uri="{FF2B5EF4-FFF2-40B4-BE49-F238E27FC236}">
                <a16:creationId xmlns:a16="http://schemas.microsoft.com/office/drawing/2014/main" id="{597E9D84-D8F6-D2E2-A5A0-ADB2219A5C33}"/>
              </a:ext>
            </a:extLst>
          </p:cNvPr>
          <p:cNvSpPr>
            <a:spLocks noGrp="1"/>
          </p:cNvSpPr>
          <p:nvPr>
            <p:ph type="title"/>
          </p:nvPr>
        </p:nvSpPr>
        <p:spPr>
          <a:xfrm>
            <a:off x="188938" y="237042"/>
            <a:ext cx="4840515" cy="353564"/>
          </a:xfrm>
        </p:spPr>
        <p:txBody>
          <a:bodyPr>
            <a:noAutofit/>
          </a:bodyPr>
          <a:lstStyle/>
          <a:p>
            <a:pPr algn="just"/>
            <a:r>
              <a:rPr lang="de-DE" dirty="0">
                <a:latin typeface="Calibri Regular"/>
              </a:rPr>
              <a:t>Punkte ergänzen – Multiplikation</a:t>
            </a:r>
            <a:endParaRPr lang="de-DE" b="1" dirty="0">
              <a:latin typeface="Calibri Regular"/>
            </a:endParaRPr>
          </a:p>
        </p:txBody>
      </p:sp>
      <p:sp>
        <p:nvSpPr>
          <p:cNvPr id="5" name="Textfeld 4">
            <a:extLst>
              <a:ext uri="{FF2B5EF4-FFF2-40B4-BE49-F238E27FC236}">
                <a16:creationId xmlns:a16="http://schemas.microsoft.com/office/drawing/2014/main" id="{5793BA8B-CB24-7375-52F4-AB50D9AAAF56}"/>
              </a:ext>
            </a:extLst>
          </p:cNvPr>
          <p:cNvSpPr txBox="1"/>
          <p:nvPr/>
        </p:nvSpPr>
        <p:spPr>
          <a:xfrm>
            <a:off x="6005982" y="387746"/>
            <a:ext cx="1035861"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N4A</a:t>
            </a:r>
          </a:p>
        </p:txBody>
      </p:sp>
    </p:spTree>
    <p:extLst>
      <p:ext uri="{BB962C8B-B14F-4D97-AF65-F5344CB8AC3E}">
        <p14:creationId xmlns:p14="http://schemas.microsoft.com/office/powerpoint/2010/main" val="3675837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E76DA-2FC9-D431-4F0F-BFD987B17F53}"/>
            </a:ext>
          </a:extLst>
        </p:cNvPr>
        <p:cNvGrpSpPr/>
        <p:nvPr/>
      </p:nvGrpSpPr>
      <p:grpSpPr>
        <a:xfrm>
          <a:off x="0" y="0"/>
          <a:ext cx="0" cy="0"/>
          <a:chOff x="0" y="0"/>
          <a:chExt cx="0" cy="0"/>
        </a:xfrm>
      </p:grpSpPr>
      <p:grpSp>
        <p:nvGrpSpPr>
          <p:cNvPr id="3" name="Gruppieren 2">
            <a:extLst>
              <a:ext uri="{FF2B5EF4-FFF2-40B4-BE49-F238E27FC236}">
                <a16:creationId xmlns:a16="http://schemas.microsoft.com/office/drawing/2014/main" id="{5806CC0C-CC68-A186-C0B2-2F0981384E26}"/>
              </a:ext>
            </a:extLst>
          </p:cNvPr>
          <p:cNvGrpSpPr/>
          <p:nvPr/>
        </p:nvGrpSpPr>
        <p:grpSpPr>
          <a:xfrm>
            <a:off x="1210580" y="1168296"/>
            <a:ext cx="4248565" cy="965642"/>
            <a:chOff x="-1062221" y="1645908"/>
            <a:chExt cx="4248565" cy="965642"/>
          </a:xfrm>
        </p:grpSpPr>
        <p:grpSp>
          <p:nvGrpSpPr>
            <p:cNvPr id="6" name="Gruppieren 5">
              <a:extLst>
                <a:ext uri="{FF2B5EF4-FFF2-40B4-BE49-F238E27FC236}">
                  <a16:creationId xmlns:a16="http://schemas.microsoft.com/office/drawing/2014/main" id="{176DD20A-9881-2421-B8A3-D9DBDD0F7624}"/>
                </a:ext>
              </a:extLst>
            </p:cNvPr>
            <p:cNvGrpSpPr/>
            <p:nvPr/>
          </p:nvGrpSpPr>
          <p:grpSpPr>
            <a:xfrm>
              <a:off x="-1062221" y="1888921"/>
              <a:ext cx="645795" cy="722629"/>
              <a:chOff x="-4575338" y="-14963"/>
              <a:chExt cx="645795" cy="722892"/>
            </a:xfrm>
          </p:grpSpPr>
          <p:pic>
            <p:nvPicPr>
              <p:cNvPr id="10" name="Grafik 9">
                <a:extLst>
                  <a:ext uri="{FF2B5EF4-FFF2-40B4-BE49-F238E27FC236}">
                    <a16:creationId xmlns:a16="http://schemas.microsoft.com/office/drawing/2014/main" id="{4D70D338-927F-D64B-663B-31FF01252F66}"/>
                  </a:ext>
                </a:extLst>
              </p:cNvPr>
              <p:cNvPicPr>
                <a:picLocks noChangeAspect="1"/>
              </p:cNvPicPr>
              <p:nvPr/>
            </p:nvPicPr>
            <p:blipFill>
              <a:blip r:embed="rId2"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4575338" y="-14963"/>
                <a:ext cx="645795" cy="629920"/>
              </a:xfrm>
              <a:prstGeom prst="rect">
                <a:avLst/>
              </a:prstGeom>
            </p:spPr>
          </p:pic>
          <p:sp>
            <p:nvSpPr>
              <p:cNvPr id="12" name="Textfeld 12">
                <a:extLst>
                  <a:ext uri="{FF2B5EF4-FFF2-40B4-BE49-F238E27FC236}">
                    <a16:creationId xmlns:a16="http://schemas.microsoft.com/office/drawing/2014/main" id="{7AE5D134-409E-A1A0-C3D0-C699879EBDD2}"/>
                  </a:ext>
                </a:extLst>
              </p:cNvPr>
              <p:cNvSpPr txBox="1"/>
              <p:nvPr/>
            </p:nvSpPr>
            <p:spPr>
              <a:xfrm>
                <a:off x="-4434351" y="561067"/>
                <a:ext cx="349885" cy="14686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hangingPunct="0">
                  <a:lnSpc>
                    <a:spcPct val="115000"/>
                  </a:lnSpc>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Leonie</a:t>
                </a:r>
              </a:p>
            </p:txBody>
          </p:sp>
        </p:grpSp>
        <p:sp>
          <p:nvSpPr>
            <p:cNvPr id="7" name="Rechteckige Legende 113">
              <a:extLst>
                <a:ext uri="{FF2B5EF4-FFF2-40B4-BE49-F238E27FC236}">
                  <a16:creationId xmlns:a16="http://schemas.microsoft.com/office/drawing/2014/main" id="{F4DBBD6E-02C6-F180-503A-A831C9478B35}"/>
                </a:ext>
              </a:extLst>
            </p:cNvPr>
            <p:cNvSpPr/>
            <p:nvPr/>
          </p:nvSpPr>
          <p:spPr>
            <a:xfrm>
              <a:off x="82987" y="1645908"/>
              <a:ext cx="3103357" cy="629690"/>
            </a:xfrm>
            <a:prstGeom prst="wedgeRoundRectCallout">
              <a:avLst>
                <a:gd name="adj1" fmla="val -69820"/>
                <a:gd name="adj2" fmla="val 25492"/>
                <a:gd name="adj3" fmla="val 16667"/>
              </a:avLst>
            </a:prstGeom>
            <a:ln>
              <a:solidFill>
                <a:schemeClr val="bg1">
                  <a:lumMod val="75000"/>
                </a:schemeClr>
              </a:solidFill>
            </a:ln>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style>
            <a:lnRef idx="2">
              <a:schemeClr val="accent3"/>
            </a:lnRef>
            <a:fillRef idx="1">
              <a:schemeClr val="lt1"/>
            </a:fillRef>
            <a:effectRef idx="0">
              <a:schemeClr val="accent3"/>
            </a:effectRef>
            <a:fontRef idx="minor">
              <a:schemeClr val="dk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hangingPunct="0">
                <a:lnSpc>
                  <a:spcPct val="115000"/>
                </a:lnSpc>
              </a:pPr>
              <a:r>
                <a:rPr lang="de-DE" altLang="de-DE" sz="1200" dirty="0">
                  <a:solidFill>
                    <a:srgbClr val="000000"/>
                  </a:solidFill>
                </a:rPr>
                <a:t>20 Personen möchten eine Bootsfahrt machen. In jedes Boot passen 5 Personen. </a:t>
              </a:r>
            </a:p>
          </p:txBody>
        </p:sp>
      </p:grpSp>
      <p:grpSp>
        <p:nvGrpSpPr>
          <p:cNvPr id="15" name="Gruppieren 14">
            <a:extLst>
              <a:ext uri="{FF2B5EF4-FFF2-40B4-BE49-F238E27FC236}">
                <a16:creationId xmlns:a16="http://schemas.microsoft.com/office/drawing/2014/main" id="{0870D37E-0728-9661-37F9-F25118342F61}"/>
              </a:ext>
            </a:extLst>
          </p:cNvPr>
          <p:cNvGrpSpPr/>
          <p:nvPr/>
        </p:nvGrpSpPr>
        <p:grpSpPr>
          <a:xfrm flipH="1">
            <a:off x="4522744" y="2133938"/>
            <a:ext cx="651785" cy="789579"/>
            <a:chOff x="34502" y="-66973"/>
            <a:chExt cx="593183" cy="789866"/>
          </a:xfrm>
        </p:grpSpPr>
        <p:pic>
          <p:nvPicPr>
            <p:cNvPr id="16" name="Grafik 15">
              <a:extLst>
                <a:ext uri="{FF2B5EF4-FFF2-40B4-BE49-F238E27FC236}">
                  <a16:creationId xmlns:a16="http://schemas.microsoft.com/office/drawing/2014/main" id="{B53E3FBD-877A-BF3C-B267-9B8C99836996}"/>
                </a:ext>
              </a:extLst>
            </p:cNvPr>
            <p:cNvPicPr>
              <a:picLocks noChangeAspect="1"/>
            </p:cNvPicPr>
            <p:nvPr/>
          </p:nvPicPr>
          <p:blipFill>
            <a:blip r:embed="rId3"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4502" y="-66973"/>
              <a:ext cx="593183" cy="629920"/>
            </a:xfrm>
            <a:prstGeom prst="rect">
              <a:avLst/>
            </a:prstGeom>
          </p:spPr>
        </p:pic>
        <p:sp>
          <p:nvSpPr>
            <p:cNvPr id="17" name="Textfeld 12">
              <a:extLst>
                <a:ext uri="{FF2B5EF4-FFF2-40B4-BE49-F238E27FC236}">
                  <a16:creationId xmlns:a16="http://schemas.microsoft.com/office/drawing/2014/main" id="{5A1FD94B-54B0-266D-B1F1-94E7C82B78D5}"/>
                </a:ext>
              </a:extLst>
            </p:cNvPr>
            <p:cNvSpPr txBox="1"/>
            <p:nvPr/>
          </p:nvSpPr>
          <p:spPr>
            <a:xfrm>
              <a:off x="109931" y="576031"/>
              <a:ext cx="349885" cy="14686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hangingPunct="0">
                <a:lnSpc>
                  <a:spcPct val="115000"/>
                </a:lnSpc>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Jonas</a:t>
              </a:r>
            </a:p>
          </p:txBody>
        </p:sp>
      </p:grpSp>
      <p:sp>
        <p:nvSpPr>
          <p:cNvPr id="18" name="Rechteckige Legende 113">
            <a:extLst>
              <a:ext uri="{FF2B5EF4-FFF2-40B4-BE49-F238E27FC236}">
                <a16:creationId xmlns:a16="http://schemas.microsoft.com/office/drawing/2014/main" id="{AB24C127-3E2A-7497-D169-E1F3AF00D7E3}"/>
              </a:ext>
            </a:extLst>
          </p:cNvPr>
          <p:cNvSpPr/>
          <p:nvPr/>
        </p:nvSpPr>
        <p:spPr>
          <a:xfrm>
            <a:off x="2679403" y="2332373"/>
            <a:ext cx="1383034" cy="431256"/>
          </a:xfrm>
          <a:prstGeom prst="wedgeRoundRectCallout">
            <a:avLst>
              <a:gd name="adj1" fmla="val 67169"/>
              <a:gd name="adj2" fmla="val -13924"/>
              <a:gd name="adj3" fmla="val 16667"/>
            </a:avLst>
          </a:prstGeom>
          <a:ln>
            <a:solidFill>
              <a:schemeClr val="bg1">
                <a:lumMod val="75000"/>
              </a:schemeClr>
            </a:solidFill>
          </a:ln>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style>
          <a:lnRef idx="2">
            <a:schemeClr val="accent3"/>
          </a:lnRef>
          <a:fillRef idx="1">
            <a:schemeClr val="lt1"/>
          </a:fillRef>
          <a:effectRef idx="0">
            <a:schemeClr val="accent3"/>
          </a:effectRef>
          <a:fontRef idx="minor">
            <a:schemeClr val="dk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hangingPunct="0">
              <a:lnSpc>
                <a:spcPct val="115000"/>
              </a:lnSpc>
            </a:pPr>
            <a:r>
              <a:rPr lang="de-DE" altLang="de-DE" sz="1200" dirty="0">
                <a:solidFill>
                  <a:srgbClr val="000000"/>
                </a:solidFill>
              </a:rPr>
              <a:t>Die Aufgabe lautet </a:t>
            </a:r>
            <a:br>
              <a:rPr lang="de-DE" altLang="de-DE" sz="1200" dirty="0">
                <a:solidFill>
                  <a:srgbClr val="000000"/>
                </a:solidFill>
              </a:rPr>
            </a:br>
            <a:r>
              <a:rPr lang="de-DE" altLang="de-DE" sz="1200" dirty="0">
                <a:solidFill>
                  <a:schemeClr val="tx1"/>
                </a:solidFill>
              </a:rPr>
              <a:t>20 : 4 = 5  oder?</a:t>
            </a:r>
          </a:p>
        </p:txBody>
      </p:sp>
      <p:sp>
        <p:nvSpPr>
          <p:cNvPr id="2" name="Titel 8">
            <a:extLst>
              <a:ext uri="{FF2B5EF4-FFF2-40B4-BE49-F238E27FC236}">
                <a16:creationId xmlns:a16="http://schemas.microsoft.com/office/drawing/2014/main" id="{100C6E6E-E91F-4E2E-C81F-552AFDE4DA36}"/>
              </a:ext>
            </a:extLst>
          </p:cNvPr>
          <p:cNvSpPr txBox="1">
            <a:spLocks/>
          </p:cNvSpPr>
          <p:nvPr/>
        </p:nvSpPr>
        <p:spPr>
          <a:xfrm>
            <a:off x="2594796" y="109661"/>
            <a:ext cx="2370082" cy="560690"/>
          </a:xfrm>
          <a:prstGeom prst="rect">
            <a:avLst/>
          </a:prstGeom>
        </p:spPr>
        <p:txBody>
          <a:bodyPr lIns="91440" tIns="45720" rIns="91440" bIns="45720" anchor="t"/>
          <a:lstStyle>
            <a:lvl1pPr algn="l" defTabSz="712866" rtl="0" eaLnBrk="1" latinLnBrk="0" hangingPunct="1">
              <a:lnSpc>
                <a:spcPct val="90000"/>
              </a:lnSpc>
              <a:spcBef>
                <a:spcPct val="0"/>
              </a:spcBef>
              <a:buNone/>
              <a:defRPr sz="3430" kern="1200">
                <a:solidFill>
                  <a:schemeClr val="tx1"/>
                </a:solidFill>
                <a:latin typeface="+mj-lt"/>
                <a:ea typeface="+mj-ea"/>
                <a:cs typeface="+mj-cs"/>
              </a:defRPr>
            </a:lvl1pPr>
          </a:lstStyle>
          <a:p>
            <a:pPr algn="ctr"/>
            <a:endParaRPr lang="de-DE" sz="1600" b="1" dirty="0">
              <a:solidFill>
                <a:srgbClr val="D3E2E4"/>
              </a:solidFill>
              <a:latin typeface="+mn-lt"/>
            </a:endParaRPr>
          </a:p>
        </p:txBody>
      </p:sp>
      <p:sp>
        <p:nvSpPr>
          <p:cNvPr id="8" name="Titel 7">
            <a:extLst>
              <a:ext uri="{FF2B5EF4-FFF2-40B4-BE49-F238E27FC236}">
                <a16:creationId xmlns:a16="http://schemas.microsoft.com/office/drawing/2014/main" id="{3A9DE8A5-11C2-C718-EBF7-EEE3547C872B}"/>
              </a:ext>
            </a:extLst>
          </p:cNvPr>
          <p:cNvSpPr>
            <a:spLocks noGrp="1"/>
          </p:cNvSpPr>
          <p:nvPr>
            <p:ph type="title"/>
          </p:nvPr>
        </p:nvSpPr>
        <p:spPr>
          <a:xfrm>
            <a:off x="184027" y="101846"/>
            <a:ext cx="4840515" cy="567542"/>
          </a:xfrm>
        </p:spPr>
        <p:txBody>
          <a:bodyPr/>
          <a:lstStyle/>
          <a:p>
            <a:r>
              <a:rPr lang="de-DE" dirty="0"/>
              <a:t>Rechengeschichten lösen und ausdenken</a:t>
            </a:r>
          </a:p>
        </p:txBody>
      </p:sp>
      <p:sp>
        <p:nvSpPr>
          <p:cNvPr id="11" name="Textfeld 10">
            <a:extLst>
              <a:ext uri="{FF2B5EF4-FFF2-40B4-BE49-F238E27FC236}">
                <a16:creationId xmlns:a16="http://schemas.microsoft.com/office/drawing/2014/main" id="{B6C77FEF-89FA-21DF-A360-F17875075C5A}"/>
              </a:ext>
            </a:extLst>
          </p:cNvPr>
          <p:cNvSpPr txBox="1"/>
          <p:nvPr/>
        </p:nvSpPr>
        <p:spPr>
          <a:xfrm>
            <a:off x="6004698" y="387746"/>
            <a:ext cx="1032655"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N4B</a:t>
            </a:r>
          </a:p>
        </p:txBody>
      </p:sp>
      <p:sp>
        <p:nvSpPr>
          <p:cNvPr id="13" name="Textfeld 12">
            <a:extLst>
              <a:ext uri="{FF2B5EF4-FFF2-40B4-BE49-F238E27FC236}">
                <a16:creationId xmlns:a16="http://schemas.microsoft.com/office/drawing/2014/main" id="{355F7C54-A060-4C05-364E-B5D2699F5463}"/>
              </a:ext>
            </a:extLst>
          </p:cNvPr>
          <p:cNvSpPr txBox="1"/>
          <p:nvPr/>
        </p:nvSpPr>
        <p:spPr>
          <a:xfrm>
            <a:off x="346807" y="3641172"/>
            <a:ext cx="6165752" cy="1169551"/>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Löst die Aufgabe von Leonie selbst.</a:t>
            </a:r>
          </a:p>
          <a:p>
            <a:pPr marL="342900" indent="-342900">
              <a:buClr>
                <a:srgbClr val="327A86"/>
              </a:buClr>
              <a:buFont typeface="Wingdings" panose="05000000000000000000" pitchFamily="2" charset="2"/>
              <a:buChar cha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Erklärt, warum die Aufgabe von Jonas passt oder nicht passt.</a:t>
            </a:r>
          </a:p>
          <a:p>
            <a:pPr marL="342900" indent="-342900">
              <a:buClr>
                <a:srgbClr val="327A86"/>
              </a:buClr>
              <a:buFont typeface="Wingdings" panose="05000000000000000000"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Schreibt oder erzählt eine Geschichte, bei der die Aufgabe </a:t>
            </a:r>
            <a:r>
              <a:rPr lang="de-DE" altLang="de-DE" sz="1400" dirty="0"/>
              <a:t>20 : 4 = 5 </a:t>
            </a:r>
            <a:r>
              <a:rPr lang="de-DE" altLang="de-DE" sz="1400" dirty="0">
                <a:cs typeface="Calibri" panose="020F0502020204030204" pitchFamily="34" charset="0"/>
              </a:rPr>
              <a:t>passt</a:t>
            </a:r>
            <a:r>
              <a:rPr lang="de-DE" sz="14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4" name="Textfeld 3">
            <a:extLst>
              <a:ext uri="{FF2B5EF4-FFF2-40B4-BE49-F238E27FC236}">
                <a16:creationId xmlns:a16="http://schemas.microsoft.com/office/drawing/2014/main" id="{66BD5C34-299D-A830-C3A9-96165BCB1C46}"/>
              </a:ext>
            </a:extLst>
          </p:cNvPr>
          <p:cNvSpPr txBox="1"/>
          <p:nvPr/>
        </p:nvSpPr>
        <p:spPr>
          <a:xfrm>
            <a:off x="346807" y="3301227"/>
            <a:ext cx="5723232" cy="307777"/>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solidFill>
                  <a:srgbClr val="ED7D31"/>
                </a:solidFill>
                <a:latin typeface="Calibri" panose="020F0502020204030204"/>
              </a:rPr>
              <a:t>Wie viele Boote brauchen die Personen?</a:t>
            </a:r>
          </a:p>
        </p:txBody>
      </p:sp>
      <p:pic>
        <p:nvPicPr>
          <p:cNvPr id="5" name="Grafik 4">
            <a:extLst>
              <a:ext uri="{FF2B5EF4-FFF2-40B4-BE49-F238E27FC236}">
                <a16:creationId xmlns:a16="http://schemas.microsoft.com/office/drawing/2014/main" id="{8537E833-7EAF-B9A8-47CE-9EDE298D6460}"/>
              </a:ext>
            </a:extLst>
          </p:cNvPr>
          <p:cNvPicPr>
            <a:picLocks noChangeAspect="1"/>
          </p:cNvPicPr>
          <p:nvPr/>
        </p:nvPicPr>
        <p:blipFill>
          <a:blip r:embed="rId4">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346807" y="3327154"/>
            <a:ext cx="281850" cy="281850"/>
          </a:xfrm>
          <a:prstGeom prst="rect">
            <a:avLst/>
          </a:prstGeom>
          <a:noFill/>
        </p:spPr>
      </p:pic>
    </p:spTree>
    <p:extLst>
      <p:ext uri="{BB962C8B-B14F-4D97-AF65-F5344CB8AC3E}">
        <p14:creationId xmlns:p14="http://schemas.microsoft.com/office/powerpoint/2010/main" val="339623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24467" y="3187391"/>
            <a:ext cx="5207556" cy="1457515"/>
          </a:xfrm>
          <a:prstGeom prst="rect">
            <a:avLst/>
          </a:prstGeom>
        </p:spPr>
        <p:txBody>
          <a:bodyPr wrap="square">
            <a:spAutoFit/>
          </a:bodyPr>
          <a:lstStyle/>
          <a:p>
            <a:pPr>
              <a:lnSpc>
                <a:spcPct val="105000"/>
              </a:lnSpc>
              <a:spcAft>
                <a:spcPts val="1026"/>
              </a:spcAft>
            </a:pPr>
            <a:br>
              <a:rPr lang="de-DE" sz="1100" dirty="0">
                <a:latin typeface="Calibri" panose="020F0502020204030204" pitchFamily="34" charset="0"/>
                <a:cs typeface="Calibri" panose="020F0502020204030204" pitchFamily="34" charset="0"/>
              </a:rPr>
            </a:br>
            <a:r>
              <a:rPr lang="de-DE" sz="1100" b="1" dirty="0">
                <a:latin typeface="Calibri" panose="020F0502020204030204" pitchFamily="34" charset="0"/>
                <a:cs typeface="Calibri" panose="020F0502020204030204" pitchFamily="34" charset="0"/>
              </a:rPr>
              <a:t>Nutzung als Karteikasten:</a:t>
            </a:r>
          </a:p>
          <a:p>
            <a:pPr>
              <a:lnSpc>
                <a:spcPct val="105000"/>
              </a:lnSpc>
              <a:spcAft>
                <a:spcPts val="1026"/>
              </a:spcAft>
            </a:pPr>
            <a:r>
              <a:rPr lang="de-DE" sz="1100" dirty="0">
                <a:latin typeface="Calibri" panose="020F0502020204030204" pitchFamily="34" charset="0"/>
                <a:cs typeface="Calibri" panose="020F0502020204030204" pitchFamily="34" charset="0"/>
              </a:rPr>
              <a:t>Drucken Sie das Dokument bitte im PDF-Format mit folgender Einstellung:</a:t>
            </a:r>
            <a:br>
              <a:rPr lang="de-DE" sz="1100" dirty="0">
                <a:latin typeface="Calibri" panose="020F0502020204030204" pitchFamily="34" charset="0"/>
                <a:cs typeface="Calibri" panose="020F0502020204030204" pitchFamily="34" charset="0"/>
              </a:rPr>
            </a:br>
            <a:r>
              <a:rPr lang="de-DE" sz="1100" kern="1400" dirty="0">
                <a:solidFill>
                  <a:srgbClr val="000000"/>
                </a:solidFill>
                <a:latin typeface="Calibri" panose="020F0502020204030204" pitchFamily="34" charset="0"/>
                <a:cs typeface="Calibri" panose="020F0502020204030204" pitchFamily="34" charset="0"/>
              </a:rPr>
              <a:t>Seiten pro Blatt: 2 | Seitenanordnung: horizontal | Ausrichtung: Querformat.</a:t>
            </a:r>
            <a:br>
              <a:rPr lang="de-DE" sz="1100" kern="1400" dirty="0">
                <a:solidFill>
                  <a:srgbClr val="000000"/>
                </a:solidFill>
                <a:latin typeface="Calibri" panose="020F0502020204030204" pitchFamily="34" charset="0"/>
                <a:cs typeface="Calibri" panose="020F0502020204030204" pitchFamily="34" charset="0"/>
              </a:rPr>
            </a:br>
            <a:r>
              <a:rPr lang="de-DE" sz="1100" kern="1400" dirty="0">
                <a:solidFill>
                  <a:srgbClr val="000000"/>
                </a:solidFill>
                <a:latin typeface="Calibri" panose="020F0502020204030204" pitchFamily="34" charset="0"/>
                <a:cs typeface="Calibri" panose="020F0502020204030204" pitchFamily="34" charset="0"/>
              </a:rPr>
              <a:t>Schneiden Sie die Karten entsprechend im DIN-A5 Querformat auseinander und kleben Sie sie mit der Rückseite aneinander. Mehr Stabilität erhalten Sie, wenn Sie die Karten auf festeren Karton kleben. Wir empfehlen, die Karten in Folien aufzuheben.</a:t>
            </a:r>
          </a:p>
        </p:txBody>
      </p:sp>
      <p:sp>
        <p:nvSpPr>
          <p:cNvPr id="10" name="Titel 9">
            <a:extLst>
              <a:ext uri="{FF2B5EF4-FFF2-40B4-BE49-F238E27FC236}">
                <a16:creationId xmlns:a16="http://schemas.microsoft.com/office/drawing/2014/main" id="{63EF03C4-B995-DB4D-AC48-DE6E30E17288}"/>
              </a:ext>
            </a:extLst>
          </p:cNvPr>
          <p:cNvSpPr>
            <a:spLocks noGrp="1"/>
          </p:cNvSpPr>
          <p:nvPr>
            <p:ph type="title"/>
          </p:nvPr>
        </p:nvSpPr>
        <p:spPr>
          <a:xfrm>
            <a:off x="185847" y="270950"/>
            <a:ext cx="4840515" cy="307927"/>
          </a:xfrm>
        </p:spPr>
        <p:txBody>
          <a:bodyPr>
            <a:noAutofit/>
          </a:bodyPr>
          <a:lstStyle/>
          <a:p>
            <a:r>
              <a:rPr lang="de-DE" dirty="0"/>
              <a:t>Tipps zum Umgang mit der Kartei </a:t>
            </a:r>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t="18295" r="7973" b="11109"/>
          <a:stretch/>
        </p:blipFill>
        <p:spPr>
          <a:xfrm>
            <a:off x="5913037" y="2531483"/>
            <a:ext cx="1213670" cy="1049363"/>
          </a:xfrm>
          <a:prstGeom prst="rect">
            <a:avLst/>
          </a:prstGeom>
        </p:spPr>
      </p:pic>
      <p:sp>
        <p:nvSpPr>
          <p:cNvPr id="5" name="Textfeld 4">
            <a:extLst>
              <a:ext uri="{FF2B5EF4-FFF2-40B4-BE49-F238E27FC236}">
                <a16:creationId xmlns:a16="http://schemas.microsoft.com/office/drawing/2014/main" id="{7DF08C95-7431-E944-AA85-ABA08C756950}"/>
              </a:ext>
            </a:extLst>
          </p:cNvPr>
          <p:cNvSpPr txBox="1"/>
          <p:nvPr/>
        </p:nvSpPr>
        <p:spPr>
          <a:xfrm>
            <a:off x="0" y="1097280"/>
            <a:ext cx="1325880" cy="305596"/>
          </a:xfrm>
          <a:prstGeom prst="rect">
            <a:avLst/>
          </a:prstGeom>
          <a:solidFill>
            <a:schemeClr val="bg1"/>
          </a:solidFill>
        </p:spPr>
        <p:txBody>
          <a:bodyPr wrap="square" rtlCol="0">
            <a:spAutoFit/>
          </a:bodyPr>
          <a:lstStyle/>
          <a:p>
            <a:endParaRPr lang="de-DE" dirty="0">
              <a:latin typeface="Calibri" panose="020F0502020204030204" pitchFamily="34" charset="0"/>
              <a:cs typeface="Calibri" panose="020F0502020204030204" pitchFamily="34" charset="0"/>
            </a:endParaRPr>
          </a:p>
        </p:txBody>
      </p:sp>
      <p:pic>
        <p:nvPicPr>
          <p:cNvPr id="21" name="Grafik 20">
            <a:extLst>
              <a:ext uri="{FF2B5EF4-FFF2-40B4-BE49-F238E27FC236}">
                <a16:creationId xmlns:a16="http://schemas.microsoft.com/office/drawing/2014/main" id="{026CE1A8-2BBF-9048-A796-E5969CB86697}"/>
              </a:ext>
            </a:extLst>
          </p:cNvPr>
          <p:cNvPicPr>
            <a:picLocks noChangeAspect="1"/>
          </p:cNvPicPr>
          <p:nvPr/>
        </p:nvPicPr>
        <p:blipFill>
          <a:blip r:embed="rId3">
            <a:duotone>
              <a:schemeClr val="accent3">
                <a:shade val="45000"/>
                <a:satMod val="135000"/>
              </a:schemeClr>
              <a:prstClr val="white"/>
            </a:duotone>
          </a:blip>
          <a:stretch>
            <a:fillRect/>
          </a:stretch>
        </p:blipFill>
        <p:spPr>
          <a:xfrm>
            <a:off x="523535" y="3241017"/>
            <a:ext cx="670167" cy="675131"/>
          </a:xfrm>
          <a:prstGeom prst="rect">
            <a:avLst/>
          </a:prstGeom>
        </p:spPr>
      </p:pic>
      <p:grpSp>
        <p:nvGrpSpPr>
          <p:cNvPr id="30" name="Gruppieren 29">
            <a:extLst>
              <a:ext uri="{FF2B5EF4-FFF2-40B4-BE49-F238E27FC236}">
                <a16:creationId xmlns:a16="http://schemas.microsoft.com/office/drawing/2014/main" id="{82A6C431-3E20-AF45-824B-5BC815D06253}"/>
              </a:ext>
            </a:extLst>
          </p:cNvPr>
          <p:cNvGrpSpPr/>
          <p:nvPr/>
        </p:nvGrpSpPr>
        <p:grpSpPr>
          <a:xfrm>
            <a:off x="990796" y="3813371"/>
            <a:ext cx="670168" cy="569829"/>
            <a:chOff x="237744" y="2497836"/>
            <a:chExt cx="911922" cy="675131"/>
          </a:xfrm>
        </p:grpSpPr>
        <p:pic>
          <p:nvPicPr>
            <p:cNvPr id="24" name="Grafik 23">
              <a:extLst>
                <a:ext uri="{FF2B5EF4-FFF2-40B4-BE49-F238E27FC236}">
                  <a16:creationId xmlns:a16="http://schemas.microsoft.com/office/drawing/2014/main" id="{CB9CC41B-B9A0-B74D-9AF2-7C48228ED8D3}"/>
                </a:ext>
              </a:extLst>
            </p:cNvPr>
            <p:cNvPicPr>
              <a:picLocks noChangeAspect="1"/>
            </p:cNvPicPr>
            <p:nvPr/>
          </p:nvPicPr>
          <p:blipFill>
            <a:blip r:embed="rId4">
              <a:duotone>
                <a:schemeClr val="accent3">
                  <a:shade val="45000"/>
                  <a:satMod val="135000"/>
                </a:schemeClr>
                <a:prstClr val="white"/>
              </a:duotone>
            </a:blip>
            <a:stretch>
              <a:fillRect/>
            </a:stretch>
          </p:blipFill>
          <p:spPr>
            <a:xfrm>
              <a:off x="237744" y="2497836"/>
              <a:ext cx="911922" cy="675131"/>
            </a:xfrm>
            <a:prstGeom prst="rect">
              <a:avLst/>
            </a:prstGeom>
          </p:spPr>
        </p:pic>
        <p:sp>
          <p:nvSpPr>
            <p:cNvPr id="29" name="Oval 28">
              <a:extLst>
                <a:ext uri="{FF2B5EF4-FFF2-40B4-BE49-F238E27FC236}">
                  <a16:creationId xmlns:a16="http://schemas.microsoft.com/office/drawing/2014/main" id="{33D19C33-AA95-BD4E-91CD-C13E5B2FE355}"/>
                </a:ext>
              </a:extLst>
            </p:cNvPr>
            <p:cNvSpPr/>
            <p:nvPr/>
          </p:nvSpPr>
          <p:spPr>
            <a:xfrm>
              <a:off x="694944" y="2843784"/>
              <a:ext cx="72000"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grpSp>
      <p:pic>
        <p:nvPicPr>
          <p:cNvPr id="11" name="Grafik 10">
            <a:extLst>
              <a:ext uri="{FF2B5EF4-FFF2-40B4-BE49-F238E27FC236}">
                <a16:creationId xmlns:a16="http://schemas.microsoft.com/office/drawing/2014/main" id="{B97E6472-A269-2BA0-851A-498B58DC50E6}"/>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0032" y="1136846"/>
            <a:ext cx="1061527" cy="1061527"/>
          </a:xfrm>
          <a:prstGeom prst="rect">
            <a:avLst/>
          </a:prstGeom>
        </p:spPr>
      </p:pic>
      <p:sp>
        <p:nvSpPr>
          <p:cNvPr id="12" name="Rechteck 11">
            <a:extLst>
              <a:ext uri="{FF2B5EF4-FFF2-40B4-BE49-F238E27FC236}">
                <a16:creationId xmlns:a16="http://schemas.microsoft.com/office/drawing/2014/main" id="{BB86DE96-8B38-2E0E-B261-18933F4FC010}"/>
              </a:ext>
            </a:extLst>
          </p:cNvPr>
          <p:cNvSpPr/>
          <p:nvPr/>
        </p:nvSpPr>
        <p:spPr>
          <a:xfrm>
            <a:off x="1739309" y="806896"/>
            <a:ext cx="5279800" cy="1408014"/>
          </a:xfrm>
          <a:prstGeom prst="rect">
            <a:avLst/>
          </a:prstGeom>
        </p:spPr>
        <p:txBody>
          <a:bodyPr wrap="square">
            <a:spAutoFit/>
          </a:bodyPr>
          <a:lstStyle/>
          <a:p>
            <a:pPr>
              <a:lnSpc>
                <a:spcPct val="105000"/>
              </a:lnSpc>
              <a:spcAft>
                <a:spcPts val="1026"/>
              </a:spcAft>
            </a:pPr>
            <a:br>
              <a:rPr lang="de-DE" sz="1100" dirty="0">
                <a:latin typeface="Calibri" panose="020F0502020204030204" pitchFamily="34" charset="0"/>
                <a:cs typeface="Calibri" panose="020F0502020204030204" pitchFamily="34" charset="0"/>
              </a:rPr>
            </a:br>
            <a:r>
              <a:rPr lang="de-DE" sz="1100" b="1" dirty="0">
                <a:latin typeface="Calibri" panose="020F0502020204030204" pitchFamily="34" charset="0"/>
                <a:cs typeface="Calibri" panose="020F0502020204030204" pitchFamily="34" charset="0"/>
              </a:rPr>
              <a:t>Digitale Nutzung:</a:t>
            </a:r>
          </a:p>
          <a:p>
            <a:pPr>
              <a:lnSpc>
                <a:spcPct val="105000"/>
              </a:lnSpc>
              <a:spcAft>
                <a:spcPts val="1026"/>
              </a:spcAft>
            </a:pPr>
            <a:r>
              <a:rPr lang="de-DE" sz="1100" dirty="0">
                <a:latin typeface="Calibri" panose="020F0502020204030204" pitchFamily="34" charset="0"/>
                <a:cs typeface="Calibri" panose="020F0502020204030204" pitchFamily="34" charset="0"/>
              </a:rPr>
              <a:t>Sie können die Karten auf dem </a:t>
            </a:r>
            <a:r>
              <a:rPr lang="de-DE" sz="1100" dirty="0" err="1">
                <a:latin typeface="Calibri" panose="020F0502020204030204" pitchFamily="34" charset="0"/>
                <a:cs typeface="Calibri" panose="020F0502020204030204" pitchFamily="34" charset="0"/>
              </a:rPr>
              <a:t>Beamer</a:t>
            </a:r>
            <a:r>
              <a:rPr lang="de-DE" sz="1100" dirty="0">
                <a:latin typeface="Calibri" panose="020F0502020204030204" pitchFamily="34" charset="0"/>
                <a:cs typeface="Calibri" panose="020F0502020204030204" pitchFamily="34" charset="0"/>
              </a:rPr>
              <a:t> oder der interaktiven Tafel zeigen. Die Aufträge zu den Verstehensaktivitäten für Lernende werden dann nacheinander eingeblendet</a:t>
            </a:r>
            <a:r>
              <a:rPr lang="de-DE" sz="1100" kern="1400" dirty="0">
                <a:latin typeface="Calibri" panose="020F0502020204030204" pitchFamily="34" charset="0"/>
                <a:cs typeface="Calibri" panose="020F0502020204030204" pitchFamily="34" charset="0"/>
              </a:rPr>
              <a:t>.</a:t>
            </a:r>
          </a:p>
          <a:p>
            <a:pPr>
              <a:lnSpc>
                <a:spcPct val="105000"/>
              </a:lnSpc>
              <a:spcAft>
                <a:spcPts val="1026"/>
              </a:spcAft>
            </a:pPr>
            <a:r>
              <a:rPr lang="de-DE" sz="1100" kern="1400" dirty="0">
                <a:latin typeface="Calibri" panose="020F0502020204030204" pitchFamily="34" charset="0"/>
                <a:cs typeface="Calibri" panose="020F0502020204030204" pitchFamily="34" charset="0"/>
              </a:rPr>
              <a:t>Wenn Sie sich ein PDF aller Karten erstellen (und ggf. ausdrucken), können Sie während des Unterrichtsgesprächs auch auf die Rückseiten schauen.</a:t>
            </a:r>
          </a:p>
        </p:txBody>
      </p:sp>
      <p:sp>
        <p:nvSpPr>
          <p:cNvPr id="7" name="Textfeld 6">
            <a:extLst>
              <a:ext uri="{FF2B5EF4-FFF2-40B4-BE49-F238E27FC236}">
                <a16:creationId xmlns:a16="http://schemas.microsoft.com/office/drawing/2014/main" id="{144F7DB8-D069-1F55-7E89-3BB6D81B752B}"/>
              </a:ext>
            </a:extLst>
          </p:cNvPr>
          <p:cNvSpPr txBox="1"/>
          <p:nvPr/>
        </p:nvSpPr>
        <p:spPr>
          <a:xfrm>
            <a:off x="5688534" y="263498"/>
            <a:ext cx="1478383" cy="230832"/>
          </a:xfrm>
          <a:prstGeom prst="rect">
            <a:avLst/>
          </a:prstGeom>
          <a:solidFill>
            <a:schemeClr val="bg1">
              <a:lumMod val="75000"/>
            </a:schemeClr>
          </a:solidFill>
        </p:spPr>
        <p:txBody>
          <a:bodyPr wrap="square" rIns="36000" rtlCol="0">
            <a:spAutoFit/>
          </a:bodyPr>
          <a:lstStyle/>
          <a:p>
            <a:r>
              <a:rPr lang="de-DE" sz="900" dirty="0">
                <a:solidFill>
                  <a:schemeClr val="bg1"/>
                </a:solidFill>
                <a:latin typeface="Calibri" panose="020F0502020204030204" pitchFamily="34" charset="0"/>
              </a:rPr>
              <a:t>Verstehensaktivitäten-Kartei      </a:t>
            </a:r>
          </a:p>
        </p:txBody>
      </p:sp>
    </p:spTree>
    <p:extLst>
      <p:ext uri="{BB962C8B-B14F-4D97-AF65-F5344CB8AC3E}">
        <p14:creationId xmlns:p14="http://schemas.microsoft.com/office/powerpoint/2010/main" val="3593619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07FD464A-02F6-898E-EDA8-67F91103BD34}"/>
              </a:ext>
            </a:extLst>
          </p:cNvPr>
          <p:cNvSpPr/>
          <p:nvPr/>
        </p:nvSpPr>
        <p:spPr>
          <a:xfrm>
            <a:off x="188769" y="851963"/>
            <a:ext cx="7211345" cy="3241913"/>
          </a:xfrm>
          <a:prstGeom prst="rect">
            <a:avLst/>
          </a:prstGeom>
        </p:spPr>
        <p:txBody>
          <a:bodyPr wrap="square" lIns="91440" tIns="45720" rIns="91440" bIns="45720" anchor="t">
            <a:spAutoFit/>
          </a:bodyPr>
          <a:lstStyle/>
          <a:p>
            <a:pPr algn="just"/>
            <a:r>
              <a:rPr lang="de-DE" sz="1100" b="1" dirty="0">
                <a:solidFill>
                  <a:srgbClr val="000000"/>
                </a:solidFill>
                <a:latin typeface="Calibri" panose="020F0502020204030204" pitchFamily="34" charset="0"/>
                <a:cs typeface="Calibri" panose="020F0502020204030204" pitchFamily="34" charset="0"/>
              </a:rPr>
              <a:t>Beschreibung der Verstehensaktivität: </a:t>
            </a:r>
          </a:p>
          <a:p>
            <a:pPr algn="just"/>
            <a:r>
              <a:rPr lang="de-DE" sz="1100" dirty="0">
                <a:solidFill>
                  <a:srgbClr val="000000"/>
                </a:solidFill>
                <a:latin typeface="Calibri" panose="020F0502020204030204" pitchFamily="34" charset="0"/>
                <a:cs typeface="Calibri" panose="020F0502020204030204" pitchFamily="34" charset="0"/>
              </a:rPr>
              <a:t>Lernende beschäftigen sich mit dem Aufteilen. Durch das Wording „passen in“ wird eine </a:t>
            </a:r>
            <a:r>
              <a:rPr lang="de-DE" sz="1100" dirty="0" err="1">
                <a:solidFill>
                  <a:srgbClr val="000000"/>
                </a:solidFill>
                <a:latin typeface="Calibri" panose="020F0502020204030204" pitchFamily="34" charset="0"/>
                <a:cs typeface="Calibri" panose="020F0502020204030204" pitchFamily="34" charset="0"/>
              </a:rPr>
              <a:t>verstehensförderliche</a:t>
            </a:r>
            <a:r>
              <a:rPr lang="de-DE" sz="1100" dirty="0">
                <a:solidFill>
                  <a:srgbClr val="000000"/>
                </a:solidFill>
                <a:latin typeface="Calibri" panose="020F0502020204030204" pitchFamily="34" charset="0"/>
                <a:cs typeface="Calibri" panose="020F0502020204030204" pitchFamily="34" charset="0"/>
              </a:rPr>
              <a:t> Sprache verwendet, die das Aufteilen als Division verstehensorientiert verbildlicht. Die Aufg</a:t>
            </a:r>
            <a:r>
              <a:rPr lang="de-DE" sz="1100" dirty="0">
                <a:latin typeface="Calibri" panose="020F0502020204030204" pitchFamily="34" charset="0"/>
                <a:cs typeface="Calibri" panose="020F0502020204030204" pitchFamily="34" charset="0"/>
              </a:rPr>
              <a:t>abe von Jonas passt nicht zur Rechen-geschichte, da nach der Anzahl der Boote gefragt wird. Lernende sollen dies erkennen und begründen, warum die notierte Divisionsaufgabe nicht zur Geschichte passt. Sie formulieren eine zu der Multiplikationsaufgabe passende Rechengeschichte, diese könnte dann auch das Verteilen thematisieren. Denkbar </a:t>
            </a:r>
            <a:r>
              <a:rPr lang="de-DE" sz="1100" dirty="0">
                <a:solidFill>
                  <a:srgbClr val="000000"/>
                </a:solidFill>
                <a:latin typeface="Calibri" panose="020F0502020204030204" pitchFamily="34" charset="0"/>
                <a:cs typeface="Calibri" panose="020F0502020204030204" pitchFamily="34" charset="0"/>
              </a:rPr>
              <a:t>wäre auch, dass Lernende ihre Rechengeschichten austauschen und gegenseitig überprüfen</a:t>
            </a:r>
            <a:r>
              <a:rPr lang="de-DE" sz="1100" b="1" dirty="0">
                <a:solidFill>
                  <a:srgbClr val="000000"/>
                </a:solidFill>
                <a:latin typeface="Calibri" panose="020F0502020204030204" pitchFamily="34" charset="0"/>
                <a:cs typeface="Calibri" panose="020F0502020204030204" pitchFamily="34" charset="0"/>
              </a:rPr>
              <a:t>.</a:t>
            </a:r>
          </a:p>
          <a:p>
            <a:pPr algn="just"/>
            <a:endParaRPr lang="de-DE" sz="1100" b="1"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Erforderliche Verstehensgrundlagen:</a:t>
            </a:r>
          </a:p>
          <a:p>
            <a:pPr algn="just"/>
            <a:r>
              <a:rPr lang="de-DE" sz="1100" dirty="0">
                <a:solidFill>
                  <a:srgbClr val="000000"/>
                </a:solidFill>
                <a:latin typeface="Calibri" panose="020F0502020204030204" pitchFamily="34" charset="0"/>
                <a:cs typeface="Calibri" panose="020F0502020204030204" pitchFamily="34" charset="0"/>
              </a:rPr>
              <a:t>Operationsverständnis von Division (als Aufteilen einer gleich großen Gruppe).</a:t>
            </a:r>
          </a:p>
          <a:p>
            <a:pPr algn="just"/>
            <a:endParaRPr lang="de-DE" sz="1100"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Verstehensgrundlage für:</a:t>
            </a:r>
          </a:p>
          <a:p>
            <a:pPr algn="just"/>
            <a:r>
              <a:rPr lang="de-DE" sz="1100" dirty="0">
                <a:solidFill>
                  <a:srgbClr val="000000"/>
                </a:solidFill>
                <a:latin typeface="Calibri" panose="020F0502020204030204" pitchFamily="34" charset="0"/>
                <a:cs typeface="Calibri" panose="020F0502020204030204" pitchFamily="34" charset="0"/>
              </a:rPr>
              <a:t>Viele weiterführende mathematische Inhalte wie Brüche, Prozente.</a:t>
            </a:r>
          </a:p>
          <a:p>
            <a:pPr algn="just"/>
            <a:endParaRPr lang="de-DE" sz="1100"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Impulse für die Weiterführung:</a:t>
            </a:r>
          </a:p>
          <a:p>
            <a:pPr marL="171450" indent="-171450" algn="just">
              <a:spcBef>
                <a:spcPts val="400"/>
              </a:spcBef>
              <a:buFont typeface="Wingdings" pitchFamily="2" charset="2"/>
              <a:buChar char="§"/>
            </a:pPr>
            <a:r>
              <a:rPr lang="de-DE" sz="1100" dirty="0">
                <a:latin typeface="Calibri" panose="020F0502020204030204" pitchFamily="34" charset="0"/>
                <a:cs typeface="Calibri" panose="020F0502020204030204" pitchFamily="34" charset="0"/>
              </a:rPr>
              <a:t>Schreibe eine Rechengeschichte zu der Aufgabe </a:t>
            </a:r>
            <a:r>
              <a:rPr lang="de-DE" sz="1100" dirty="0">
                <a:solidFill>
                  <a:srgbClr val="000000"/>
                </a:solidFill>
                <a:latin typeface="Calibri" panose="020F0502020204030204" pitchFamily="34" charset="0"/>
                <a:cs typeface="Calibri" panose="020F0502020204030204" pitchFamily="34" charset="0"/>
              </a:rPr>
              <a:t>27 : 3 oder 150 : 30</a:t>
            </a:r>
            <a:r>
              <a:rPr lang="de-DE" sz="1100" dirty="0">
                <a:latin typeface="Calibri" panose="020F0502020204030204" pitchFamily="34" charset="0"/>
                <a:cs typeface="Calibri" panose="020F0502020204030204" pitchFamily="34" charset="0"/>
              </a:rPr>
              <a:t>. Tauscht eure Rechengeschichten aus und überprüft, ob sie zu der Rechnung passen. </a:t>
            </a:r>
            <a:endParaRPr lang="de-DE" sz="1100" b="1" dirty="0">
              <a:latin typeface="Calibri" panose="020F0502020204030204" pitchFamily="34" charset="0"/>
              <a:cs typeface="Calibri" panose="020F0502020204030204" pitchFamily="34" charset="0"/>
            </a:endParaRPr>
          </a:p>
          <a:p>
            <a:pPr marL="171450" indent="-171450" algn="just">
              <a:spcBef>
                <a:spcPts val="400"/>
              </a:spcBef>
              <a:buFont typeface="Wingdings" pitchFamily="2" charset="2"/>
              <a:buChar char="§"/>
            </a:pPr>
            <a:r>
              <a:rPr lang="de-DE" sz="1100" dirty="0">
                <a:latin typeface="Calibri" panose="020F0502020204030204" pitchFamily="34" charset="0"/>
                <a:cs typeface="Calibri" panose="020F0502020204030204" pitchFamily="34" charset="0"/>
              </a:rPr>
              <a:t>Komplexere Rechengeschichten oder Rechengeschichten zu anderen Operationen (insbesondere Multiplikation).</a:t>
            </a:r>
          </a:p>
        </p:txBody>
      </p:sp>
      <p:sp>
        <p:nvSpPr>
          <p:cNvPr id="2" name="Rechteck 1"/>
          <p:cNvSpPr/>
          <p:nvPr/>
        </p:nvSpPr>
        <p:spPr>
          <a:xfrm>
            <a:off x="1401146" y="1586246"/>
            <a:ext cx="5989088" cy="435760"/>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r>
              <a:rPr lang="de-DE" sz="1116" dirty="0">
                <a:latin typeface="Calibri" panose="020F0502020204030204" pitchFamily="34" charset="0"/>
                <a:cs typeface="Calibri" panose="020F0502020204030204" pitchFamily="34" charset="0"/>
              </a:rPr>
              <a:t> </a:t>
            </a:r>
          </a:p>
        </p:txBody>
      </p:sp>
      <p:sp>
        <p:nvSpPr>
          <p:cNvPr id="4" name="Rechteck 3"/>
          <p:cNvSpPr/>
          <p:nvPr/>
        </p:nvSpPr>
        <p:spPr>
          <a:xfrm>
            <a:off x="443377" y="1742373"/>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sp>
        <p:nvSpPr>
          <p:cNvPr id="9" name="Titel 9">
            <a:extLst>
              <a:ext uri="{FF2B5EF4-FFF2-40B4-BE49-F238E27FC236}">
                <a16:creationId xmlns:a16="http://schemas.microsoft.com/office/drawing/2014/main" id="{4DDCCA02-C3E3-6D43-DDAC-9C7FDD83B3A0}"/>
              </a:ext>
            </a:extLst>
          </p:cNvPr>
          <p:cNvSpPr>
            <a:spLocks noGrp="1"/>
          </p:cNvSpPr>
          <p:nvPr>
            <p:ph type="title"/>
          </p:nvPr>
        </p:nvSpPr>
        <p:spPr>
          <a:xfrm>
            <a:off x="190819" y="207857"/>
            <a:ext cx="4840515" cy="353564"/>
          </a:xfrm>
        </p:spPr>
        <p:txBody>
          <a:bodyPr>
            <a:noAutofit/>
          </a:bodyPr>
          <a:lstStyle/>
          <a:p>
            <a:pPr algn="just"/>
            <a:r>
              <a:rPr lang="de-DE" dirty="0">
                <a:latin typeface="Calibri Regular"/>
              </a:rPr>
              <a:t>Rechengeschichten lösen und ausdenken</a:t>
            </a:r>
            <a:endParaRPr lang="de-DE" b="1" dirty="0">
              <a:latin typeface="Calibri Regular"/>
            </a:endParaRPr>
          </a:p>
        </p:txBody>
      </p:sp>
      <p:sp>
        <p:nvSpPr>
          <p:cNvPr id="5" name="Textfeld 4">
            <a:extLst>
              <a:ext uri="{FF2B5EF4-FFF2-40B4-BE49-F238E27FC236}">
                <a16:creationId xmlns:a16="http://schemas.microsoft.com/office/drawing/2014/main" id="{C9234D99-DEE1-A38C-4893-FA306E203E34}"/>
              </a:ext>
            </a:extLst>
          </p:cNvPr>
          <p:cNvSpPr txBox="1"/>
          <p:nvPr/>
        </p:nvSpPr>
        <p:spPr>
          <a:xfrm>
            <a:off x="6005054" y="387746"/>
            <a:ext cx="1032655"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N4B</a:t>
            </a:r>
          </a:p>
        </p:txBody>
      </p:sp>
    </p:spTree>
    <p:extLst>
      <p:ext uri="{BB962C8B-B14F-4D97-AF65-F5344CB8AC3E}">
        <p14:creationId xmlns:p14="http://schemas.microsoft.com/office/powerpoint/2010/main" val="1991136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E76DA-2FC9-D431-4F0F-BFD987B17F53}"/>
            </a:ext>
          </a:extLst>
        </p:cNvPr>
        <p:cNvGrpSpPr/>
        <p:nvPr/>
      </p:nvGrpSpPr>
      <p:grpSpPr>
        <a:xfrm>
          <a:off x="0" y="0"/>
          <a:ext cx="0" cy="0"/>
          <a:chOff x="0" y="0"/>
          <a:chExt cx="0" cy="0"/>
        </a:xfrm>
      </p:grpSpPr>
      <p:sp>
        <p:nvSpPr>
          <p:cNvPr id="34" name="Rechteck 33">
            <a:extLst>
              <a:ext uri="{FF2B5EF4-FFF2-40B4-BE49-F238E27FC236}">
                <a16:creationId xmlns:a16="http://schemas.microsoft.com/office/drawing/2014/main" id="{F2203A8D-7FF3-EA30-3C0B-B02FCB7E26C2}"/>
              </a:ext>
            </a:extLst>
          </p:cNvPr>
          <p:cNvSpPr/>
          <p:nvPr/>
        </p:nvSpPr>
        <p:spPr>
          <a:xfrm>
            <a:off x="99055" y="1053851"/>
            <a:ext cx="6289158" cy="285335"/>
          </a:xfrm>
          <a:prstGeom prst="rect">
            <a:avLst/>
          </a:prstGeom>
        </p:spPr>
        <p:txBody>
          <a:bodyPr wrap="square" lIns="91440" tIns="45720" rIns="91440" bIns="45720" anchor="t">
            <a:spAutoFit/>
          </a:bodyPr>
          <a:lstStyle/>
          <a:p>
            <a:pPr>
              <a:lnSpc>
                <a:spcPct val="110000"/>
              </a:lnSpc>
              <a:spcBef>
                <a:spcPts val="400"/>
              </a:spcBef>
            </a:pPr>
            <a:endParaRPr lang="de-DE" sz="1200" b="1" dirty="0">
              <a:solidFill>
                <a:srgbClr val="000000"/>
              </a:solidFill>
              <a:cs typeface="Calibri" panose="020F0502020204030204" pitchFamily="34" charset="0"/>
            </a:endParaRPr>
          </a:p>
        </p:txBody>
      </p:sp>
      <p:sp>
        <p:nvSpPr>
          <p:cNvPr id="43" name="Titel 8">
            <a:extLst>
              <a:ext uri="{FF2B5EF4-FFF2-40B4-BE49-F238E27FC236}">
                <a16:creationId xmlns:a16="http://schemas.microsoft.com/office/drawing/2014/main" id="{436928E2-367E-4ED9-4898-2A551E4FBA9F}"/>
              </a:ext>
            </a:extLst>
          </p:cNvPr>
          <p:cNvSpPr txBox="1">
            <a:spLocks/>
          </p:cNvSpPr>
          <p:nvPr/>
        </p:nvSpPr>
        <p:spPr>
          <a:xfrm>
            <a:off x="2197488" y="212406"/>
            <a:ext cx="3164697" cy="291494"/>
          </a:xfrm>
          <a:prstGeom prst="rect">
            <a:avLst/>
          </a:prstGeom>
        </p:spPr>
        <p:txBody>
          <a:bodyPr lIns="91440" tIns="45720" rIns="91440" bIns="45720" anchor="t"/>
          <a:lstStyle>
            <a:lvl1pPr algn="l" defTabSz="712866" rtl="0" eaLnBrk="1" latinLnBrk="0" hangingPunct="1">
              <a:lnSpc>
                <a:spcPct val="90000"/>
              </a:lnSpc>
              <a:spcBef>
                <a:spcPct val="0"/>
              </a:spcBef>
              <a:buNone/>
              <a:defRPr sz="3430" kern="1200">
                <a:solidFill>
                  <a:schemeClr val="tx1"/>
                </a:solidFill>
                <a:latin typeface="+mj-lt"/>
                <a:ea typeface="+mj-ea"/>
                <a:cs typeface="+mj-cs"/>
              </a:defRPr>
            </a:lvl1pPr>
          </a:lstStyle>
          <a:p>
            <a:pPr algn="ctr"/>
            <a:endParaRPr lang="de-DE" sz="1600" b="1" dirty="0">
              <a:solidFill>
                <a:srgbClr val="D3E2E4"/>
              </a:solidFill>
              <a:latin typeface="+mn-lt"/>
            </a:endParaRPr>
          </a:p>
        </p:txBody>
      </p:sp>
      <p:sp>
        <p:nvSpPr>
          <p:cNvPr id="16" name="Titel 15">
            <a:extLst>
              <a:ext uri="{FF2B5EF4-FFF2-40B4-BE49-F238E27FC236}">
                <a16:creationId xmlns:a16="http://schemas.microsoft.com/office/drawing/2014/main" id="{22FFE813-D4AA-2AAA-CD6C-43C3C3AC68A1}"/>
              </a:ext>
            </a:extLst>
          </p:cNvPr>
          <p:cNvSpPr>
            <a:spLocks noGrp="1"/>
          </p:cNvSpPr>
          <p:nvPr>
            <p:ph type="title"/>
          </p:nvPr>
        </p:nvSpPr>
        <p:spPr>
          <a:xfrm>
            <a:off x="188811" y="148613"/>
            <a:ext cx="4840515" cy="567542"/>
          </a:xfrm>
        </p:spPr>
        <p:txBody>
          <a:bodyPr>
            <a:normAutofit/>
          </a:bodyPr>
          <a:lstStyle/>
          <a:p>
            <a:r>
              <a:rPr lang="de-DE" sz="2000" b="1" dirty="0">
                <a:latin typeface="+mn-lt"/>
              </a:rPr>
              <a:t>Atomspiel</a:t>
            </a:r>
            <a:endParaRPr lang="de-DE" dirty="0"/>
          </a:p>
        </p:txBody>
      </p:sp>
      <p:pic>
        <p:nvPicPr>
          <p:cNvPr id="4" name="Grafik 3" descr="Ein Bild, das Bastelei, Klebezettel enthält.&#10;&#10;Beschreibung automatisch generiert.">
            <a:extLst>
              <a:ext uri="{FF2B5EF4-FFF2-40B4-BE49-F238E27FC236}">
                <a16:creationId xmlns:a16="http://schemas.microsoft.com/office/drawing/2014/main" id="{93FE0DEA-01C2-1721-352D-68F86901F2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65" t="6852" r="24833" b="2893"/>
          <a:stretch/>
        </p:blipFill>
        <p:spPr>
          <a:xfrm>
            <a:off x="2447883" y="692888"/>
            <a:ext cx="1995982" cy="1630001"/>
          </a:xfrm>
          <a:prstGeom prst="rect">
            <a:avLst/>
          </a:prstGeom>
          <a:effectLst>
            <a:outerShdw blurRad="50800" dist="38100" dir="2700000" algn="tl" rotWithShape="0">
              <a:prstClr val="black">
                <a:alpha val="40000"/>
              </a:prstClr>
            </a:outerShdw>
          </a:effectLst>
        </p:spPr>
      </p:pic>
      <p:sp>
        <p:nvSpPr>
          <p:cNvPr id="5" name="Textfeld 4">
            <a:extLst>
              <a:ext uri="{FF2B5EF4-FFF2-40B4-BE49-F238E27FC236}">
                <a16:creationId xmlns:a16="http://schemas.microsoft.com/office/drawing/2014/main" id="{B2EF1126-857F-0062-8A6B-D5B584BD9A75}"/>
              </a:ext>
            </a:extLst>
          </p:cNvPr>
          <p:cNvSpPr txBox="1"/>
          <p:nvPr/>
        </p:nvSpPr>
        <p:spPr>
          <a:xfrm>
            <a:off x="6004698" y="387746"/>
            <a:ext cx="1032655" cy="246221"/>
          </a:xfrm>
          <a:prstGeom prst="rect">
            <a:avLst/>
          </a:prstGeom>
          <a:noFill/>
        </p:spPr>
        <p:txBody>
          <a:bodyPr wrap="none" rtlCol="0">
            <a:spAutoFit/>
          </a:bodyPr>
          <a:lstStyle/>
          <a:p>
            <a:pPr algn="r"/>
            <a:r>
              <a:rPr lang="de-DE" sz="1000" dirty="0">
                <a:solidFill>
                  <a:schemeClr val="bg1"/>
                </a:solidFill>
              </a:rPr>
              <a:t>zu Baustein</a:t>
            </a:r>
            <a:r>
              <a:rPr lang="de-DE" sz="1000" dirty="0">
                <a:solidFill>
                  <a:srgbClr val="00B050"/>
                </a:solidFill>
              </a:rPr>
              <a:t> </a:t>
            </a:r>
            <a:r>
              <a:rPr lang="de-DE" sz="1000" dirty="0">
                <a:solidFill>
                  <a:schemeClr val="bg1"/>
                </a:solidFill>
              </a:rPr>
              <a:t>N4B</a:t>
            </a:r>
          </a:p>
        </p:txBody>
      </p:sp>
      <p:sp>
        <p:nvSpPr>
          <p:cNvPr id="8" name="Textfeld 7">
            <a:extLst>
              <a:ext uri="{FF2B5EF4-FFF2-40B4-BE49-F238E27FC236}">
                <a16:creationId xmlns:a16="http://schemas.microsoft.com/office/drawing/2014/main" id="{2E68A231-CBFE-9F58-A890-7ECB90D8AECE}"/>
              </a:ext>
            </a:extLst>
          </p:cNvPr>
          <p:cNvSpPr txBox="1"/>
          <p:nvPr/>
        </p:nvSpPr>
        <p:spPr>
          <a:xfrm>
            <a:off x="259146" y="2452957"/>
            <a:ext cx="6475946" cy="2677656"/>
          </a:xfrm>
          <a:prstGeom prst="rect">
            <a:avLst/>
          </a:prstGeom>
          <a:noFill/>
        </p:spPr>
        <p:txBody>
          <a:bodyPr wrap="square" rtlCol="0">
            <a:spAutoFit/>
          </a:bodyPr>
          <a:lstStyle/>
          <a:p>
            <a:pPr marL="342900" indent="-342900">
              <a:buClr>
                <a:srgbClr val="327A86"/>
              </a:buClr>
              <a:buFont typeface="Wingdings" panose="05000000000000000000" pitchFamily="2" charset="2"/>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Fügt euch zu 4er-Gruppen zusammen. In jeder Gruppe sollten also 4 Lernende sein.</a:t>
            </a:r>
          </a:p>
          <a:p>
            <a:pPr marL="342900" indent="-342900">
              <a:buClr>
                <a:srgbClr val="327A86"/>
              </a:buClr>
              <a:buFont typeface="Wingdings" panose="05000000000000000000" pitchFamily="2" charset="2"/>
              <a:buChar cha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Clr>
                <a:srgbClr val="327A86"/>
              </a:buClr>
              <a:buFont typeface="Wingdings" panose="05000000000000000000"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Wie viele Gruppen seid ihr?</a:t>
            </a:r>
          </a:p>
          <a:p>
            <a:pPr marL="342900" indent="-342900">
              <a:buClr>
                <a:srgbClr val="327A86"/>
              </a:buClr>
              <a:buFont typeface="Wingdings" panose="05000000000000000000"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Clr>
                <a:srgbClr val="327A86"/>
              </a:buClr>
              <a:buFont typeface="Wingdings" panose="05000000000000000000" pitchFamily="2" charset="2"/>
              <a:buChar char="§"/>
            </a:pPr>
            <a:r>
              <a:rPr lang="de-DE" sz="1400" dirty="0">
                <a:solidFill>
                  <a:srgbClr val="ED7D31"/>
                </a:solidFill>
                <a:latin typeface="Calibri" panose="020F0502020204030204"/>
              </a:rPr>
              <a:t>Zeichnet auf, wie ihr euch in Gruppen aufgeteilt habt. </a:t>
            </a:r>
          </a:p>
          <a:p>
            <a:pPr>
              <a:buClr>
                <a:srgbClr val="327A86"/>
              </a:buCl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Clr>
                <a:srgbClr val="327A86"/>
              </a:buClr>
              <a:buFont typeface="Wingdings" panose="05000000000000000000"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Wie heißt die Aufgabe dazu?  Schreibt die Aufgabe zu eurem Bild auf.</a:t>
            </a:r>
            <a:r>
              <a:rPr lang="de-DE" sz="1400" dirty="0">
                <a:solidFill>
                  <a:srgbClr val="FF0000"/>
                </a:solidFill>
              </a:rPr>
              <a:t> </a:t>
            </a:r>
          </a:p>
          <a:p>
            <a:pPr marL="342900" indent="-342900">
              <a:buClr>
                <a:srgbClr val="327A86"/>
              </a:buClr>
              <a:buFont typeface="Wingdings" panose="05000000000000000000"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Clr>
                <a:srgbClr val="327A86"/>
              </a:buClr>
              <a:buFont typeface="Wingdings" panose="05000000000000000000"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In einer anderen Klasse sind 30 Lernende.  </a:t>
            </a:r>
            <a:br>
              <a:rPr lang="de-DE" sz="1400" dirty="0">
                <a:latin typeface="Calibri" panose="020F0502020204030204" pitchFamily="34" charset="0"/>
                <a:ea typeface="Calibri" panose="020F0502020204030204" pitchFamily="34" charset="0"/>
                <a:cs typeface="Times New Roman" panose="02020603050405020304" pitchFamily="18" charset="0"/>
              </a:rPr>
            </a:br>
            <a:r>
              <a:rPr lang="de-DE" sz="1400" dirty="0">
                <a:latin typeface="Calibri" panose="020F0502020204030204" pitchFamily="34" charset="0"/>
                <a:ea typeface="Calibri" panose="020F0502020204030204" pitchFamily="34" charset="0"/>
                <a:cs typeface="Times New Roman" panose="02020603050405020304" pitchFamily="18" charset="0"/>
              </a:rPr>
              <a:t>Wie viele Gruppen gibt es, wenn sie 5er-Gruppen bilden sollen? </a:t>
            </a:r>
            <a:br>
              <a:rPr lang="de-DE" sz="1400" dirty="0">
                <a:latin typeface="Calibri" panose="020F0502020204030204" pitchFamily="34" charset="0"/>
                <a:ea typeface="Calibri" panose="020F0502020204030204" pitchFamily="34" charset="0"/>
                <a:cs typeface="Times New Roman" panose="02020603050405020304" pitchFamily="18" charset="0"/>
              </a:rPr>
            </a:br>
            <a:r>
              <a:rPr lang="de-DE" sz="1400" dirty="0">
                <a:latin typeface="Calibri" panose="020F0502020204030204" pitchFamily="34" charset="0"/>
                <a:ea typeface="Calibri" panose="020F0502020204030204" pitchFamily="34" charset="0"/>
                <a:cs typeface="Times New Roman" panose="02020603050405020304" pitchFamily="18" charset="0"/>
              </a:rPr>
              <a:t>Wie groß sind die Gruppen, wenn es 5 Gruppen geben soll?</a:t>
            </a:r>
          </a:p>
        </p:txBody>
      </p:sp>
      <p:pic>
        <p:nvPicPr>
          <p:cNvPr id="2" name="Grafik 1">
            <a:extLst>
              <a:ext uri="{FF2B5EF4-FFF2-40B4-BE49-F238E27FC236}">
                <a16:creationId xmlns:a16="http://schemas.microsoft.com/office/drawing/2014/main" id="{E910F638-8202-A749-CBA9-4CFCE6423A76}"/>
              </a:ext>
            </a:extLst>
          </p:cNvPr>
          <p:cNvPicPr>
            <a:picLocks noChangeAspect="1"/>
          </p:cNvPicPr>
          <p:nvPr/>
        </p:nvPicPr>
        <p:blipFill>
          <a:blip r:embed="rId3">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283629" y="3519978"/>
            <a:ext cx="281850" cy="281850"/>
          </a:xfrm>
          <a:prstGeom prst="rect">
            <a:avLst/>
          </a:prstGeom>
          <a:noFill/>
        </p:spPr>
      </p:pic>
    </p:spTree>
    <p:extLst>
      <p:ext uri="{BB962C8B-B14F-4D97-AF65-F5344CB8AC3E}">
        <p14:creationId xmlns:p14="http://schemas.microsoft.com/office/powerpoint/2010/main" val="396862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401146" y="1586246"/>
            <a:ext cx="5989088" cy="435760"/>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r>
              <a:rPr lang="de-DE" sz="1116" dirty="0">
                <a:latin typeface="Calibri" panose="020F0502020204030204" pitchFamily="34" charset="0"/>
                <a:cs typeface="Calibri" panose="020F0502020204030204" pitchFamily="34" charset="0"/>
              </a:rPr>
              <a:t> </a:t>
            </a:r>
          </a:p>
        </p:txBody>
      </p:sp>
      <p:sp>
        <p:nvSpPr>
          <p:cNvPr id="4" name="Rechteck 3"/>
          <p:cNvSpPr/>
          <p:nvPr/>
        </p:nvSpPr>
        <p:spPr>
          <a:xfrm>
            <a:off x="462705" y="1365825"/>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sp>
        <p:nvSpPr>
          <p:cNvPr id="3" name="Rechteck 2">
            <a:extLst>
              <a:ext uri="{FF2B5EF4-FFF2-40B4-BE49-F238E27FC236}">
                <a16:creationId xmlns:a16="http://schemas.microsoft.com/office/drawing/2014/main" id="{5FC90BCA-58A1-31CC-55E9-0D83955BD5DB}"/>
              </a:ext>
            </a:extLst>
          </p:cNvPr>
          <p:cNvSpPr/>
          <p:nvPr/>
        </p:nvSpPr>
        <p:spPr>
          <a:xfrm>
            <a:off x="176976" y="624442"/>
            <a:ext cx="7240555" cy="4495077"/>
          </a:xfrm>
          <a:prstGeom prst="rect">
            <a:avLst/>
          </a:prstGeom>
        </p:spPr>
        <p:txBody>
          <a:bodyPr wrap="square" lIns="91440" tIns="45720" rIns="91440" bIns="45720" anchor="t">
            <a:spAutoFit/>
          </a:bodyPr>
          <a:lstStyle/>
          <a:p>
            <a:pPr algn="just">
              <a:spcBef>
                <a:spcPts val="400"/>
              </a:spcBef>
            </a:pPr>
            <a:r>
              <a:rPr lang="de-DE" sz="1100" b="1" dirty="0">
                <a:solidFill>
                  <a:srgbClr val="000000"/>
                </a:solidFill>
                <a:latin typeface="Calibri" panose="020F0502020204030204" pitchFamily="34" charset="0"/>
                <a:cs typeface="Calibri" panose="020F0502020204030204" pitchFamily="34" charset="0"/>
              </a:rPr>
              <a:t>Beschreibung der Verstehensaktivität:</a:t>
            </a:r>
          </a:p>
          <a:p>
            <a:pPr algn="just"/>
            <a:r>
              <a:rPr lang="de-DE" sz="1100" dirty="0">
                <a:solidFill>
                  <a:srgbClr val="000000"/>
                </a:solidFill>
                <a:latin typeface="Calibri" panose="020F0502020204030204" pitchFamily="34" charset="0"/>
                <a:cs typeface="Calibri" panose="020F0502020204030204" pitchFamily="34" charset="0"/>
              </a:rPr>
              <a:t>Die Lehrkraft fordert die Lerngruppe auf, sich in gleichgroße Gruppen aufzuteilen. </a:t>
            </a:r>
            <a:r>
              <a:rPr lang="de-DE" sz="1100" dirty="0">
                <a:latin typeface="Calibri" panose="020F0502020204030204" pitchFamily="34" charset="0"/>
                <a:cs typeface="Calibri" panose="020F0502020204030204" pitchFamily="34" charset="0"/>
              </a:rPr>
              <a:t>Falls die Anzahl der Lernenden nicht passend einteilbar ist, können die übrig gebliebenen Lernenden</a:t>
            </a:r>
            <a:r>
              <a:rPr lang="de-DE" sz="1100" dirty="0">
                <a:solidFill>
                  <a:srgbClr val="D327E4"/>
                </a:solidFill>
                <a:latin typeface="Calibri" panose="020F0502020204030204" pitchFamily="34" charset="0"/>
                <a:cs typeface="Calibri" panose="020F0502020204030204" pitchFamily="34" charset="0"/>
              </a:rPr>
              <a:t> </a:t>
            </a:r>
            <a:r>
              <a:rPr lang="de-DE" sz="1100" dirty="0">
                <a:latin typeface="Calibri" panose="020F0502020204030204" pitchFamily="34" charset="0"/>
                <a:cs typeface="Calibri" panose="020F0502020204030204" pitchFamily="34" charset="0"/>
              </a:rPr>
              <a:t>die Beschreibung übernehmen. </a:t>
            </a:r>
            <a:r>
              <a:rPr lang="de-DE" sz="1100" dirty="0">
                <a:solidFill>
                  <a:srgbClr val="000000"/>
                </a:solidFill>
                <a:latin typeface="Calibri" panose="020F0502020204030204" pitchFamily="34" charset="0"/>
                <a:cs typeface="Calibri" panose="020F0502020204030204" pitchFamily="34" charset="0"/>
              </a:rPr>
              <a:t>Da die Aufgabe in manchen Gruppen schwierig </a:t>
            </a:r>
            <a:r>
              <a:rPr lang="de-DE" sz="1100" dirty="0">
                <a:latin typeface="Calibri" panose="020F0502020204030204" pitchFamily="34" charset="0"/>
                <a:cs typeface="Calibri" panose="020F0502020204030204" pitchFamily="34" charset="0"/>
              </a:rPr>
              <a:t>durchführbar</a:t>
            </a:r>
            <a:r>
              <a:rPr lang="de-DE" sz="1100" dirty="0">
                <a:solidFill>
                  <a:schemeClr val="accent2"/>
                </a:solidFill>
                <a:latin typeface="Calibri" panose="020F0502020204030204" pitchFamily="34" charset="0"/>
                <a:cs typeface="Calibri" panose="020F0502020204030204" pitchFamily="34" charset="0"/>
              </a:rPr>
              <a:t> </a:t>
            </a:r>
            <a:r>
              <a:rPr lang="de-DE" sz="1100" dirty="0">
                <a:latin typeface="Calibri" panose="020F0502020204030204" pitchFamily="34" charset="0"/>
                <a:cs typeface="Calibri" panose="020F0502020204030204" pitchFamily="34" charset="0"/>
              </a:rPr>
              <a:t>sein könnte, </a:t>
            </a:r>
            <a:r>
              <a:rPr lang="de-DE" sz="1100" dirty="0">
                <a:solidFill>
                  <a:srgbClr val="000000"/>
                </a:solidFill>
                <a:latin typeface="Calibri" panose="020F0502020204030204" pitchFamily="34" charset="0"/>
                <a:cs typeface="Calibri" panose="020F0502020204030204" pitchFamily="34" charset="0"/>
              </a:rPr>
              <a:t>kann auch die andere Aufgabe „In einer anderen Klasse…“ direkt durchgeführt werden. So erhalten auch Schülerinnen und Schüler außenstehend den Überblick über eine Gesamtgruppe und sind nicht Teil von ihr.</a:t>
            </a:r>
          </a:p>
          <a:p>
            <a:pPr algn="just"/>
            <a:r>
              <a:rPr lang="de-DE" sz="1100" dirty="0">
                <a:latin typeface="Calibri" panose="020F0502020204030204" pitchFamily="34" charset="0"/>
                <a:cs typeface="Calibri" panose="020F0502020204030204" pitchFamily="34" charset="0"/>
              </a:rPr>
              <a:t>Das Zählen in Gruppen ist die Basis der Multiplikations- und Divisionsvorstellung: Folgende Sprache ist hier von Bedeutung:</a:t>
            </a:r>
          </a:p>
          <a:p>
            <a:pPr marL="171450" indent="-171450" algn="just">
              <a:buFont typeface="Arial" panose="020B0604020202020204" pitchFamily="34" charset="0"/>
              <a:buChar char="•"/>
            </a:pPr>
            <a:r>
              <a:rPr lang="de-DE" sz="1100" dirty="0">
                <a:latin typeface="Calibri" panose="020F0502020204030204" pitchFamily="34" charset="0"/>
                <a:cs typeface="Calibri" panose="020F0502020204030204" pitchFamily="34" charset="0"/>
              </a:rPr>
              <a:t>fünf 4er-Gruppen sind 5 · 4 = 20. </a:t>
            </a:r>
          </a:p>
          <a:p>
            <a:pPr marL="171450" indent="-171450" algn="just">
              <a:buFont typeface="Arial" panose="020B0604020202020204" pitchFamily="34" charset="0"/>
              <a:buChar char="•"/>
            </a:pPr>
            <a:r>
              <a:rPr lang="de-DE" sz="1100" dirty="0">
                <a:latin typeface="Calibri" panose="020F0502020204030204" pitchFamily="34" charset="0"/>
                <a:cs typeface="Calibri" panose="020F0502020204030204" pitchFamily="34" charset="0"/>
              </a:rPr>
              <a:t>Das Verteilen aller Lernenden z.B. in fünf Gruppen: Ich verteile Lernende auf fünf Gruppen, wie viel sind in einer Gruppe? 20 : 5 = 4</a:t>
            </a:r>
          </a:p>
          <a:p>
            <a:pPr marL="171450" indent="-171450" algn="just">
              <a:buFont typeface="Arial" panose="020B0604020202020204" pitchFamily="34" charset="0"/>
              <a:buChar char="•"/>
            </a:pPr>
            <a:r>
              <a:rPr lang="de-DE" sz="1100" dirty="0">
                <a:latin typeface="Calibri" panose="020F0502020204030204" pitchFamily="34" charset="0"/>
                <a:cs typeface="Calibri" panose="020F0502020204030204" pitchFamily="34" charset="0"/>
              </a:rPr>
              <a:t>Das Aufteilen aller Lernenden in 4er Gruppen:</a:t>
            </a:r>
            <a:r>
              <a:rPr lang="de-DE" sz="1100" i="1" dirty="0">
                <a:latin typeface="Calibri" panose="020F0502020204030204" pitchFamily="34" charset="0"/>
                <a:cs typeface="Calibri" panose="020F0502020204030204" pitchFamily="34" charset="0"/>
              </a:rPr>
              <a:t> </a:t>
            </a:r>
            <a:r>
              <a:rPr lang="de-DE" sz="1100" dirty="0">
                <a:latin typeface="Calibri" panose="020F0502020204030204" pitchFamily="34" charset="0"/>
                <a:cs typeface="Calibri" panose="020F0502020204030204" pitchFamily="34" charset="0"/>
              </a:rPr>
              <a:t>Ich teile Lernende in 4er-Gruppen ein, wie viele Gruppen habe ich?</a:t>
            </a:r>
            <a:br>
              <a:rPr lang="de-DE" sz="1100" dirty="0">
                <a:latin typeface="Calibri" panose="020F0502020204030204" pitchFamily="34" charset="0"/>
                <a:cs typeface="Calibri" panose="020F0502020204030204" pitchFamily="34" charset="0"/>
              </a:rPr>
            </a:br>
            <a:r>
              <a:rPr lang="de-DE" sz="1100" dirty="0">
                <a:latin typeface="Calibri" panose="020F0502020204030204" pitchFamily="34" charset="0"/>
                <a:cs typeface="Calibri" panose="020F0502020204030204" pitchFamily="34" charset="0"/>
              </a:rPr>
              <a:t>20 : 4 = 5</a:t>
            </a:r>
          </a:p>
          <a:p>
            <a:pPr algn="just"/>
            <a:r>
              <a:rPr lang="de-DE" sz="1100" kern="1400" dirty="0">
                <a:solidFill>
                  <a:srgbClr val="000000"/>
                </a:solidFill>
                <a:latin typeface="Calibri" panose="020F0502020204030204" pitchFamily="34" charset="0"/>
                <a:cs typeface="Calibri" panose="020F0502020204030204" pitchFamily="34" charset="0"/>
              </a:rPr>
              <a:t>Wichtig ist, die Handlungen mit dem Sprachbaustein fünf 4er-Gruppen und der symbolischen Darstellung zu verknüpfen. </a:t>
            </a:r>
            <a:r>
              <a:rPr lang="de-DE" sz="1100" kern="1400" dirty="0">
                <a:latin typeface="Calibri" panose="020F0502020204030204" pitchFamily="34" charset="0"/>
                <a:cs typeface="Calibri" panose="020F0502020204030204" pitchFamily="34" charset="0"/>
              </a:rPr>
              <a:t>Hier bietet es sich auch an, die Gruppensprache der Division zu nutzen. Wie viele 5er-Gruppen passen in die 30?</a:t>
            </a:r>
            <a:br>
              <a:rPr lang="de-DE" sz="1100" kern="1400" dirty="0">
                <a:latin typeface="Calibri" panose="020F0502020204030204" pitchFamily="34" charset="0"/>
                <a:cs typeface="Calibri" panose="020F0502020204030204" pitchFamily="34" charset="0"/>
              </a:rPr>
            </a:br>
            <a:endParaRPr lang="de-DE" sz="1100" kern="1400" dirty="0">
              <a:latin typeface="Calibri" panose="020F0502020204030204" pitchFamily="34" charset="0"/>
              <a:cs typeface="Calibri" panose="020F0502020204030204" pitchFamily="34" charset="0"/>
            </a:endParaRPr>
          </a:p>
          <a:p>
            <a:pPr algn="just"/>
            <a:r>
              <a:rPr lang="de-DE" sz="1100" b="1" dirty="0">
                <a:latin typeface="Calibri" panose="020F0502020204030204" pitchFamily="34" charset="0"/>
                <a:cs typeface="Calibri" panose="020F0502020204030204" pitchFamily="34" charset="0"/>
              </a:rPr>
              <a:t>Erforderliche Verstehensgrundlagen: </a:t>
            </a:r>
          </a:p>
          <a:p>
            <a:pPr algn="just"/>
            <a:r>
              <a:rPr lang="de-DE" sz="1100" dirty="0">
                <a:solidFill>
                  <a:srgbClr val="000000"/>
                </a:solidFill>
                <a:latin typeface="Calibri" panose="020F0502020204030204" pitchFamily="34" charset="0"/>
                <a:cs typeface="Calibri" panose="020F0502020204030204" pitchFamily="34" charset="0"/>
              </a:rPr>
              <a:t>Lernende sollten wissen, dass eine Menge in verschiedene Mengen aufgeteilt werden kann.</a:t>
            </a:r>
          </a:p>
          <a:p>
            <a:pPr algn="just"/>
            <a:endParaRPr lang="de-DE" sz="1100"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Verstehensgrundlage für: </a:t>
            </a:r>
          </a:p>
          <a:p>
            <a:pPr algn="just"/>
            <a:r>
              <a:rPr lang="de-DE" sz="1100" dirty="0">
                <a:latin typeface="Calibri" panose="020F0502020204030204" pitchFamily="34" charset="0"/>
                <a:cs typeface="Calibri" panose="020F0502020204030204" pitchFamily="34" charset="0"/>
              </a:rPr>
              <a:t>Alle mathematischen Themen bei denen das Verständnis des Aufteilens benötigt wird, wie z.B. bei Brüchen und Prozenten.</a:t>
            </a:r>
            <a:br>
              <a:rPr lang="de-DE" sz="1100" dirty="0">
                <a:latin typeface="Calibri" panose="020F0502020204030204" pitchFamily="34" charset="0"/>
                <a:cs typeface="Calibri" panose="020F0502020204030204" pitchFamily="34" charset="0"/>
              </a:rPr>
            </a:br>
            <a:br>
              <a:rPr lang="de-DE" sz="1100" dirty="0">
                <a:latin typeface="Calibri" panose="020F0502020204030204" pitchFamily="34" charset="0"/>
                <a:cs typeface="Calibri" panose="020F0502020204030204" pitchFamily="34" charset="0"/>
              </a:rPr>
            </a:br>
            <a:r>
              <a:rPr lang="de-DE" sz="1100" b="1" dirty="0">
                <a:solidFill>
                  <a:srgbClr val="000000"/>
                </a:solidFill>
                <a:latin typeface="Calibri" panose="020F0502020204030204" pitchFamily="34" charset="0"/>
                <a:cs typeface="Calibri" panose="020F0502020204030204" pitchFamily="34" charset="0"/>
              </a:rPr>
              <a:t>Impulse für die Weiterführung:</a:t>
            </a:r>
          </a:p>
          <a:p>
            <a:pPr algn="just"/>
            <a:r>
              <a:rPr lang="de-DE" sz="1100" dirty="0">
                <a:latin typeface="Calibri" panose="020F0502020204030204" pitchFamily="34" charset="0"/>
                <a:cs typeface="Calibri" panose="020F0502020204030204" pitchFamily="34" charset="0"/>
              </a:rPr>
              <a:t>Folgende Impulse regen zum Weiterdenken an: </a:t>
            </a:r>
          </a:p>
          <a:p>
            <a:pPr marL="171450" indent="-171450" algn="just">
              <a:buFont typeface="Wingdings" pitchFamily="2" charset="2"/>
              <a:buChar char="§"/>
            </a:pPr>
            <a:r>
              <a:rPr lang="de-DE" sz="1100" dirty="0">
                <a:latin typeface="Calibri" panose="020F0502020204030204" pitchFamily="34" charset="0"/>
                <a:cs typeface="Calibri" panose="020F0502020204030204" pitchFamily="34" charset="0"/>
              </a:rPr>
              <a:t>Wie verändert sich die Zahl, wenn wir die Klasse in 3er-Gruppen statt in 4er-Gruppen einteilen? Oder in 12er-Gruppen?</a:t>
            </a:r>
          </a:p>
          <a:p>
            <a:pPr marL="171450" indent="-171450" algn="just">
              <a:buFont typeface="Wingdings" pitchFamily="2" charset="2"/>
              <a:buChar char="§"/>
            </a:pPr>
            <a:r>
              <a:rPr lang="de-DE" sz="1100" dirty="0">
                <a:latin typeface="Calibri" panose="020F0502020204030204" pitchFamily="34" charset="0"/>
                <a:cs typeface="Calibri" panose="020F0502020204030204" pitchFamily="34" charset="0"/>
              </a:rPr>
              <a:t>Wie viele Lernenden haben wir eingeteilt, wenn wir acht 3er-Gruppen haben und neun 3er-Gruppen, oder zehn 3er-Gruppen? </a:t>
            </a:r>
          </a:p>
        </p:txBody>
      </p:sp>
      <p:sp>
        <p:nvSpPr>
          <p:cNvPr id="6" name="Titel 8">
            <a:extLst>
              <a:ext uri="{FF2B5EF4-FFF2-40B4-BE49-F238E27FC236}">
                <a16:creationId xmlns:a16="http://schemas.microsoft.com/office/drawing/2014/main" id="{B4FE8112-334A-0D40-E495-790D95F31C12}"/>
              </a:ext>
            </a:extLst>
          </p:cNvPr>
          <p:cNvSpPr txBox="1">
            <a:spLocks/>
          </p:cNvSpPr>
          <p:nvPr/>
        </p:nvSpPr>
        <p:spPr>
          <a:xfrm>
            <a:off x="2197488" y="212406"/>
            <a:ext cx="3164697" cy="291494"/>
          </a:xfrm>
          <a:prstGeom prst="rect">
            <a:avLst/>
          </a:prstGeom>
        </p:spPr>
        <p:txBody>
          <a:bodyPr lIns="91440" tIns="45720" rIns="91440" bIns="45720" anchor="t"/>
          <a:lstStyle>
            <a:lvl1pPr algn="l" defTabSz="712866" rtl="0" eaLnBrk="1" latinLnBrk="0" hangingPunct="1">
              <a:lnSpc>
                <a:spcPct val="90000"/>
              </a:lnSpc>
              <a:spcBef>
                <a:spcPct val="0"/>
              </a:spcBef>
              <a:buNone/>
              <a:defRPr sz="3430" kern="1200">
                <a:solidFill>
                  <a:schemeClr val="tx1"/>
                </a:solidFill>
                <a:latin typeface="+mj-lt"/>
                <a:ea typeface="+mj-ea"/>
                <a:cs typeface="+mj-cs"/>
              </a:defRPr>
            </a:lvl1pPr>
          </a:lstStyle>
          <a:p>
            <a:pPr algn="ctr"/>
            <a:endParaRPr lang="de-DE" sz="1600" b="1" dirty="0">
              <a:solidFill>
                <a:srgbClr val="F1F1F1"/>
              </a:solidFill>
              <a:latin typeface="Calibri" panose="020F0502020204030204" pitchFamily="34" charset="0"/>
              <a:cs typeface="Calibri" panose="020F0502020204030204" pitchFamily="34" charset="0"/>
            </a:endParaRPr>
          </a:p>
        </p:txBody>
      </p:sp>
      <p:sp>
        <p:nvSpPr>
          <p:cNvPr id="10" name="Titel 9">
            <a:extLst>
              <a:ext uri="{FF2B5EF4-FFF2-40B4-BE49-F238E27FC236}">
                <a16:creationId xmlns:a16="http://schemas.microsoft.com/office/drawing/2014/main" id="{DA40B557-F64B-B0AB-BEAC-99E6E204D5AC}"/>
              </a:ext>
            </a:extLst>
          </p:cNvPr>
          <p:cNvSpPr>
            <a:spLocks noGrp="1"/>
          </p:cNvSpPr>
          <p:nvPr>
            <p:ph type="title"/>
          </p:nvPr>
        </p:nvSpPr>
        <p:spPr>
          <a:xfrm>
            <a:off x="178547" y="239618"/>
            <a:ext cx="4840515" cy="353564"/>
          </a:xfrm>
        </p:spPr>
        <p:txBody>
          <a:bodyPr>
            <a:noAutofit/>
          </a:bodyPr>
          <a:lstStyle/>
          <a:p>
            <a:r>
              <a:rPr lang="de-DE" sz="2000" b="1" dirty="0"/>
              <a:t>Atomspiel</a:t>
            </a:r>
            <a:endParaRPr lang="de-DE" b="1" dirty="0"/>
          </a:p>
        </p:txBody>
      </p:sp>
      <p:sp>
        <p:nvSpPr>
          <p:cNvPr id="5" name="Textfeld 4">
            <a:extLst>
              <a:ext uri="{FF2B5EF4-FFF2-40B4-BE49-F238E27FC236}">
                <a16:creationId xmlns:a16="http://schemas.microsoft.com/office/drawing/2014/main" id="{11CB3BC4-41AC-E9C8-2CFA-D2C2A25B6AAE}"/>
              </a:ext>
            </a:extLst>
          </p:cNvPr>
          <p:cNvSpPr txBox="1"/>
          <p:nvPr/>
        </p:nvSpPr>
        <p:spPr>
          <a:xfrm>
            <a:off x="6006014" y="387746"/>
            <a:ext cx="1032655"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N4B</a:t>
            </a:r>
          </a:p>
        </p:txBody>
      </p:sp>
    </p:spTree>
    <p:extLst>
      <p:ext uri="{BB962C8B-B14F-4D97-AF65-F5344CB8AC3E}">
        <p14:creationId xmlns:p14="http://schemas.microsoft.com/office/powerpoint/2010/main" val="1182648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E76DA-2FC9-D431-4F0F-BFD987B17F53}"/>
            </a:ext>
          </a:extLst>
        </p:cNvPr>
        <p:cNvGrpSpPr/>
        <p:nvPr/>
      </p:nvGrpSpPr>
      <p:grpSpPr>
        <a:xfrm>
          <a:off x="0" y="0"/>
          <a:ext cx="0" cy="0"/>
          <a:chOff x="0" y="0"/>
          <a:chExt cx="0" cy="0"/>
        </a:xfrm>
      </p:grpSpPr>
      <p:sp>
        <p:nvSpPr>
          <p:cNvPr id="34" name="Rechteck 33">
            <a:extLst>
              <a:ext uri="{FF2B5EF4-FFF2-40B4-BE49-F238E27FC236}">
                <a16:creationId xmlns:a16="http://schemas.microsoft.com/office/drawing/2014/main" id="{F2203A8D-7FF3-EA30-3C0B-B02FCB7E26C2}"/>
              </a:ext>
            </a:extLst>
          </p:cNvPr>
          <p:cNvSpPr/>
          <p:nvPr/>
        </p:nvSpPr>
        <p:spPr>
          <a:xfrm>
            <a:off x="99055" y="1053851"/>
            <a:ext cx="6289158" cy="285335"/>
          </a:xfrm>
          <a:prstGeom prst="rect">
            <a:avLst/>
          </a:prstGeom>
        </p:spPr>
        <p:txBody>
          <a:bodyPr wrap="square" lIns="91440" tIns="45720" rIns="91440" bIns="45720" anchor="t">
            <a:spAutoFit/>
          </a:bodyPr>
          <a:lstStyle/>
          <a:p>
            <a:pPr>
              <a:lnSpc>
                <a:spcPct val="110000"/>
              </a:lnSpc>
              <a:spcBef>
                <a:spcPts val="400"/>
              </a:spcBef>
            </a:pPr>
            <a:endParaRPr lang="de-DE" sz="1200" b="1" dirty="0">
              <a:solidFill>
                <a:srgbClr val="000000"/>
              </a:solidFill>
              <a:cs typeface="Calibri" panose="020F0502020204030204" pitchFamily="34" charset="0"/>
            </a:endParaRPr>
          </a:p>
        </p:txBody>
      </p:sp>
      <p:sp>
        <p:nvSpPr>
          <p:cNvPr id="43" name="Titel 8">
            <a:extLst>
              <a:ext uri="{FF2B5EF4-FFF2-40B4-BE49-F238E27FC236}">
                <a16:creationId xmlns:a16="http://schemas.microsoft.com/office/drawing/2014/main" id="{436928E2-367E-4ED9-4898-2A551E4FBA9F}"/>
              </a:ext>
            </a:extLst>
          </p:cNvPr>
          <p:cNvSpPr txBox="1">
            <a:spLocks/>
          </p:cNvSpPr>
          <p:nvPr/>
        </p:nvSpPr>
        <p:spPr>
          <a:xfrm>
            <a:off x="2197488" y="212406"/>
            <a:ext cx="3164697" cy="291494"/>
          </a:xfrm>
          <a:prstGeom prst="rect">
            <a:avLst/>
          </a:prstGeom>
        </p:spPr>
        <p:txBody>
          <a:bodyPr lIns="91440" tIns="45720" rIns="91440" bIns="45720" anchor="t"/>
          <a:lstStyle>
            <a:lvl1pPr algn="l" defTabSz="712866" rtl="0" eaLnBrk="1" latinLnBrk="0" hangingPunct="1">
              <a:lnSpc>
                <a:spcPct val="90000"/>
              </a:lnSpc>
              <a:spcBef>
                <a:spcPct val="0"/>
              </a:spcBef>
              <a:buNone/>
              <a:defRPr sz="3430" kern="1200">
                <a:solidFill>
                  <a:schemeClr val="tx1"/>
                </a:solidFill>
                <a:latin typeface="+mj-lt"/>
                <a:ea typeface="+mj-ea"/>
                <a:cs typeface="+mj-cs"/>
              </a:defRPr>
            </a:lvl1pPr>
          </a:lstStyle>
          <a:p>
            <a:pPr algn="ctr"/>
            <a:endParaRPr lang="de-DE" sz="1600" b="1" dirty="0">
              <a:solidFill>
                <a:srgbClr val="D3E2E4"/>
              </a:solidFill>
              <a:latin typeface="+mn-lt"/>
            </a:endParaRPr>
          </a:p>
        </p:txBody>
      </p:sp>
      <p:sp>
        <p:nvSpPr>
          <p:cNvPr id="16" name="Titel 15">
            <a:extLst>
              <a:ext uri="{FF2B5EF4-FFF2-40B4-BE49-F238E27FC236}">
                <a16:creationId xmlns:a16="http://schemas.microsoft.com/office/drawing/2014/main" id="{22FFE813-D4AA-2AAA-CD6C-43C3C3AC68A1}"/>
              </a:ext>
            </a:extLst>
          </p:cNvPr>
          <p:cNvSpPr>
            <a:spLocks noGrp="1"/>
          </p:cNvSpPr>
          <p:nvPr>
            <p:ph type="title"/>
          </p:nvPr>
        </p:nvSpPr>
        <p:spPr>
          <a:xfrm>
            <a:off x="188811" y="148613"/>
            <a:ext cx="4840515" cy="567542"/>
          </a:xfrm>
        </p:spPr>
        <p:txBody>
          <a:bodyPr>
            <a:normAutofit/>
          </a:bodyPr>
          <a:lstStyle/>
          <a:p>
            <a:r>
              <a:rPr lang="de-DE" sz="2000" b="1" dirty="0">
                <a:latin typeface="Calibri Regular"/>
              </a:rPr>
              <a:t>Foto-Safari zu Mal- und Geteilt Situationen </a:t>
            </a:r>
            <a:endParaRPr lang="de-DE" dirty="0"/>
          </a:p>
        </p:txBody>
      </p:sp>
      <p:sp>
        <p:nvSpPr>
          <p:cNvPr id="2" name="Textfeld 1">
            <a:extLst>
              <a:ext uri="{FF2B5EF4-FFF2-40B4-BE49-F238E27FC236}">
                <a16:creationId xmlns:a16="http://schemas.microsoft.com/office/drawing/2014/main" id="{E530239F-9894-31CD-5775-5062E92A6D5C}"/>
              </a:ext>
            </a:extLst>
          </p:cNvPr>
          <p:cNvSpPr txBox="1"/>
          <p:nvPr/>
        </p:nvSpPr>
        <p:spPr>
          <a:xfrm>
            <a:off x="6005597" y="387746"/>
            <a:ext cx="1032655" cy="246221"/>
          </a:xfrm>
          <a:prstGeom prst="rect">
            <a:avLst/>
          </a:prstGeom>
          <a:noFill/>
        </p:spPr>
        <p:txBody>
          <a:bodyPr wrap="none" rtlCol="0">
            <a:spAutoFit/>
          </a:bodyPr>
          <a:lstStyle/>
          <a:p>
            <a:pPr algn="r"/>
            <a:r>
              <a:rPr lang="de-DE" sz="1000" dirty="0">
                <a:solidFill>
                  <a:schemeClr val="bg1"/>
                </a:solidFill>
              </a:rPr>
              <a:t>zu Baustein</a:t>
            </a:r>
            <a:r>
              <a:rPr lang="de-DE" sz="1000" dirty="0">
                <a:solidFill>
                  <a:srgbClr val="00B050"/>
                </a:solidFill>
              </a:rPr>
              <a:t> </a:t>
            </a:r>
            <a:r>
              <a:rPr lang="de-DE" sz="1000" dirty="0">
                <a:solidFill>
                  <a:schemeClr val="bg1"/>
                </a:solidFill>
              </a:rPr>
              <a:t>N4B</a:t>
            </a:r>
          </a:p>
        </p:txBody>
      </p:sp>
      <p:sp>
        <p:nvSpPr>
          <p:cNvPr id="4" name="Textfeld 3">
            <a:extLst>
              <a:ext uri="{FF2B5EF4-FFF2-40B4-BE49-F238E27FC236}">
                <a16:creationId xmlns:a16="http://schemas.microsoft.com/office/drawing/2014/main" id="{8C8B3572-E3F9-4CDC-7A56-E7EA7A710962}"/>
              </a:ext>
            </a:extLst>
          </p:cNvPr>
          <p:cNvSpPr txBox="1"/>
          <p:nvPr/>
        </p:nvSpPr>
        <p:spPr>
          <a:xfrm>
            <a:off x="99055" y="2967319"/>
            <a:ext cx="6165752" cy="1815882"/>
          </a:xfrm>
          <a:prstGeom prst="rect">
            <a:avLst/>
          </a:prstGeom>
          <a:noFill/>
        </p:spPr>
        <p:txBody>
          <a:bodyPr wrap="square" rtlCol="0">
            <a:spAutoFit/>
          </a:bodyPr>
          <a:lstStyle/>
          <a:p>
            <a:pPr marL="342900" indent="-342900">
              <a:buClr>
                <a:srgbClr val="327A86"/>
              </a:buClr>
              <a:buFont typeface="Wingdings" panose="05000000000000000000" pitchFamily="2" charset="2"/>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Findet drei Aufgaben zu jedem Bild.</a:t>
            </a:r>
          </a:p>
          <a:p>
            <a:pPr marL="342900" indent="-342900">
              <a:buClr>
                <a:srgbClr val="327A86"/>
              </a:buClr>
              <a:buFont typeface="Wingdings" panose="05000000000000000000" pitchFamily="2" charset="2"/>
              <a:buChar cha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Clr>
                <a:srgbClr val="327A86"/>
              </a:buClr>
              <a:buFont typeface="Wingdings" panose="05000000000000000000" pitchFamily="2" charset="2"/>
              <a:buChar char="§"/>
            </a:pPr>
            <a:r>
              <a:rPr lang="de-DE" sz="1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Begründet, warum eure Aufgaben zu den Bildern passen.</a:t>
            </a:r>
            <a:br>
              <a:rPr lang="de-DE" sz="1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br>
            <a:r>
              <a:rPr lang="de-DE" sz="1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Sagt immer dazu, was ihr wisst und was ihr sucht.</a:t>
            </a:r>
          </a:p>
          <a:p>
            <a:pPr marL="342900" indent="-342900">
              <a:buClr>
                <a:srgbClr val="327A86"/>
              </a:buClr>
              <a:buFont typeface="Wingdings" panose="05000000000000000000"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Clr>
                <a:srgbClr val="327A86"/>
              </a:buClr>
              <a:buFont typeface="Wingdings" panose="05000000000000000000"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Macht eigene Fotos und schreibt Aufgaben dazu.</a:t>
            </a:r>
          </a:p>
          <a:p>
            <a:pPr marL="342900" indent="-342900">
              <a:buClr>
                <a:srgbClr val="327A86"/>
              </a:buClr>
              <a:buFont typeface="Wingdings" panose="05000000000000000000"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Clr>
                <a:srgbClr val="327A86"/>
              </a:buClr>
              <a:buFont typeface="Wingdings" panose="05000000000000000000"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Lasst andere Kinder aus der Klasse Aufgaben zu euren Fotos schreiben.</a:t>
            </a:r>
          </a:p>
        </p:txBody>
      </p:sp>
      <p:pic>
        <p:nvPicPr>
          <p:cNvPr id="3" name="Grafik 2" descr="Ein Bild, das Essen, Snack, Frucht, Nachspeise enthält.&#10;&#10;Automatisch generierte Beschreibung">
            <a:extLst>
              <a:ext uri="{FF2B5EF4-FFF2-40B4-BE49-F238E27FC236}">
                <a16:creationId xmlns:a16="http://schemas.microsoft.com/office/drawing/2014/main" id="{2733BECB-FCB7-5367-B54D-2AE9025FF6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01" t="6350" r="20347" b="9692"/>
          <a:stretch/>
        </p:blipFill>
        <p:spPr>
          <a:xfrm rot="5400000" flipH="1" flipV="1">
            <a:off x="1694398" y="1094652"/>
            <a:ext cx="816430" cy="1295398"/>
          </a:xfrm>
          <a:prstGeom prst="rect">
            <a:avLst/>
          </a:prstGeom>
        </p:spPr>
      </p:pic>
      <p:pic>
        <p:nvPicPr>
          <p:cNvPr id="5" name="Grafik 4" descr="Ein Bild, das Pflanze, Zimmerpflanze, Landpflanze, Blumentopf enthält.&#10;&#10;Automatisch generierte Beschreibung">
            <a:extLst>
              <a:ext uri="{FF2B5EF4-FFF2-40B4-BE49-F238E27FC236}">
                <a16:creationId xmlns:a16="http://schemas.microsoft.com/office/drawing/2014/main" id="{1D4D2EE6-CE34-E1C1-FDE4-D487E4EFF4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65" b="15093"/>
          <a:stretch/>
        </p:blipFill>
        <p:spPr>
          <a:xfrm rot="16200000" flipH="1" flipV="1">
            <a:off x="-48618" y="1182206"/>
            <a:ext cx="1542925" cy="927397"/>
          </a:xfrm>
          <a:prstGeom prst="rect">
            <a:avLst/>
          </a:prstGeom>
        </p:spPr>
      </p:pic>
      <p:pic>
        <p:nvPicPr>
          <p:cNvPr id="6" name="Grafik 5" descr="Ein Bild, das Regal, Im Haus, Schuhwerk, Kämmerchen enthält.&#10;&#10;Automatisch generierte Beschreibung">
            <a:extLst>
              <a:ext uri="{FF2B5EF4-FFF2-40B4-BE49-F238E27FC236}">
                <a16:creationId xmlns:a16="http://schemas.microsoft.com/office/drawing/2014/main" id="{A0E669BA-0842-50D2-9801-D8E82611FC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673" r="7075" b="32467"/>
          <a:stretch/>
        </p:blipFill>
        <p:spPr>
          <a:xfrm rot="10800000" flipH="1" flipV="1">
            <a:off x="3284748" y="1318234"/>
            <a:ext cx="1284514" cy="781488"/>
          </a:xfrm>
          <a:prstGeom prst="rect">
            <a:avLst/>
          </a:prstGeom>
        </p:spPr>
      </p:pic>
      <p:pic>
        <p:nvPicPr>
          <p:cNvPr id="9" name="Grafik 8" descr="Ein Bild, das Naturkost, Produkt, Frucht, Essen enthält.&#10;&#10;Automatisch generierte Beschreibung">
            <a:extLst>
              <a:ext uri="{FF2B5EF4-FFF2-40B4-BE49-F238E27FC236}">
                <a16:creationId xmlns:a16="http://schemas.microsoft.com/office/drawing/2014/main" id="{48FD6041-4864-7999-6300-6DABB76B98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289"/>
          <a:stretch/>
        </p:blipFill>
        <p:spPr>
          <a:xfrm rot="10800000" flipH="1" flipV="1">
            <a:off x="5312628" y="1196518"/>
            <a:ext cx="1075585" cy="1157194"/>
          </a:xfrm>
          <a:prstGeom prst="rect">
            <a:avLst/>
          </a:prstGeom>
        </p:spPr>
      </p:pic>
      <p:sp>
        <p:nvSpPr>
          <p:cNvPr id="7" name="Abgerundete rechteckige Legende 6">
            <a:extLst>
              <a:ext uri="{FF2B5EF4-FFF2-40B4-BE49-F238E27FC236}">
                <a16:creationId xmlns:a16="http://schemas.microsoft.com/office/drawing/2014/main" id="{1E4705A5-67D1-8799-E4D4-78777C40891C}"/>
              </a:ext>
            </a:extLst>
          </p:cNvPr>
          <p:cNvSpPr/>
          <p:nvPr/>
        </p:nvSpPr>
        <p:spPr>
          <a:xfrm>
            <a:off x="4740608" y="2789622"/>
            <a:ext cx="2070352" cy="654309"/>
          </a:xfrm>
          <a:prstGeom prst="wedgeRoundRectCallout">
            <a:avLst>
              <a:gd name="adj1" fmla="val 62038"/>
              <a:gd name="adj2" fmla="val 62501"/>
              <a:gd name="adj3" fmla="val 16667"/>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dirty="0">
                <a:solidFill>
                  <a:schemeClr val="tx1"/>
                </a:solidFill>
              </a:rPr>
              <a:t>Ich weiß: Ich habe sechs 4er-Gruppen. Ich suche: </a:t>
            </a:r>
            <a:br>
              <a:rPr lang="de-DE" sz="1200" dirty="0">
                <a:solidFill>
                  <a:schemeClr val="tx1"/>
                </a:solidFill>
              </a:rPr>
            </a:br>
            <a:r>
              <a:rPr lang="de-DE" sz="1200" dirty="0">
                <a:solidFill>
                  <a:schemeClr val="tx1"/>
                </a:solidFill>
              </a:rPr>
              <a:t>Wie viele sind es insgesamt?</a:t>
            </a:r>
          </a:p>
        </p:txBody>
      </p:sp>
      <p:sp>
        <p:nvSpPr>
          <p:cNvPr id="8" name="Abgerundete rechteckige Legende 7">
            <a:extLst>
              <a:ext uri="{FF2B5EF4-FFF2-40B4-BE49-F238E27FC236}">
                <a16:creationId xmlns:a16="http://schemas.microsoft.com/office/drawing/2014/main" id="{A51072A2-CEE0-4385-C2CA-4A91DD756D4D}"/>
              </a:ext>
            </a:extLst>
          </p:cNvPr>
          <p:cNvSpPr/>
          <p:nvPr/>
        </p:nvSpPr>
        <p:spPr>
          <a:xfrm>
            <a:off x="4740608" y="3584856"/>
            <a:ext cx="2641610" cy="654309"/>
          </a:xfrm>
          <a:prstGeom prst="wedgeRoundRectCallout">
            <a:avLst>
              <a:gd name="adj1" fmla="val 47822"/>
              <a:gd name="adj2" fmla="val 68746"/>
              <a:gd name="adj3" fmla="val 16667"/>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dirty="0">
                <a:solidFill>
                  <a:schemeClr val="tx1"/>
                </a:solidFill>
              </a:rPr>
              <a:t>In meiner Aufgabe weiß ich, </a:t>
            </a:r>
            <a:br>
              <a:rPr lang="de-DE" sz="1200" dirty="0">
                <a:solidFill>
                  <a:schemeClr val="tx1"/>
                </a:solidFill>
              </a:rPr>
            </a:br>
            <a:r>
              <a:rPr lang="de-DE" sz="1200" dirty="0">
                <a:solidFill>
                  <a:schemeClr val="tx1"/>
                </a:solidFill>
              </a:rPr>
              <a:t>ich habe 24 in 4er-Gruppen. </a:t>
            </a:r>
            <a:br>
              <a:rPr lang="de-DE" sz="1200" dirty="0">
                <a:solidFill>
                  <a:schemeClr val="tx1"/>
                </a:solidFill>
              </a:rPr>
            </a:br>
            <a:r>
              <a:rPr lang="de-DE" sz="1200" dirty="0">
                <a:solidFill>
                  <a:schemeClr val="tx1"/>
                </a:solidFill>
              </a:rPr>
              <a:t>Ich suche: Wie viele Gruppen sind es?</a:t>
            </a:r>
          </a:p>
        </p:txBody>
      </p:sp>
      <p:pic>
        <p:nvPicPr>
          <p:cNvPr id="10" name="Grafik 9">
            <a:extLst>
              <a:ext uri="{FF2B5EF4-FFF2-40B4-BE49-F238E27FC236}">
                <a16:creationId xmlns:a16="http://schemas.microsoft.com/office/drawing/2014/main" id="{0D588AB3-9D53-BC11-B810-691A47E50781}"/>
              </a:ext>
            </a:extLst>
          </p:cNvPr>
          <p:cNvPicPr>
            <a:picLocks noChangeAspect="1"/>
          </p:cNvPicPr>
          <p:nvPr/>
        </p:nvPicPr>
        <p:blipFill>
          <a:blip r:embed="rId6">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44004" y="3443931"/>
            <a:ext cx="281850" cy="281850"/>
          </a:xfrm>
          <a:prstGeom prst="rect">
            <a:avLst/>
          </a:prstGeom>
        </p:spPr>
      </p:pic>
    </p:spTree>
    <p:extLst>
      <p:ext uri="{BB962C8B-B14F-4D97-AF65-F5344CB8AC3E}">
        <p14:creationId xmlns:p14="http://schemas.microsoft.com/office/powerpoint/2010/main" val="331283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B1AAA68-0D7E-1CFB-B356-A0EC7F382E8A}"/>
              </a:ext>
            </a:extLst>
          </p:cNvPr>
          <p:cNvSpPr/>
          <p:nvPr/>
        </p:nvSpPr>
        <p:spPr>
          <a:xfrm>
            <a:off x="188768" y="868784"/>
            <a:ext cx="7182137" cy="4411464"/>
          </a:xfrm>
          <a:prstGeom prst="rect">
            <a:avLst/>
          </a:prstGeom>
        </p:spPr>
        <p:txBody>
          <a:bodyPr wrap="square" lIns="91440" tIns="45720" rIns="91440" bIns="45720" anchor="t">
            <a:spAutoFit/>
          </a:bodyPr>
          <a:lstStyle/>
          <a:p>
            <a:pPr algn="just">
              <a:spcBef>
                <a:spcPts val="400"/>
              </a:spcBef>
            </a:pPr>
            <a:r>
              <a:rPr lang="de-DE" sz="1100" b="1" dirty="0">
                <a:solidFill>
                  <a:srgbClr val="000000"/>
                </a:solidFill>
                <a:latin typeface="Calibri" panose="020F0502020204030204" pitchFamily="34" charset="0"/>
                <a:cs typeface="Calibri" panose="020F0502020204030204" pitchFamily="34" charset="0"/>
              </a:rPr>
              <a:t>Beschreibung der Verstehensaktivität:</a:t>
            </a:r>
          </a:p>
          <a:p>
            <a:pPr algn="just"/>
            <a:r>
              <a:rPr lang="de-DE" sz="1100" dirty="0">
                <a:latin typeface="Calibri" panose="020F0502020204030204" pitchFamily="34" charset="0"/>
                <a:cs typeface="Calibri" panose="020F0502020204030204" pitchFamily="34" charset="0"/>
              </a:rPr>
              <a:t>Lernende setzen sich zunächst mit von anderen Lernenden fotografierten Situationen auseinander, die deren Meinung nach multiplikative Strukturen darstellen. Sie können gesehene Strukturen begründen, indem sie zu den Situationen die passende Gruppensprache notieren bzw. Multiplikations- oder Divisionsaufgaben aufschreiben.</a:t>
            </a:r>
            <a:r>
              <a:rPr lang="de-DE" sz="1100" dirty="0">
                <a:solidFill>
                  <a:srgbClr val="EF01F2"/>
                </a:solidFill>
                <a:latin typeface="Calibri" panose="020F0502020204030204" pitchFamily="34" charset="0"/>
                <a:cs typeface="Calibri" panose="020F0502020204030204" pitchFamily="34" charset="0"/>
              </a:rPr>
              <a:t> </a:t>
            </a:r>
            <a:r>
              <a:rPr lang="de-DE" sz="1100" dirty="0">
                <a:latin typeface="Calibri" panose="020F0502020204030204" pitchFamily="34" charset="0"/>
                <a:cs typeface="Calibri" panose="020F0502020204030204" pitchFamily="34" charset="0"/>
              </a:rPr>
              <a:t>Außerdem sollen sie erklären, warum ihre aufgeschriebenen Aufgaben zu den Bildern passen. Zusätzlich fotografieren sie gegebenenfalls ebenfalls solche Situationen in der Klasse oder Schule und tauschen sie mit anderen Kindern ihrer Klasse aus. </a:t>
            </a:r>
            <a:r>
              <a:rPr lang="de-DE" sz="1100" kern="1400" dirty="0">
                <a:solidFill>
                  <a:srgbClr val="000000"/>
                </a:solidFill>
                <a:latin typeface="Calibri" panose="020F0502020204030204" pitchFamily="34" charset="0"/>
              </a:rPr>
              <a:t>Wichtig ist, die von den Kindern mit der „Mathe-Brille“ gefundenen Situationen mit dem Sprachbaustein „sechs 4er-Gruppen“ und verschiedenen Rechnungen zu verknüpfen. </a:t>
            </a:r>
          </a:p>
          <a:p>
            <a:pPr algn="just"/>
            <a:r>
              <a:rPr lang="de-DE" sz="1100" dirty="0">
                <a:latin typeface="Calibri" panose="020F0502020204030204" pitchFamily="34" charset="0"/>
                <a:cs typeface="Calibri" panose="020F0502020204030204" pitchFamily="34" charset="0"/>
              </a:rPr>
              <a:t>Geübt werden folgende Sprechweisen zum Zählen in Gruppen und der jeweiligen Frage: </a:t>
            </a:r>
          </a:p>
          <a:p>
            <a:pPr marL="171450" indent="-171450" algn="just">
              <a:buFont typeface="Arial" panose="020B0604020202020204" pitchFamily="34" charset="0"/>
              <a:buChar char="•"/>
            </a:pPr>
            <a:r>
              <a:rPr lang="de-DE" sz="1100" dirty="0">
                <a:latin typeface="Calibri Regular"/>
              </a:rPr>
              <a:t>Ich weiß, ich habe sechs 4er-Gruppen. Ich suche: Wie viele sind es insgesamt? 6 · 4 = 24. </a:t>
            </a:r>
          </a:p>
          <a:p>
            <a:pPr marL="171450" indent="-171450" algn="just">
              <a:buFont typeface="Arial" panose="020B0604020202020204" pitchFamily="34" charset="0"/>
              <a:buChar char="•"/>
            </a:pPr>
            <a:r>
              <a:rPr lang="de-DE" sz="1100" dirty="0">
                <a:latin typeface="Calibri Regular"/>
              </a:rPr>
              <a:t>Ich weiß, ich habe 24 Muffins auf 6 Schachteln verteilt. Ich suche: Wie viele Muffins sind in einer Schachtel? 24 : 6 = 4.</a:t>
            </a:r>
          </a:p>
          <a:p>
            <a:pPr marL="171450" indent="-171450" algn="just">
              <a:buFont typeface="Arial" panose="020B0604020202020204" pitchFamily="34" charset="0"/>
              <a:buChar char="•"/>
            </a:pPr>
            <a:r>
              <a:rPr lang="de-DE" sz="1100" dirty="0">
                <a:latin typeface="Calibri Regular"/>
              </a:rPr>
              <a:t>Ich weiß, ich habe 24 Muffins in 4er-Schachteln gepackt. Ich suche: Wie viele Schachteln habe ich? 24 : 4 = 6.</a:t>
            </a:r>
          </a:p>
          <a:p>
            <a:pPr algn="just"/>
            <a:endParaRPr lang="de-DE" sz="1100" b="1" dirty="0">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Erforderliche Verstehensgrundlagen: </a:t>
            </a:r>
          </a:p>
          <a:p>
            <a:pPr algn="just"/>
            <a:r>
              <a:rPr lang="de-DE" sz="1100" dirty="0">
                <a:solidFill>
                  <a:srgbClr val="000000"/>
                </a:solidFill>
                <a:latin typeface="Calibri" panose="020F0502020204030204" pitchFamily="34" charset="0"/>
                <a:cs typeface="Calibri" panose="020F0502020204030204" pitchFamily="34" charset="0"/>
              </a:rPr>
              <a:t>Lernende sollten ein Grundverständnis der Multiplikation und/oder der Division haben. </a:t>
            </a:r>
            <a:endParaRPr lang="de-DE" sz="1100" b="1" dirty="0">
              <a:solidFill>
                <a:srgbClr val="000000"/>
              </a:solidFill>
              <a:latin typeface="Calibri" panose="020F0502020204030204" pitchFamily="34" charset="0"/>
              <a:cs typeface="Calibri" panose="020F0502020204030204" pitchFamily="34" charset="0"/>
            </a:endParaRPr>
          </a:p>
          <a:p>
            <a:pPr algn="just"/>
            <a:endParaRPr lang="de-DE" sz="1100" b="1"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Verstehensgrundlage für: </a:t>
            </a:r>
          </a:p>
          <a:p>
            <a:pPr algn="just"/>
            <a:r>
              <a:rPr lang="de-DE" sz="1100" dirty="0">
                <a:solidFill>
                  <a:srgbClr val="000000"/>
                </a:solidFill>
                <a:latin typeface="Calibri" panose="020F0502020204030204" pitchFamily="34" charset="0"/>
                <a:cs typeface="Calibri" panose="020F0502020204030204" pitchFamily="34" charset="0"/>
              </a:rPr>
              <a:t>Das Grundverständnis der Multiplikation und Division vertiefen, um weiterführende Themen </a:t>
            </a:r>
            <a:r>
              <a:rPr lang="de-DE" sz="1100" dirty="0">
                <a:latin typeface="Calibri" panose="020F0502020204030204" pitchFamily="34" charset="0"/>
                <a:cs typeface="Calibri" panose="020F0502020204030204" pitchFamily="34" charset="0"/>
              </a:rPr>
              <a:t>(Flächeninhalt, Brüche, Prozente etc.) verstehen zu können.</a:t>
            </a:r>
          </a:p>
          <a:p>
            <a:pPr algn="just">
              <a:spcBef>
                <a:spcPts val="400"/>
              </a:spcBef>
            </a:pPr>
            <a:r>
              <a:rPr lang="de-DE" sz="1100" b="1" dirty="0">
                <a:solidFill>
                  <a:srgbClr val="000000"/>
                </a:solidFill>
                <a:latin typeface="Calibri" panose="020F0502020204030204" pitchFamily="34" charset="0"/>
                <a:cs typeface="Calibri" panose="020F0502020204030204" pitchFamily="34" charset="0"/>
              </a:rPr>
              <a:t>Impulse für die Weiterführung: </a:t>
            </a:r>
            <a:r>
              <a:rPr lang="de-DE" sz="1100" dirty="0">
                <a:solidFill>
                  <a:srgbClr val="000000"/>
                </a:solidFill>
                <a:latin typeface="Calibri" panose="020F0502020204030204" pitchFamily="34" charset="0"/>
                <a:cs typeface="Calibri" panose="020F0502020204030204" pitchFamily="34" charset="0"/>
              </a:rPr>
              <a:t>Die gefundenen Darstellungen könnten auf andere Darstellungen  übertragen werden.</a:t>
            </a:r>
          </a:p>
          <a:p>
            <a:pPr marL="171450" indent="-171450" algn="just">
              <a:spcBef>
                <a:spcPts val="400"/>
              </a:spcBef>
              <a:buFont typeface="Wingdings" pitchFamily="2" charset="2"/>
              <a:buChar char="§"/>
            </a:pPr>
            <a:r>
              <a:rPr lang="de-DE" sz="1100" dirty="0">
                <a:solidFill>
                  <a:srgbClr val="000000"/>
                </a:solidFill>
                <a:latin typeface="Calibri" panose="020F0502020204030204" pitchFamily="34" charset="0"/>
                <a:cs typeface="Calibri" panose="020F0502020204030204" pitchFamily="34" charset="0"/>
              </a:rPr>
              <a:t>Übertragt die gefundenen Aufgaben eurer Fotos auf:</a:t>
            </a:r>
          </a:p>
          <a:p>
            <a:pPr marL="523403" lvl="1" indent="-171450" algn="just">
              <a:spcBef>
                <a:spcPts val="400"/>
              </a:spcBef>
              <a:buFont typeface="Wingdings" pitchFamily="2" charset="2"/>
              <a:buChar char="§"/>
            </a:pPr>
            <a:r>
              <a:rPr lang="de-DE" sz="1100" dirty="0">
                <a:solidFill>
                  <a:srgbClr val="000000"/>
                </a:solidFill>
                <a:latin typeface="Calibri" panose="020F0502020204030204" pitchFamily="34" charset="0"/>
                <a:cs typeface="Calibri" panose="020F0502020204030204" pitchFamily="34" charset="0"/>
              </a:rPr>
              <a:t>Würfelmaterial</a:t>
            </a:r>
          </a:p>
          <a:p>
            <a:pPr marL="523403" lvl="1" indent="-171450" algn="just">
              <a:spcBef>
                <a:spcPts val="400"/>
              </a:spcBef>
              <a:buFont typeface="Wingdings" pitchFamily="2" charset="2"/>
              <a:buChar char="§"/>
            </a:pPr>
            <a:r>
              <a:rPr lang="de-DE" sz="1100" dirty="0">
                <a:solidFill>
                  <a:srgbClr val="000000"/>
                </a:solidFill>
                <a:latin typeface="Calibri" panose="020F0502020204030204" pitchFamily="34" charset="0"/>
                <a:cs typeface="Calibri" panose="020F0502020204030204" pitchFamily="34" charset="0"/>
              </a:rPr>
              <a:t>Zeichnungen (z. B. Plättchen zeichnen)</a:t>
            </a:r>
          </a:p>
          <a:p>
            <a:pPr marL="523403" lvl="1" indent="-171450" algn="just">
              <a:spcBef>
                <a:spcPts val="400"/>
              </a:spcBef>
              <a:buFont typeface="Wingdings" pitchFamily="2" charset="2"/>
              <a:buChar char="§"/>
            </a:pPr>
            <a:r>
              <a:rPr lang="de-DE" sz="1100" dirty="0">
                <a:solidFill>
                  <a:srgbClr val="000000"/>
                </a:solidFill>
                <a:latin typeface="Calibri" panose="020F0502020204030204" pitchFamily="34" charset="0"/>
                <a:cs typeface="Calibri" panose="020F0502020204030204" pitchFamily="34" charset="0"/>
              </a:rPr>
              <a:t>…</a:t>
            </a:r>
          </a:p>
        </p:txBody>
      </p:sp>
      <p:sp>
        <p:nvSpPr>
          <p:cNvPr id="2" name="Rechteck 1"/>
          <p:cNvSpPr/>
          <p:nvPr/>
        </p:nvSpPr>
        <p:spPr>
          <a:xfrm>
            <a:off x="1401146" y="1586246"/>
            <a:ext cx="5989088" cy="435760"/>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r>
              <a:rPr lang="de-DE" sz="1116" dirty="0">
                <a:latin typeface="Calibri" panose="020F0502020204030204" pitchFamily="34" charset="0"/>
                <a:cs typeface="Calibri" panose="020F0502020204030204" pitchFamily="34" charset="0"/>
              </a:rPr>
              <a:t> </a:t>
            </a:r>
          </a:p>
        </p:txBody>
      </p:sp>
      <p:sp>
        <p:nvSpPr>
          <p:cNvPr id="4" name="Rechteck 3"/>
          <p:cNvSpPr/>
          <p:nvPr/>
        </p:nvSpPr>
        <p:spPr>
          <a:xfrm>
            <a:off x="443377" y="1742373"/>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sp>
        <p:nvSpPr>
          <p:cNvPr id="5" name="Titel 9">
            <a:extLst>
              <a:ext uri="{FF2B5EF4-FFF2-40B4-BE49-F238E27FC236}">
                <a16:creationId xmlns:a16="http://schemas.microsoft.com/office/drawing/2014/main" id="{5486C763-0B40-C4B0-E428-DDBE57D663FA}"/>
              </a:ext>
            </a:extLst>
          </p:cNvPr>
          <p:cNvSpPr txBox="1">
            <a:spLocks/>
          </p:cNvSpPr>
          <p:nvPr/>
        </p:nvSpPr>
        <p:spPr>
          <a:xfrm>
            <a:off x="188938" y="237042"/>
            <a:ext cx="4840515" cy="353564"/>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000" b="1">
                <a:solidFill>
                  <a:schemeClr val="bg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5pPr>
            <a:lvl6pPr marL="26732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6pPr>
            <a:lvl7pPr marL="534650"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7pPr>
            <a:lvl8pPr marL="80197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8pPr>
            <a:lvl9pPr marL="1069299"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9pPr>
          </a:lstStyle>
          <a:p>
            <a:pPr defTabSz="914400"/>
            <a:r>
              <a:rPr lang="de-DE" sz="2000" b="1" dirty="0"/>
              <a:t>Foto-Safari zu Mal- und Geteilt-Situationen </a:t>
            </a:r>
            <a:endParaRPr lang="de-DE" kern="0" dirty="0">
              <a:latin typeface="Calibri Regular"/>
            </a:endParaRPr>
          </a:p>
        </p:txBody>
      </p:sp>
      <p:sp>
        <p:nvSpPr>
          <p:cNvPr id="6" name="Textfeld 5">
            <a:extLst>
              <a:ext uri="{FF2B5EF4-FFF2-40B4-BE49-F238E27FC236}">
                <a16:creationId xmlns:a16="http://schemas.microsoft.com/office/drawing/2014/main" id="{19F3E794-CBA7-2B05-D66C-551630DFB53D}"/>
              </a:ext>
            </a:extLst>
          </p:cNvPr>
          <p:cNvSpPr txBox="1"/>
          <p:nvPr/>
        </p:nvSpPr>
        <p:spPr>
          <a:xfrm>
            <a:off x="6006010" y="387746"/>
            <a:ext cx="1032655"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N4B</a:t>
            </a:r>
          </a:p>
        </p:txBody>
      </p:sp>
    </p:spTree>
    <p:extLst>
      <p:ext uri="{BB962C8B-B14F-4D97-AF65-F5344CB8AC3E}">
        <p14:creationId xmlns:p14="http://schemas.microsoft.com/office/powerpoint/2010/main" val="31198368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E76DA-2FC9-D431-4F0F-BFD987B17F53}"/>
            </a:ext>
          </a:extLst>
        </p:cNvPr>
        <p:cNvGrpSpPr/>
        <p:nvPr/>
      </p:nvGrpSpPr>
      <p:grpSpPr>
        <a:xfrm>
          <a:off x="0" y="0"/>
          <a:ext cx="0" cy="0"/>
          <a:chOff x="0" y="0"/>
          <a:chExt cx="0" cy="0"/>
        </a:xfrm>
      </p:grpSpPr>
      <p:sp>
        <p:nvSpPr>
          <p:cNvPr id="34" name="Rechteck 33">
            <a:extLst>
              <a:ext uri="{FF2B5EF4-FFF2-40B4-BE49-F238E27FC236}">
                <a16:creationId xmlns:a16="http://schemas.microsoft.com/office/drawing/2014/main" id="{F2203A8D-7FF3-EA30-3C0B-B02FCB7E26C2}"/>
              </a:ext>
            </a:extLst>
          </p:cNvPr>
          <p:cNvSpPr/>
          <p:nvPr/>
        </p:nvSpPr>
        <p:spPr>
          <a:xfrm>
            <a:off x="99055" y="1053851"/>
            <a:ext cx="6289158" cy="285335"/>
          </a:xfrm>
          <a:prstGeom prst="rect">
            <a:avLst/>
          </a:prstGeom>
        </p:spPr>
        <p:txBody>
          <a:bodyPr wrap="square" lIns="91440" tIns="45720" rIns="91440" bIns="45720" anchor="t">
            <a:spAutoFit/>
          </a:bodyPr>
          <a:lstStyle/>
          <a:p>
            <a:pPr>
              <a:lnSpc>
                <a:spcPct val="110000"/>
              </a:lnSpc>
              <a:spcBef>
                <a:spcPts val="400"/>
              </a:spcBef>
            </a:pPr>
            <a:endParaRPr lang="de-DE" sz="1200" b="1" dirty="0">
              <a:solidFill>
                <a:srgbClr val="000000"/>
              </a:solidFill>
              <a:cs typeface="Calibri" panose="020F0502020204030204" pitchFamily="34" charset="0"/>
            </a:endParaRPr>
          </a:p>
        </p:txBody>
      </p:sp>
      <p:sp>
        <p:nvSpPr>
          <p:cNvPr id="43" name="Titel 8">
            <a:extLst>
              <a:ext uri="{FF2B5EF4-FFF2-40B4-BE49-F238E27FC236}">
                <a16:creationId xmlns:a16="http://schemas.microsoft.com/office/drawing/2014/main" id="{436928E2-367E-4ED9-4898-2A551E4FBA9F}"/>
              </a:ext>
            </a:extLst>
          </p:cNvPr>
          <p:cNvSpPr txBox="1">
            <a:spLocks/>
          </p:cNvSpPr>
          <p:nvPr/>
        </p:nvSpPr>
        <p:spPr>
          <a:xfrm>
            <a:off x="2197488" y="212406"/>
            <a:ext cx="3164697" cy="291494"/>
          </a:xfrm>
          <a:prstGeom prst="rect">
            <a:avLst/>
          </a:prstGeom>
        </p:spPr>
        <p:txBody>
          <a:bodyPr lIns="91440" tIns="45720" rIns="91440" bIns="45720" anchor="t"/>
          <a:lstStyle>
            <a:lvl1pPr algn="l" defTabSz="712866" rtl="0" eaLnBrk="1" latinLnBrk="0" hangingPunct="1">
              <a:lnSpc>
                <a:spcPct val="90000"/>
              </a:lnSpc>
              <a:spcBef>
                <a:spcPct val="0"/>
              </a:spcBef>
              <a:buNone/>
              <a:defRPr sz="3430" kern="1200">
                <a:solidFill>
                  <a:schemeClr val="tx1"/>
                </a:solidFill>
                <a:latin typeface="+mj-lt"/>
                <a:ea typeface="+mj-ea"/>
                <a:cs typeface="+mj-cs"/>
              </a:defRPr>
            </a:lvl1pPr>
          </a:lstStyle>
          <a:p>
            <a:pPr algn="ctr"/>
            <a:endParaRPr lang="de-DE" sz="1600" b="1" dirty="0">
              <a:solidFill>
                <a:srgbClr val="D3E2E4"/>
              </a:solidFill>
              <a:latin typeface="+mn-lt"/>
            </a:endParaRPr>
          </a:p>
        </p:txBody>
      </p:sp>
      <p:sp>
        <p:nvSpPr>
          <p:cNvPr id="16" name="Titel 15">
            <a:extLst>
              <a:ext uri="{FF2B5EF4-FFF2-40B4-BE49-F238E27FC236}">
                <a16:creationId xmlns:a16="http://schemas.microsoft.com/office/drawing/2014/main" id="{22FFE813-D4AA-2AAA-CD6C-43C3C3AC68A1}"/>
              </a:ext>
            </a:extLst>
          </p:cNvPr>
          <p:cNvSpPr>
            <a:spLocks noGrp="1"/>
          </p:cNvSpPr>
          <p:nvPr>
            <p:ph type="title"/>
          </p:nvPr>
        </p:nvSpPr>
        <p:spPr>
          <a:xfrm>
            <a:off x="187104" y="156428"/>
            <a:ext cx="5765138" cy="567542"/>
          </a:xfrm>
        </p:spPr>
        <p:txBody>
          <a:bodyPr>
            <a:noAutofit/>
          </a:bodyPr>
          <a:lstStyle/>
          <a:p>
            <a:r>
              <a:rPr lang="de-DE" sz="1900" dirty="0"/>
              <a:t>Addieren und Subtrahieren mit Zahlenstrahl im Kopf</a:t>
            </a:r>
          </a:p>
        </p:txBody>
      </p:sp>
      <p:sp>
        <p:nvSpPr>
          <p:cNvPr id="2" name="Wolkenförmige Legende 2">
            <a:extLst>
              <a:ext uri="{FF2B5EF4-FFF2-40B4-BE49-F238E27FC236}">
                <a16:creationId xmlns:a16="http://schemas.microsoft.com/office/drawing/2014/main" id="{FDCA1A87-CE1F-8254-5EA7-9FA944E432EF}"/>
              </a:ext>
            </a:extLst>
          </p:cNvPr>
          <p:cNvSpPr/>
          <p:nvPr/>
        </p:nvSpPr>
        <p:spPr>
          <a:xfrm>
            <a:off x="4978400" y="682172"/>
            <a:ext cx="2431143" cy="892628"/>
          </a:xfrm>
          <a:prstGeom prst="cloudCallout">
            <a:avLst>
              <a:gd name="adj1" fmla="val -27997"/>
              <a:gd name="adj2" fmla="val 73069"/>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 name="Gruppieren 3">
            <a:extLst>
              <a:ext uri="{FF2B5EF4-FFF2-40B4-BE49-F238E27FC236}">
                <a16:creationId xmlns:a16="http://schemas.microsoft.com/office/drawing/2014/main" id="{454C6E4B-2FA2-EDF7-84D5-AFDA6CCA9B3E}"/>
              </a:ext>
            </a:extLst>
          </p:cNvPr>
          <p:cNvGrpSpPr/>
          <p:nvPr/>
        </p:nvGrpSpPr>
        <p:grpSpPr>
          <a:xfrm>
            <a:off x="5261428" y="1059544"/>
            <a:ext cx="1832542" cy="319666"/>
            <a:chOff x="4840514" y="1081315"/>
            <a:chExt cx="1832542" cy="319666"/>
          </a:xfrm>
        </p:grpSpPr>
        <p:cxnSp>
          <p:nvCxnSpPr>
            <p:cNvPr id="5" name="Gerade Verbindung mit Pfeil 4">
              <a:extLst>
                <a:ext uri="{FF2B5EF4-FFF2-40B4-BE49-F238E27FC236}">
                  <a16:creationId xmlns:a16="http://schemas.microsoft.com/office/drawing/2014/main" id="{0DA90DEC-002A-A39B-E1FA-E89A0E1CD411}"/>
                </a:ext>
              </a:extLst>
            </p:cNvPr>
            <p:cNvCxnSpPr/>
            <p:nvPr/>
          </p:nvCxnSpPr>
          <p:spPr>
            <a:xfrm>
              <a:off x="4957403" y="1134554"/>
              <a:ext cx="1715653" cy="12052"/>
            </a:xfrm>
            <a:prstGeom prst="straightConnector1">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E3F42952-BE78-3580-33D0-613933C65AA8}"/>
                </a:ext>
              </a:extLst>
            </p:cNvPr>
            <p:cNvSpPr txBox="1"/>
            <p:nvPr/>
          </p:nvSpPr>
          <p:spPr>
            <a:xfrm>
              <a:off x="4840514" y="1139371"/>
              <a:ext cx="357790" cy="261610"/>
            </a:xfrm>
            <a:prstGeom prst="rect">
              <a:avLst/>
            </a:prstGeom>
            <a:noFill/>
          </p:spPr>
          <p:txBody>
            <a:bodyPr wrap="none" rtlCol="0">
              <a:spAutoFit/>
            </a:bodyPr>
            <a:lstStyle/>
            <a:p>
              <a:r>
                <a:rPr lang="de-DE" sz="1100" dirty="0">
                  <a:solidFill>
                    <a:schemeClr val="tx1">
                      <a:lumMod val="50000"/>
                      <a:lumOff val="50000"/>
                    </a:schemeClr>
                  </a:solidFill>
                  <a:latin typeface="Comic Sans MS" panose="030F0902030302020204" pitchFamily="66" charset="0"/>
                </a:rPr>
                <a:t>24</a:t>
              </a:r>
            </a:p>
          </p:txBody>
        </p:sp>
        <p:sp>
          <p:nvSpPr>
            <p:cNvPr id="9" name="Textfeld 8">
              <a:extLst>
                <a:ext uri="{FF2B5EF4-FFF2-40B4-BE49-F238E27FC236}">
                  <a16:creationId xmlns:a16="http://schemas.microsoft.com/office/drawing/2014/main" id="{E640E1E3-A28B-A375-4232-01BA5742EFF1}"/>
                </a:ext>
              </a:extLst>
            </p:cNvPr>
            <p:cNvSpPr txBox="1"/>
            <p:nvPr/>
          </p:nvSpPr>
          <p:spPr>
            <a:xfrm>
              <a:off x="5856514" y="1117599"/>
              <a:ext cx="258404" cy="261610"/>
            </a:xfrm>
            <a:prstGeom prst="rect">
              <a:avLst/>
            </a:prstGeom>
            <a:noFill/>
          </p:spPr>
          <p:txBody>
            <a:bodyPr wrap="none" rtlCol="0">
              <a:spAutoFit/>
            </a:bodyPr>
            <a:lstStyle/>
            <a:p>
              <a:r>
                <a:rPr lang="de-DE" sz="1100" dirty="0">
                  <a:solidFill>
                    <a:schemeClr val="tx1">
                      <a:lumMod val="50000"/>
                      <a:lumOff val="50000"/>
                    </a:schemeClr>
                  </a:solidFill>
                  <a:latin typeface="Comic Sans MS" panose="030F0902030302020204" pitchFamily="66" charset="0"/>
                </a:rPr>
                <a:t>?</a:t>
              </a:r>
            </a:p>
          </p:txBody>
        </p:sp>
        <p:cxnSp>
          <p:nvCxnSpPr>
            <p:cNvPr id="10" name="Gerade Verbindung 21">
              <a:extLst>
                <a:ext uri="{FF2B5EF4-FFF2-40B4-BE49-F238E27FC236}">
                  <a16:creationId xmlns:a16="http://schemas.microsoft.com/office/drawing/2014/main" id="{63FFF585-D55E-5FE0-618B-6AA38DAA9E9C}"/>
                </a:ext>
              </a:extLst>
            </p:cNvPr>
            <p:cNvCxnSpPr/>
            <p:nvPr/>
          </p:nvCxnSpPr>
          <p:spPr>
            <a:xfrm>
              <a:off x="5029200" y="1081315"/>
              <a:ext cx="0" cy="13062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uppieren 20">
            <a:extLst>
              <a:ext uri="{FF2B5EF4-FFF2-40B4-BE49-F238E27FC236}">
                <a16:creationId xmlns:a16="http://schemas.microsoft.com/office/drawing/2014/main" id="{69CCA20F-3DD9-A3AF-7726-B2261529A2B9}"/>
              </a:ext>
            </a:extLst>
          </p:cNvPr>
          <p:cNvGrpSpPr/>
          <p:nvPr/>
        </p:nvGrpSpPr>
        <p:grpSpPr>
          <a:xfrm>
            <a:off x="186647" y="1594492"/>
            <a:ext cx="2944981" cy="881931"/>
            <a:chOff x="3840506" y="1984599"/>
            <a:chExt cx="2944981" cy="881931"/>
          </a:xfrm>
        </p:grpSpPr>
        <p:sp>
          <p:nvSpPr>
            <p:cNvPr id="11" name="Abgerundete rechteckige Legende 1">
              <a:extLst>
                <a:ext uri="{FF2B5EF4-FFF2-40B4-BE49-F238E27FC236}">
                  <a16:creationId xmlns:a16="http://schemas.microsoft.com/office/drawing/2014/main" id="{4086B7CC-C59D-9A61-4920-EF39A4D0E15C}"/>
                </a:ext>
              </a:extLst>
            </p:cNvPr>
            <p:cNvSpPr/>
            <p:nvPr/>
          </p:nvSpPr>
          <p:spPr>
            <a:xfrm>
              <a:off x="4742514" y="2104787"/>
              <a:ext cx="2042973" cy="761743"/>
            </a:xfrm>
            <a:prstGeom prst="wedgeRoundRectCallout">
              <a:avLst>
                <a:gd name="adj1" fmla="val -68024"/>
                <a:gd name="adj2" fmla="val 32"/>
                <a:gd name="adj3" fmla="val 16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ctr">
                <a:lnSpc>
                  <a:spcPts val="1400"/>
                </a:lnSpc>
              </a:pPr>
              <a:r>
                <a:rPr lang="de-DE" altLang="de-DE" sz="1200" dirty="0">
                  <a:solidFill>
                    <a:schemeClr val="tx1"/>
                  </a:solidFill>
                </a:rPr>
                <a:t>Ich gehe von der 24 aus 10 Schritte nach vorne und noch 3 Schritte weiter.</a:t>
              </a:r>
            </a:p>
          </p:txBody>
        </p:sp>
        <p:grpSp>
          <p:nvGrpSpPr>
            <p:cNvPr id="12" name="Gruppieren 11">
              <a:extLst>
                <a:ext uri="{FF2B5EF4-FFF2-40B4-BE49-F238E27FC236}">
                  <a16:creationId xmlns:a16="http://schemas.microsoft.com/office/drawing/2014/main" id="{31EA4529-97B8-44AF-A41B-1593DF267F27}"/>
                </a:ext>
              </a:extLst>
            </p:cNvPr>
            <p:cNvGrpSpPr/>
            <p:nvPr/>
          </p:nvGrpSpPr>
          <p:grpSpPr>
            <a:xfrm>
              <a:off x="3840506" y="1984599"/>
              <a:ext cx="547370" cy="694690"/>
              <a:chOff x="0" y="0"/>
              <a:chExt cx="547370" cy="694698"/>
            </a:xfrm>
          </p:grpSpPr>
          <p:pic>
            <p:nvPicPr>
              <p:cNvPr id="13" name="Grafik 12">
                <a:extLst>
                  <a:ext uri="{FF2B5EF4-FFF2-40B4-BE49-F238E27FC236}">
                    <a16:creationId xmlns:a16="http://schemas.microsoft.com/office/drawing/2014/main" id="{1DE6DA4B-DA63-088E-E64E-E63DF49B4398}"/>
                  </a:ext>
                </a:extLst>
              </p:cNvPr>
              <p:cNvPicPr>
                <a:picLocks noChangeAspect="1"/>
              </p:cNvPicPr>
              <p:nvPr/>
            </p:nvPicPr>
            <p:blipFill>
              <a:blip r:embed="rId2"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547370" cy="629920"/>
              </a:xfrm>
              <a:prstGeom prst="rect">
                <a:avLst/>
              </a:prstGeom>
            </p:spPr>
          </p:pic>
          <p:sp>
            <p:nvSpPr>
              <p:cNvPr id="14" name="Textfeld 12">
                <a:extLst>
                  <a:ext uri="{FF2B5EF4-FFF2-40B4-BE49-F238E27FC236}">
                    <a16:creationId xmlns:a16="http://schemas.microsoft.com/office/drawing/2014/main" id="{805B9063-B21C-58C3-CC82-1539348CF84F}"/>
                  </a:ext>
                </a:extLst>
              </p:cNvPr>
              <p:cNvSpPr txBox="1"/>
              <p:nvPr/>
            </p:nvSpPr>
            <p:spPr>
              <a:xfrm>
                <a:off x="72507" y="547834"/>
                <a:ext cx="349885" cy="14686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400"/>
                  </a:lnSpc>
                </a:pPr>
                <a:r>
                  <a:rPr lang="de-DE"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Tara</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22" name="Gruppieren 21">
            <a:extLst>
              <a:ext uri="{FF2B5EF4-FFF2-40B4-BE49-F238E27FC236}">
                <a16:creationId xmlns:a16="http://schemas.microsoft.com/office/drawing/2014/main" id="{D9C0E3F5-1429-F5DB-F985-53F42A461F69}"/>
              </a:ext>
            </a:extLst>
          </p:cNvPr>
          <p:cNvGrpSpPr/>
          <p:nvPr/>
        </p:nvGrpSpPr>
        <p:grpSpPr>
          <a:xfrm>
            <a:off x="3779836" y="1920093"/>
            <a:ext cx="2244448" cy="722630"/>
            <a:chOff x="320577" y="1621418"/>
            <a:chExt cx="2244448" cy="722630"/>
          </a:xfrm>
        </p:grpSpPr>
        <p:grpSp>
          <p:nvGrpSpPr>
            <p:cNvPr id="17" name="Gruppieren 16">
              <a:extLst>
                <a:ext uri="{FF2B5EF4-FFF2-40B4-BE49-F238E27FC236}">
                  <a16:creationId xmlns:a16="http://schemas.microsoft.com/office/drawing/2014/main" id="{86695300-BE83-4C36-DD2E-1795EEB86471}"/>
                </a:ext>
              </a:extLst>
            </p:cNvPr>
            <p:cNvGrpSpPr/>
            <p:nvPr/>
          </p:nvGrpSpPr>
          <p:grpSpPr>
            <a:xfrm flipH="1">
              <a:off x="320577" y="1621418"/>
              <a:ext cx="635635" cy="722630"/>
              <a:chOff x="0" y="0"/>
              <a:chExt cx="578485" cy="722893"/>
            </a:xfrm>
          </p:grpSpPr>
          <p:pic>
            <p:nvPicPr>
              <p:cNvPr id="18" name="Grafik 17">
                <a:extLst>
                  <a:ext uri="{FF2B5EF4-FFF2-40B4-BE49-F238E27FC236}">
                    <a16:creationId xmlns:a16="http://schemas.microsoft.com/office/drawing/2014/main" id="{943D3A66-5022-4055-1874-C1B0C4F67E52}"/>
                  </a:ext>
                </a:extLst>
              </p:cNvPr>
              <p:cNvPicPr>
                <a:picLocks noChangeAspect="1"/>
              </p:cNvPicPr>
              <p:nvPr/>
            </p:nvPicPr>
            <p:blipFill>
              <a:blip r:embed="rId3"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578485" cy="629920"/>
              </a:xfrm>
              <a:prstGeom prst="rect">
                <a:avLst/>
              </a:prstGeom>
            </p:spPr>
          </p:pic>
          <p:sp>
            <p:nvSpPr>
              <p:cNvPr id="19" name="Textfeld 12">
                <a:extLst>
                  <a:ext uri="{FF2B5EF4-FFF2-40B4-BE49-F238E27FC236}">
                    <a16:creationId xmlns:a16="http://schemas.microsoft.com/office/drawing/2014/main" id="{2974F670-D6A8-3A69-15DB-542E22DA782A}"/>
                  </a:ext>
                </a:extLst>
              </p:cNvPr>
              <p:cNvSpPr txBox="1"/>
              <p:nvPr/>
            </p:nvSpPr>
            <p:spPr>
              <a:xfrm>
                <a:off x="109931" y="576031"/>
                <a:ext cx="349885" cy="14686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hangingPunct="0">
                  <a:lnSpc>
                    <a:spcPct val="115000"/>
                  </a:lnSpc>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Jonas</a:t>
                </a:r>
              </a:p>
            </p:txBody>
          </p:sp>
        </p:grpSp>
        <p:sp>
          <p:nvSpPr>
            <p:cNvPr id="20" name="Rechteckige Legende 113">
              <a:extLst>
                <a:ext uri="{FF2B5EF4-FFF2-40B4-BE49-F238E27FC236}">
                  <a16:creationId xmlns:a16="http://schemas.microsoft.com/office/drawing/2014/main" id="{F94E743A-764B-5304-8E22-7449AA1D9562}"/>
                </a:ext>
              </a:extLst>
            </p:cNvPr>
            <p:cNvSpPr/>
            <p:nvPr/>
          </p:nvSpPr>
          <p:spPr>
            <a:xfrm>
              <a:off x="1333507" y="1710865"/>
              <a:ext cx="1231518" cy="540244"/>
            </a:xfrm>
            <a:prstGeom prst="wedgeRoundRectCallout">
              <a:avLst>
                <a:gd name="adj1" fmla="val -83774"/>
                <a:gd name="adj2" fmla="val 8080"/>
                <a:gd name="adj3" fmla="val 16667"/>
              </a:avLst>
            </a:prstGeom>
            <a:ln>
              <a:solidFill>
                <a:schemeClr val="bg1">
                  <a:lumMod val="75000"/>
                </a:schemeClr>
              </a:solidFill>
            </a:ln>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style>
            <a:lnRef idx="2">
              <a:schemeClr val="accent3"/>
            </a:lnRef>
            <a:fillRef idx="1">
              <a:schemeClr val="lt1"/>
            </a:fillRef>
            <a:effectRef idx="0">
              <a:schemeClr val="accent3"/>
            </a:effectRef>
            <a:fontRef idx="minor">
              <a:schemeClr val="dk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hangingPunct="0">
                <a:lnSpc>
                  <a:spcPct val="115000"/>
                </a:lnSpc>
              </a:pPr>
              <a:r>
                <a:rPr lang="de-DE" altLang="de-DE" sz="1200" dirty="0">
                  <a:solidFill>
                    <a:schemeClr val="tx1"/>
                  </a:solidFill>
                </a:rPr>
                <a:t>Du kommst bei der 37 an.</a:t>
              </a:r>
            </a:p>
          </p:txBody>
        </p:sp>
      </p:grpSp>
      <p:sp>
        <p:nvSpPr>
          <p:cNvPr id="7" name="Textfeld 6">
            <a:extLst>
              <a:ext uri="{FF2B5EF4-FFF2-40B4-BE49-F238E27FC236}">
                <a16:creationId xmlns:a16="http://schemas.microsoft.com/office/drawing/2014/main" id="{3B2A7719-016C-802C-9105-2B4B29A5D96E}"/>
              </a:ext>
            </a:extLst>
          </p:cNvPr>
          <p:cNvSpPr txBox="1"/>
          <p:nvPr/>
        </p:nvSpPr>
        <p:spPr>
          <a:xfrm>
            <a:off x="6004667" y="390921"/>
            <a:ext cx="1035861" cy="246221"/>
          </a:xfrm>
          <a:prstGeom prst="rect">
            <a:avLst/>
          </a:prstGeom>
          <a:noFill/>
        </p:spPr>
        <p:txBody>
          <a:bodyPr wrap="none" rtlCol="0">
            <a:spAutoFit/>
          </a:bodyPr>
          <a:lstStyle/>
          <a:p>
            <a:pPr algn="r"/>
            <a:r>
              <a:rPr lang="de-DE" sz="1000" dirty="0">
                <a:solidFill>
                  <a:schemeClr val="bg1"/>
                </a:solidFill>
              </a:rPr>
              <a:t>zu Baustein</a:t>
            </a:r>
            <a:r>
              <a:rPr lang="de-DE" sz="1000" dirty="0">
                <a:solidFill>
                  <a:srgbClr val="00B050"/>
                </a:solidFill>
              </a:rPr>
              <a:t> </a:t>
            </a:r>
            <a:r>
              <a:rPr lang="de-DE" sz="1000" dirty="0">
                <a:solidFill>
                  <a:schemeClr val="bg1"/>
                </a:solidFill>
              </a:rPr>
              <a:t>N5A</a:t>
            </a:r>
          </a:p>
        </p:txBody>
      </p:sp>
      <p:sp>
        <p:nvSpPr>
          <p:cNvPr id="8" name="Textfeld 7">
            <a:extLst>
              <a:ext uri="{FF2B5EF4-FFF2-40B4-BE49-F238E27FC236}">
                <a16:creationId xmlns:a16="http://schemas.microsoft.com/office/drawing/2014/main" id="{102A29EF-EB3B-2C8F-36E4-0380268AB199}"/>
              </a:ext>
            </a:extLst>
          </p:cNvPr>
          <p:cNvSpPr txBox="1"/>
          <p:nvPr/>
        </p:nvSpPr>
        <p:spPr>
          <a:xfrm>
            <a:off x="512911" y="2659145"/>
            <a:ext cx="6712583" cy="2677656"/>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Stimmt das, was Jonas sagt? </a:t>
            </a:r>
          </a:p>
          <a:p>
            <a:pPr marL="342900" indent="-342900">
              <a:buClr>
                <a:srgbClr val="327A86"/>
              </a:buClr>
              <a:buFont typeface="Wingdings" panose="05000000000000000000"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Clr>
                <a:srgbClr val="327A86"/>
              </a:buClr>
              <a:buFont typeface="Wingdings" panose="05000000000000000000" pitchFamily="2" charset="2"/>
              <a:buChar cha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Clr>
                <a:srgbClr val="327A86"/>
              </a:buClr>
              <a:buFont typeface="Wingdings" panose="05000000000000000000"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Clr>
                <a:srgbClr val="327A86"/>
              </a:buClr>
              <a:buFont typeface="Wingdings" panose="05000000000000000000" pitchFamily="2" charset="2"/>
              <a:buChar cha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Stellt euch eigene Aufgaben und zeichnet die Aufgaben mit den Zahlenstrahlen in eure Hefte.</a:t>
            </a:r>
          </a:p>
          <a:p>
            <a:pPr marL="342900" indent="-342900">
              <a:buClr>
                <a:srgbClr val="327A86"/>
              </a:buClr>
              <a:buFont typeface="Wingdings" panose="05000000000000000000"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Stellt euch Aufgaben, bei denen ihr auch zurückgeht und zeichnet dazu die Zahlenstrahle.</a:t>
            </a:r>
          </a:p>
          <a:p>
            <a:pPr marL="342900" indent="-342900">
              <a:buClr>
                <a:srgbClr val="327A86"/>
              </a:buClr>
              <a:buFont typeface="Wingdings" panose="05000000000000000000"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Schreibt immer die passenden Rechnungen auf.</a:t>
            </a:r>
          </a:p>
        </p:txBody>
      </p:sp>
      <p:sp>
        <p:nvSpPr>
          <p:cNvPr id="3" name="Textfeld 2">
            <a:extLst>
              <a:ext uri="{FF2B5EF4-FFF2-40B4-BE49-F238E27FC236}">
                <a16:creationId xmlns:a16="http://schemas.microsoft.com/office/drawing/2014/main" id="{99496BD8-380E-4A16-6E90-BFCDD4368BA1}"/>
              </a:ext>
            </a:extLst>
          </p:cNvPr>
          <p:cNvSpPr txBox="1"/>
          <p:nvPr/>
        </p:nvSpPr>
        <p:spPr>
          <a:xfrm>
            <a:off x="512911" y="2994945"/>
            <a:ext cx="5723232" cy="732123"/>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Beschreibt mit Zwischenschritten wie Tara gegangen ist. Beschreibe dazu, wo sie ist, wenn sie von der 24 startet und dann 10 Schritte weitergeht. Wo landet sie, wenn sie dann 3 Schritte weiter geht?</a:t>
            </a:r>
          </a:p>
        </p:txBody>
      </p:sp>
      <p:pic>
        <p:nvPicPr>
          <p:cNvPr id="15" name="Grafik 14">
            <a:extLst>
              <a:ext uri="{FF2B5EF4-FFF2-40B4-BE49-F238E27FC236}">
                <a16:creationId xmlns:a16="http://schemas.microsoft.com/office/drawing/2014/main" id="{CB2BA9D8-3D99-50B3-F7E6-807DD0142919}"/>
              </a:ext>
            </a:extLst>
          </p:cNvPr>
          <p:cNvPicPr>
            <a:picLocks noChangeAspect="1"/>
          </p:cNvPicPr>
          <p:nvPr/>
        </p:nvPicPr>
        <p:blipFill>
          <a:blip r:embed="rId4">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519979" y="3026900"/>
            <a:ext cx="281850" cy="281850"/>
          </a:xfrm>
          <a:prstGeom prst="rect">
            <a:avLst/>
          </a:prstGeom>
          <a:noFill/>
        </p:spPr>
      </p:pic>
    </p:spTree>
    <p:extLst>
      <p:ext uri="{BB962C8B-B14F-4D97-AF65-F5344CB8AC3E}">
        <p14:creationId xmlns:p14="http://schemas.microsoft.com/office/powerpoint/2010/main" val="274662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BBC82F7-91B5-80C1-3148-5DFF8C6D48AE}"/>
              </a:ext>
            </a:extLst>
          </p:cNvPr>
          <p:cNvSpPr/>
          <p:nvPr/>
        </p:nvSpPr>
        <p:spPr>
          <a:xfrm>
            <a:off x="159559" y="845925"/>
            <a:ext cx="7240555" cy="3477875"/>
          </a:xfrm>
          <a:prstGeom prst="rect">
            <a:avLst/>
          </a:prstGeom>
        </p:spPr>
        <p:txBody>
          <a:bodyPr wrap="square" lIns="91440" tIns="45720" rIns="91440" bIns="45720" anchor="t">
            <a:spAutoFit/>
          </a:bodyPr>
          <a:lstStyle/>
          <a:p>
            <a:pPr algn="just">
              <a:spcBef>
                <a:spcPts val="400"/>
              </a:spcBef>
            </a:pPr>
            <a:r>
              <a:rPr lang="de-DE" sz="1100" b="1" dirty="0">
                <a:latin typeface="Calibri" panose="020F0502020204030204" pitchFamily="34" charset="0"/>
                <a:cs typeface="Calibri" panose="020F0502020204030204" pitchFamily="34" charset="0"/>
              </a:rPr>
              <a:t>Beschreibung der Verstehensaktivität:</a:t>
            </a:r>
          </a:p>
          <a:p>
            <a:pPr algn="just"/>
            <a:r>
              <a:rPr lang="de-DE" sz="1100" dirty="0">
                <a:latin typeface="Calibri" panose="020F0502020204030204" pitchFamily="34" charset="0"/>
                <a:cs typeface="Calibri" panose="020F0502020204030204" pitchFamily="34" charset="0"/>
              </a:rPr>
              <a:t>Die Lehrkraft liest das Gespräch vor und Lernende beschreiben Taras Rechenweg am Zahlenstrahl und überprüfen damit Jonas Lösung. Dabei explizieren sie auch, wo Tara durch ihre Zwischenschritte jeweils landet. Lernende oder die Lehrkraft stellen weitere Aufgaben und notieren sich ihre Rechenwege am Zahlenstrahl und die Rechenaufgaben in ihr Heft oder im Plenum an das Whiteboard / die Tafel. Der Schwerpunkt liegt in der mentalen Vorstellung der Rechnung am Zahlenstrahl. Diese Aufgabe kann auch gut in Partnerarbeit durchgeführt werden.</a:t>
            </a:r>
          </a:p>
          <a:p>
            <a:endParaRPr lang="de-DE" sz="1100" b="1" dirty="0">
              <a:latin typeface="Calibri" panose="020F0502020204030204" pitchFamily="34" charset="0"/>
              <a:cs typeface="Calibri" panose="020F0502020204030204" pitchFamily="34" charset="0"/>
            </a:endParaRPr>
          </a:p>
          <a:p>
            <a:r>
              <a:rPr lang="de-DE" sz="1100" b="1" dirty="0">
                <a:latin typeface="Calibri" panose="020F0502020204030204" pitchFamily="34" charset="0"/>
                <a:cs typeface="Calibri" panose="020F0502020204030204" pitchFamily="34" charset="0"/>
              </a:rPr>
              <a:t>Erforderliche Verstehensgrundlagen: </a:t>
            </a:r>
          </a:p>
          <a:p>
            <a:pPr algn="just"/>
            <a:r>
              <a:rPr lang="de-DE" sz="1100" dirty="0">
                <a:latin typeface="Calibri" panose="020F0502020204030204" pitchFamily="34" charset="0"/>
                <a:cs typeface="Calibri" panose="020F0502020204030204" pitchFamily="34" charset="0"/>
              </a:rPr>
              <a:t>Lernende kennen den Zahlenstrahl und können sich in dem von der Lehrkraft vorgegebenen Zahlenraum orientieren.</a:t>
            </a:r>
            <a:br>
              <a:rPr lang="de-DE" sz="1100" dirty="0">
                <a:latin typeface="Calibri" panose="020F0502020204030204" pitchFamily="34" charset="0"/>
                <a:cs typeface="Calibri" panose="020F0502020204030204" pitchFamily="34" charset="0"/>
              </a:rPr>
            </a:br>
            <a:r>
              <a:rPr lang="de-DE" sz="1100" dirty="0">
                <a:latin typeface="Calibri" panose="020F0502020204030204" pitchFamily="34" charset="0"/>
                <a:cs typeface="Calibri" panose="020F0502020204030204" pitchFamily="34" charset="0"/>
              </a:rPr>
              <a:t>Sie sind in der Lage, sich Rechenoperationen mental vorzustellen.</a:t>
            </a:r>
          </a:p>
          <a:p>
            <a:endParaRPr lang="de-DE" sz="1100" dirty="0">
              <a:latin typeface="Calibri" panose="020F0502020204030204" pitchFamily="34" charset="0"/>
              <a:cs typeface="Calibri" panose="020F0502020204030204" pitchFamily="34" charset="0"/>
            </a:endParaRPr>
          </a:p>
          <a:p>
            <a:pPr algn="just"/>
            <a:r>
              <a:rPr lang="de-DE" sz="1100" b="1" dirty="0">
                <a:latin typeface="Calibri" panose="020F0502020204030204" pitchFamily="34" charset="0"/>
                <a:cs typeface="Calibri" panose="020F0502020204030204" pitchFamily="34" charset="0"/>
              </a:rPr>
              <a:t>Verstehensgrundlage für: </a:t>
            </a:r>
          </a:p>
          <a:p>
            <a:pPr algn="just"/>
            <a:r>
              <a:rPr lang="de-DE" sz="1100" dirty="0">
                <a:latin typeface="Calibri" panose="020F0502020204030204" pitchFamily="34" charset="0"/>
                <a:cs typeface="Calibri" panose="020F0502020204030204" pitchFamily="34" charset="0"/>
              </a:rPr>
              <a:t>Diese Aufgabe dient der besseren Orientierung am Zahlenstrahl. Der Zahlenstrahl wird als Darstellungsmittel bei vielen mathematischen Themen benötigt (wie negative Zahlen oder das Darstellen multiplikativer Strukturen auch in anderen Zahlenbereichen wie Dezimalzahlen).</a:t>
            </a:r>
            <a:endParaRPr lang="de-DE" sz="1100" b="1" dirty="0">
              <a:latin typeface="Calibri" panose="020F0502020204030204" pitchFamily="34" charset="0"/>
              <a:cs typeface="Calibri" panose="020F0502020204030204" pitchFamily="34" charset="0"/>
            </a:endParaRPr>
          </a:p>
          <a:p>
            <a:pPr algn="just"/>
            <a:endParaRPr lang="de-DE" sz="1100" b="1" dirty="0">
              <a:latin typeface="Calibri" panose="020F0502020204030204" pitchFamily="34" charset="0"/>
              <a:cs typeface="Calibri" panose="020F0502020204030204" pitchFamily="34" charset="0"/>
            </a:endParaRPr>
          </a:p>
          <a:p>
            <a:pPr algn="just"/>
            <a:r>
              <a:rPr lang="de-DE" sz="1100" b="1" dirty="0">
                <a:latin typeface="Calibri" panose="020F0502020204030204" pitchFamily="34" charset="0"/>
                <a:cs typeface="Calibri" panose="020F0502020204030204" pitchFamily="34" charset="0"/>
              </a:rPr>
              <a:t>Impulse für die Weiterführung:</a:t>
            </a:r>
          </a:p>
          <a:p>
            <a:pPr marL="171450" indent="-171450" algn="just">
              <a:buFont typeface="Wingdings" pitchFamily="2" charset="2"/>
              <a:buChar char="§"/>
            </a:pPr>
            <a:r>
              <a:rPr lang="de-DE" sz="1100" dirty="0">
                <a:latin typeface="Calibri" panose="020F0502020204030204" pitchFamily="34" charset="0"/>
                <a:cs typeface="Calibri" panose="020F0502020204030204" pitchFamily="34" charset="0"/>
              </a:rPr>
              <a:t>Das Rechnen im Kopf am Zahlenstrahl kann auch in mehrere Schritte zergliedert und auch mit geschicktem Rechnen verbunden werden. </a:t>
            </a:r>
          </a:p>
          <a:p>
            <a:pPr algn="just"/>
            <a:r>
              <a:rPr lang="de-DE" sz="1100" dirty="0">
                <a:latin typeface="Calibri" panose="020F0502020204030204" pitchFamily="34" charset="0"/>
                <a:cs typeface="Calibri" panose="020F0502020204030204" pitchFamily="34" charset="0"/>
              </a:rPr>
              <a:t>      230 + 599 kann ich so lösen: Ich gehe von der 230 aus 600 Schritte nach vorne und dann einen zurück. </a:t>
            </a:r>
            <a:endParaRPr lang="de-DE" sz="1100" b="1" dirty="0">
              <a:latin typeface="Calibri" panose="020F0502020204030204" pitchFamily="34" charset="0"/>
              <a:cs typeface="Calibri" panose="020F0502020204030204" pitchFamily="34" charset="0"/>
            </a:endParaRPr>
          </a:p>
        </p:txBody>
      </p:sp>
      <p:sp>
        <p:nvSpPr>
          <p:cNvPr id="2" name="Rechteck 1"/>
          <p:cNvSpPr/>
          <p:nvPr/>
        </p:nvSpPr>
        <p:spPr>
          <a:xfrm>
            <a:off x="1401146" y="1586246"/>
            <a:ext cx="5989088" cy="435760"/>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r>
              <a:rPr lang="de-DE" sz="1116" dirty="0">
                <a:latin typeface="Calibri" panose="020F0502020204030204" pitchFamily="34" charset="0"/>
                <a:cs typeface="Calibri" panose="020F0502020204030204" pitchFamily="34" charset="0"/>
              </a:rPr>
              <a:t> </a:t>
            </a:r>
          </a:p>
        </p:txBody>
      </p:sp>
      <p:sp>
        <p:nvSpPr>
          <p:cNvPr id="4" name="Rechteck 3"/>
          <p:cNvSpPr/>
          <p:nvPr/>
        </p:nvSpPr>
        <p:spPr>
          <a:xfrm>
            <a:off x="462705" y="1365825"/>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sp>
        <p:nvSpPr>
          <p:cNvPr id="5" name="Titel 9">
            <a:extLst>
              <a:ext uri="{FF2B5EF4-FFF2-40B4-BE49-F238E27FC236}">
                <a16:creationId xmlns:a16="http://schemas.microsoft.com/office/drawing/2014/main" id="{1E314571-B939-641D-E256-F9AE7109CB9F}"/>
              </a:ext>
            </a:extLst>
          </p:cNvPr>
          <p:cNvSpPr txBox="1">
            <a:spLocks/>
          </p:cNvSpPr>
          <p:nvPr/>
        </p:nvSpPr>
        <p:spPr>
          <a:xfrm>
            <a:off x="188938" y="247433"/>
            <a:ext cx="5824648" cy="353564"/>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000" b="1">
                <a:solidFill>
                  <a:schemeClr val="bg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5pPr>
            <a:lvl6pPr marL="26732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6pPr>
            <a:lvl7pPr marL="534650"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7pPr>
            <a:lvl8pPr marL="80197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8pPr>
            <a:lvl9pPr marL="1069299"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9pPr>
          </a:lstStyle>
          <a:p>
            <a:pPr defTabSz="914400"/>
            <a:r>
              <a:rPr lang="de-DE" sz="1900" dirty="0"/>
              <a:t>Addieren und Subtrahieren mit Zahlenstrahl im Kopf</a:t>
            </a:r>
            <a:endParaRPr lang="de-DE" sz="1900" kern="0" dirty="0">
              <a:latin typeface="Calibri Regular"/>
            </a:endParaRPr>
          </a:p>
        </p:txBody>
      </p:sp>
      <p:sp>
        <p:nvSpPr>
          <p:cNvPr id="6" name="Textfeld 5">
            <a:extLst>
              <a:ext uri="{FF2B5EF4-FFF2-40B4-BE49-F238E27FC236}">
                <a16:creationId xmlns:a16="http://schemas.microsoft.com/office/drawing/2014/main" id="{E046602F-4635-BDF5-FB73-1CB016E6D280}"/>
              </a:ext>
            </a:extLst>
          </p:cNvPr>
          <p:cNvSpPr txBox="1"/>
          <p:nvPr/>
        </p:nvSpPr>
        <p:spPr>
          <a:xfrm>
            <a:off x="6005980" y="390921"/>
            <a:ext cx="1035861"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N5A</a:t>
            </a:r>
          </a:p>
        </p:txBody>
      </p:sp>
    </p:spTree>
    <p:extLst>
      <p:ext uri="{BB962C8B-B14F-4D97-AF65-F5344CB8AC3E}">
        <p14:creationId xmlns:p14="http://schemas.microsoft.com/office/powerpoint/2010/main" val="30081668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E76DA-2FC9-D431-4F0F-BFD987B17F53}"/>
            </a:ext>
          </a:extLst>
        </p:cNvPr>
        <p:cNvGrpSpPr/>
        <p:nvPr/>
      </p:nvGrpSpPr>
      <p:grpSpPr>
        <a:xfrm>
          <a:off x="0" y="0"/>
          <a:ext cx="0" cy="0"/>
          <a:chOff x="0" y="0"/>
          <a:chExt cx="0" cy="0"/>
        </a:xfrm>
      </p:grpSpPr>
      <p:sp>
        <p:nvSpPr>
          <p:cNvPr id="34" name="Rechteck 33">
            <a:extLst>
              <a:ext uri="{FF2B5EF4-FFF2-40B4-BE49-F238E27FC236}">
                <a16:creationId xmlns:a16="http://schemas.microsoft.com/office/drawing/2014/main" id="{F2203A8D-7FF3-EA30-3C0B-B02FCB7E26C2}"/>
              </a:ext>
            </a:extLst>
          </p:cNvPr>
          <p:cNvSpPr/>
          <p:nvPr/>
        </p:nvSpPr>
        <p:spPr>
          <a:xfrm>
            <a:off x="99055" y="1053851"/>
            <a:ext cx="815345" cy="285335"/>
          </a:xfrm>
          <a:prstGeom prst="rect">
            <a:avLst/>
          </a:prstGeom>
        </p:spPr>
        <p:txBody>
          <a:bodyPr wrap="square" lIns="91440" tIns="45720" rIns="91440" bIns="45720" anchor="t">
            <a:spAutoFit/>
          </a:bodyPr>
          <a:lstStyle/>
          <a:p>
            <a:pPr>
              <a:lnSpc>
                <a:spcPct val="110000"/>
              </a:lnSpc>
              <a:spcBef>
                <a:spcPts val="400"/>
              </a:spcBef>
            </a:pPr>
            <a:endParaRPr lang="de-DE" sz="1200" b="1" dirty="0">
              <a:solidFill>
                <a:srgbClr val="000000"/>
              </a:solidFill>
              <a:cs typeface="Calibri" panose="020F0502020204030204" pitchFamily="34" charset="0"/>
            </a:endParaRPr>
          </a:p>
        </p:txBody>
      </p:sp>
      <p:grpSp>
        <p:nvGrpSpPr>
          <p:cNvPr id="6" name="Gruppieren 5">
            <a:extLst>
              <a:ext uri="{FF2B5EF4-FFF2-40B4-BE49-F238E27FC236}">
                <a16:creationId xmlns:a16="http://schemas.microsoft.com/office/drawing/2014/main" id="{53FC33F3-6A92-E0DB-3E7A-908EDD6A8674}"/>
              </a:ext>
            </a:extLst>
          </p:cNvPr>
          <p:cNvGrpSpPr/>
          <p:nvPr/>
        </p:nvGrpSpPr>
        <p:grpSpPr>
          <a:xfrm>
            <a:off x="938712" y="1978151"/>
            <a:ext cx="2422689" cy="216816"/>
            <a:chOff x="4941635" y="1155364"/>
            <a:chExt cx="2422689" cy="216816"/>
          </a:xfrm>
        </p:grpSpPr>
        <p:cxnSp>
          <p:nvCxnSpPr>
            <p:cNvPr id="7" name="Gerader Verbinder 6">
              <a:extLst>
                <a:ext uri="{FF2B5EF4-FFF2-40B4-BE49-F238E27FC236}">
                  <a16:creationId xmlns:a16="http://schemas.microsoft.com/office/drawing/2014/main" id="{B8740C6D-4255-3043-C9EF-A88FBA72DD98}"/>
                </a:ext>
              </a:extLst>
            </p:cNvPr>
            <p:cNvCxnSpPr/>
            <p:nvPr/>
          </p:nvCxnSpPr>
          <p:spPr>
            <a:xfrm>
              <a:off x="4941635" y="1263772"/>
              <a:ext cx="242268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Gerader Verbinder 7">
              <a:extLst>
                <a:ext uri="{FF2B5EF4-FFF2-40B4-BE49-F238E27FC236}">
                  <a16:creationId xmlns:a16="http://schemas.microsoft.com/office/drawing/2014/main" id="{FCF17C0B-476B-D2D1-C5D9-337B715E0BAC}"/>
                </a:ext>
              </a:extLst>
            </p:cNvPr>
            <p:cNvCxnSpPr>
              <a:cxnSpLocks/>
            </p:cNvCxnSpPr>
            <p:nvPr/>
          </p:nvCxnSpPr>
          <p:spPr>
            <a:xfrm>
              <a:off x="5070167" y="1155364"/>
              <a:ext cx="0" cy="216816"/>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Gerader Verbinder 8">
              <a:extLst>
                <a:ext uri="{FF2B5EF4-FFF2-40B4-BE49-F238E27FC236}">
                  <a16:creationId xmlns:a16="http://schemas.microsoft.com/office/drawing/2014/main" id="{738A770F-BE58-2832-1352-547EF3E3328D}"/>
                </a:ext>
              </a:extLst>
            </p:cNvPr>
            <p:cNvCxnSpPr>
              <a:cxnSpLocks/>
            </p:cNvCxnSpPr>
            <p:nvPr/>
          </p:nvCxnSpPr>
          <p:spPr>
            <a:xfrm>
              <a:off x="7247582" y="1155364"/>
              <a:ext cx="0" cy="216816"/>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21" name="Gerader Verbinder 20">
            <a:extLst>
              <a:ext uri="{FF2B5EF4-FFF2-40B4-BE49-F238E27FC236}">
                <a16:creationId xmlns:a16="http://schemas.microsoft.com/office/drawing/2014/main" id="{15017323-9C7F-3514-407B-C28628163A0C}"/>
              </a:ext>
            </a:extLst>
          </p:cNvPr>
          <p:cNvCxnSpPr>
            <a:cxnSpLocks/>
          </p:cNvCxnSpPr>
          <p:nvPr/>
        </p:nvCxnSpPr>
        <p:spPr>
          <a:xfrm>
            <a:off x="3073216" y="1977259"/>
            <a:ext cx="0" cy="2168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Freihandform: Form 24">
            <a:extLst>
              <a:ext uri="{FF2B5EF4-FFF2-40B4-BE49-F238E27FC236}">
                <a16:creationId xmlns:a16="http://schemas.microsoft.com/office/drawing/2014/main" id="{7C616B06-0371-3637-2835-03A4F323589C}"/>
              </a:ext>
            </a:extLst>
          </p:cNvPr>
          <p:cNvSpPr/>
          <p:nvPr/>
        </p:nvSpPr>
        <p:spPr>
          <a:xfrm>
            <a:off x="1087759" y="1823983"/>
            <a:ext cx="2008126" cy="252413"/>
          </a:xfrm>
          <a:custGeom>
            <a:avLst/>
            <a:gdLst>
              <a:gd name="connsiteX0" fmla="*/ 0 w 1991360"/>
              <a:gd name="connsiteY0" fmla="*/ 241300 h 241300"/>
              <a:gd name="connsiteX1" fmla="*/ 1046480 w 1991360"/>
              <a:gd name="connsiteY1" fmla="*/ 0 h 241300"/>
              <a:gd name="connsiteX2" fmla="*/ 1991360 w 1991360"/>
              <a:gd name="connsiteY2" fmla="*/ 241300 h 241300"/>
            </a:gdLst>
            <a:ahLst/>
            <a:cxnLst>
              <a:cxn ang="0">
                <a:pos x="connsiteX0" y="connsiteY0"/>
              </a:cxn>
              <a:cxn ang="0">
                <a:pos x="connsiteX1" y="connsiteY1"/>
              </a:cxn>
              <a:cxn ang="0">
                <a:pos x="connsiteX2" y="connsiteY2"/>
              </a:cxn>
            </a:cxnLst>
            <a:rect l="l" t="t" r="r" b="b"/>
            <a:pathLst>
              <a:path w="1991360" h="241300">
                <a:moveTo>
                  <a:pt x="0" y="241300"/>
                </a:moveTo>
                <a:cubicBezTo>
                  <a:pt x="357293" y="120650"/>
                  <a:pt x="714587" y="0"/>
                  <a:pt x="1046480" y="0"/>
                </a:cubicBezTo>
                <a:cubicBezTo>
                  <a:pt x="1378373" y="0"/>
                  <a:pt x="1827953" y="207857"/>
                  <a:pt x="1991360" y="2413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3EAE8A33-8D02-41EA-8ED6-1649C534FD0C}"/>
              </a:ext>
            </a:extLst>
          </p:cNvPr>
          <p:cNvSpPr/>
          <p:nvPr/>
        </p:nvSpPr>
        <p:spPr>
          <a:xfrm>
            <a:off x="3095885" y="1967985"/>
            <a:ext cx="133808" cy="117681"/>
          </a:xfrm>
          <a:custGeom>
            <a:avLst/>
            <a:gdLst>
              <a:gd name="connsiteX0" fmla="*/ 0 w 1991360"/>
              <a:gd name="connsiteY0" fmla="*/ 241300 h 241300"/>
              <a:gd name="connsiteX1" fmla="*/ 1046480 w 1991360"/>
              <a:gd name="connsiteY1" fmla="*/ 0 h 241300"/>
              <a:gd name="connsiteX2" fmla="*/ 1991360 w 1991360"/>
              <a:gd name="connsiteY2" fmla="*/ 241300 h 241300"/>
            </a:gdLst>
            <a:ahLst/>
            <a:cxnLst>
              <a:cxn ang="0">
                <a:pos x="connsiteX0" y="connsiteY0"/>
              </a:cxn>
              <a:cxn ang="0">
                <a:pos x="connsiteX1" y="connsiteY1"/>
              </a:cxn>
              <a:cxn ang="0">
                <a:pos x="connsiteX2" y="connsiteY2"/>
              </a:cxn>
            </a:cxnLst>
            <a:rect l="l" t="t" r="r" b="b"/>
            <a:pathLst>
              <a:path w="1991360" h="241300">
                <a:moveTo>
                  <a:pt x="0" y="241300"/>
                </a:moveTo>
                <a:cubicBezTo>
                  <a:pt x="357293" y="120650"/>
                  <a:pt x="714587" y="0"/>
                  <a:pt x="1046480" y="0"/>
                </a:cubicBezTo>
                <a:cubicBezTo>
                  <a:pt x="1378373" y="0"/>
                  <a:pt x="1827953" y="207857"/>
                  <a:pt x="1991360" y="2413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Textfeld 26">
            <a:extLst>
              <a:ext uri="{FF2B5EF4-FFF2-40B4-BE49-F238E27FC236}">
                <a16:creationId xmlns:a16="http://schemas.microsoft.com/office/drawing/2014/main" id="{3D9A6415-BB1D-4A13-C956-42794A49E73D}"/>
              </a:ext>
            </a:extLst>
          </p:cNvPr>
          <p:cNvSpPr txBox="1"/>
          <p:nvPr/>
        </p:nvSpPr>
        <p:spPr>
          <a:xfrm>
            <a:off x="1816197" y="1551880"/>
            <a:ext cx="542136" cy="305596"/>
          </a:xfrm>
          <a:prstGeom prst="rect">
            <a:avLst/>
          </a:prstGeom>
          <a:noFill/>
        </p:spPr>
        <p:txBody>
          <a:bodyPr wrap="none" rtlCol="0">
            <a:spAutoFit/>
          </a:bodyPr>
          <a:lstStyle/>
          <a:p>
            <a:r>
              <a:rPr lang="de-DE" dirty="0"/>
              <a:t>+500</a:t>
            </a:r>
          </a:p>
        </p:txBody>
      </p:sp>
      <p:sp>
        <p:nvSpPr>
          <p:cNvPr id="29" name="Textfeld 28">
            <a:extLst>
              <a:ext uri="{FF2B5EF4-FFF2-40B4-BE49-F238E27FC236}">
                <a16:creationId xmlns:a16="http://schemas.microsoft.com/office/drawing/2014/main" id="{92689425-F8B2-B054-7217-6623135C3D89}"/>
              </a:ext>
            </a:extLst>
          </p:cNvPr>
          <p:cNvSpPr txBox="1"/>
          <p:nvPr/>
        </p:nvSpPr>
        <p:spPr>
          <a:xfrm>
            <a:off x="2979527" y="1670292"/>
            <a:ext cx="362600" cy="305596"/>
          </a:xfrm>
          <a:prstGeom prst="rect">
            <a:avLst/>
          </a:prstGeom>
          <a:noFill/>
        </p:spPr>
        <p:txBody>
          <a:bodyPr wrap="none" rtlCol="0">
            <a:spAutoFit/>
          </a:bodyPr>
          <a:lstStyle/>
          <a:p>
            <a:r>
              <a:rPr lang="de-DE" dirty="0"/>
              <a:t>+1</a:t>
            </a:r>
          </a:p>
        </p:txBody>
      </p:sp>
      <p:sp>
        <p:nvSpPr>
          <p:cNvPr id="40" name="Textfeld 39">
            <a:extLst>
              <a:ext uri="{FF2B5EF4-FFF2-40B4-BE49-F238E27FC236}">
                <a16:creationId xmlns:a16="http://schemas.microsoft.com/office/drawing/2014/main" id="{210011DE-AA93-D1F4-DC6C-10B8C22617ED}"/>
              </a:ext>
            </a:extLst>
          </p:cNvPr>
          <p:cNvSpPr txBox="1"/>
          <p:nvPr/>
        </p:nvSpPr>
        <p:spPr>
          <a:xfrm>
            <a:off x="6468781" y="1646776"/>
            <a:ext cx="362600" cy="305596"/>
          </a:xfrm>
          <a:prstGeom prst="rect">
            <a:avLst/>
          </a:prstGeom>
          <a:noFill/>
        </p:spPr>
        <p:txBody>
          <a:bodyPr wrap="square" rtlCol="0">
            <a:spAutoFit/>
          </a:bodyPr>
          <a:lstStyle/>
          <a:p>
            <a:r>
              <a:rPr lang="de-DE" dirty="0"/>
              <a:t>-1</a:t>
            </a:r>
          </a:p>
        </p:txBody>
      </p:sp>
      <p:sp>
        <p:nvSpPr>
          <p:cNvPr id="41" name="Textfeld 40">
            <a:extLst>
              <a:ext uri="{FF2B5EF4-FFF2-40B4-BE49-F238E27FC236}">
                <a16:creationId xmlns:a16="http://schemas.microsoft.com/office/drawing/2014/main" id="{C4EC318F-4CF4-1C41-466E-831EA2575A14}"/>
              </a:ext>
            </a:extLst>
          </p:cNvPr>
          <p:cNvSpPr txBox="1"/>
          <p:nvPr/>
        </p:nvSpPr>
        <p:spPr>
          <a:xfrm>
            <a:off x="838743" y="2166264"/>
            <a:ext cx="453970" cy="305596"/>
          </a:xfrm>
          <a:prstGeom prst="rect">
            <a:avLst/>
          </a:prstGeom>
          <a:noFill/>
        </p:spPr>
        <p:txBody>
          <a:bodyPr wrap="square" rtlCol="0">
            <a:spAutoFit/>
          </a:bodyPr>
          <a:lstStyle/>
          <a:p>
            <a:r>
              <a:rPr lang="de-DE" dirty="0"/>
              <a:t>430</a:t>
            </a:r>
          </a:p>
        </p:txBody>
      </p:sp>
      <p:grpSp>
        <p:nvGrpSpPr>
          <p:cNvPr id="44" name="Gruppieren 43">
            <a:extLst>
              <a:ext uri="{FF2B5EF4-FFF2-40B4-BE49-F238E27FC236}">
                <a16:creationId xmlns:a16="http://schemas.microsoft.com/office/drawing/2014/main" id="{CF65585E-4C66-42E3-9197-8895226B9EB5}"/>
              </a:ext>
            </a:extLst>
          </p:cNvPr>
          <p:cNvGrpSpPr/>
          <p:nvPr/>
        </p:nvGrpSpPr>
        <p:grpSpPr>
          <a:xfrm>
            <a:off x="4425095" y="1943004"/>
            <a:ext cx="2422689" cy="216816"/>
            <a:chOff x="4941635" y="1155364"/>
            <a:chExt cx="2422689" cy="216816"/>
          </a:xfrm>
        </p:grpSpPr>
        <p:cxnSp>
          <p:nvCxnSpPr>
            <p:cNvPr id="45" name="Gerader Verbinder 44">
              <a:extLst>
                <a:ext uri="{FF2B5EF4-FFF2-40B4-BE49-F238E27FC236}">
                  <a16:creationId xmlns:a16="http://schemas.microsoft.com/office/drawing/2014/main" id="{E5669748-4EA1-BAAD-A3C2-EDB0D6343905}"/>
                </a:ext>
              </a:extLst>
            </p:cNvPr>
            <p:cNvCxnSpPr/>
            <p:nvPr/>
          </p:nvCxnSpPr>
          <p:spPr>
            <a:xfrm>
              <a:off x="4941635" y="1263772"/>
              <a:ext cx="242268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Gerader Verbinder 45">
              <a:extLst>
                <a:ext uri="{FF2B5EF4-FFF2-40B4-BE49-F238E27FC236}">
                  <a16:creationId xmlns:a16="http://schemas.microsoft.com/office/drawing/2014/main" id="{C85CB7E0-AE23-1F80-8A09-332D4F72BB81}"/>
                </a:ext>
              </a:extLst>
            </p:cNvPr>
            <p:cNvCxnSpPr>
              <a:cxnSpLocks/>
            </p:cNvCxnSpPr>
            <p:nvPr/>
          </p:nvCxnSpPr>
          <p:spPr>
            <a:xfrm>
              <a:off x="5070167" y="1155364"/>
              <a:ext cx="0" cy="216816"/>
            </a:xfrm>
            <a:prstGeom prst="line">
              <a:avLst/>
            </a:prstGeom>
            <a:ln w="28575"/>
          </p:spPr>
          <p:style>
            <a:lnRef idx="1">
              <a:schemeClr val="dk1"/>
            </a:lnRef>
            <a:fillRef idx="0">
              <a:schemeClr val="dk1"/>
            </a:fillRef>
            <a:effectRef idx="0">
              <a:schemeClr val="dk1"/>
            </a:effectRef>
            <a:fontRef idx="minor">
              <a:schemeClr val="tx1"/>
            </a:fontRef>
          </p:style>
        </p:cxnSp>
        <p:cxnSp>
          <p:nvCxnSpPr>
            <p:cNvPr id="47" name="Gerader Verbinder 46">
              <a:extLst>
                <a:ext uri="{FF2B5EF4-FFF2-40B4-BE49-F238E27FC236}">
                  <a16:creationId xmlns:a16="http://schemas.microsoft.com/office/drawing/2014/main" id="{B5A7A97A-F185-67E9-2AB2-0AE279D53E92}"/>
                </a:ext>
              </a:extLst>
            </p:cNvPr>
            <p:cNvCxnSpPr>
              <a:cxnSpLocks/>
            </p:cNvCxnSpPr>
            <p:nvPr/>
          </p:nvCxnSpPr>
          <p:spPr>
            <a:xfrm>
              <a:off x="7247582" y="1155364"/>
              <a:ext cx="0" cy="216816"/>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48" name="Gerader Verbinder 47">
            <a:extLst>
              <a:ext uri="{FF2B5EF4-FFF2-40B4-BE49-F238E27FC236}">
                <a16:creationId xmlns:a16="http://schemas.microsoft.com/office/drawing/2014/main" id="{0B006256-3C7F-B31C-5C1E-012F7F297CAE}"/>
              </a:ext>
            </a:extLst>
          </p:cNvPr>
          <p:cNvCxnSpPr>
            <a:cxnSpLocks/>
          </p:cNvCxnSpPr>
          <p:nvPr/>
        </p:nvCxnSpPr>
        <p:spPr>
          <a:xfrm>
            <a:off x="6559599" y="1942112"/>
            <a:ext cx="0" cy="2168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Freihandform: Form 48">
            <a:extLst>
              <a:ext uri="{FF2B5EF4-FFF2-40B4-BE49-F238E27FC236}">
                <a16:creationId xmlns:a16="http://schemas.microsoft.com/office/drawing/2014/main" id="{35C8E042-C07B-0135-69DC-BE7694A4409E}"/>
              </a:ext>
            </a:extLst>
          </p:cNvPr>
          <p:cNvSpPr/>
          <p:nvPr/>
        </p:nvSpPr>
        <p:spPr>
          <a:xfrm>
            <a:off x="4574141" y="1788837"/>
            <a:ext cx="2149325" cy="251448"/>
          </a:xfrm>
          <a:custGeom>
            <a:avLst/>
            <a:gdLst>
              <a:gd name="connsiteX0" fmla="*/ 0 w 1991360"/>
              <a:gd name="connsiteY0" fmla="*/ 241300 h 241300"/>
              <a:gd name="connsiteX1" fmla="*/ 1046480 w 1991360"/>
              <a:gd name="connsiteY1" fmla="*/ 0 h 241300"/>
              <a:gd name="connsiteX2" fmla="*/ 1991360 w 1991360"/>
              <a:gd name="connsiteY2" fmla="*/ 241300 h 241300"/>
            </a:gdLst>
            <a:ahLst/>
            <a:cxnLst>
              <a:cxn ang="0">
                <a:pos x="connsiteX0" y="connsiteY0"/>
              </a:cxn>
              <a:cxn ang="0">
                <a:pos x="connsiteX1" y="connsiteY1"/>
              </a:cxn>
              <a:cxn ang="0">
                <a:pos x="connsiteX2" y="connsiteY2"/>
              </a:cxn>
            </a:cxnLst>
            <a:rect l="l" t="t" r="r" b="b"/>
            <a:pathLst>
              <a:path w="1991360" h="241300">
                <a:moveTo>
                  <a:pt x="0" y="241300"/>
                </a:moveTo>
                <a:cubicBezTo>
                  <a:pt x="357293" y="120650"/>
                  <a:pt x="714587" y="0"/>
                  <a:pt x="1046480" y="0"/>
                </a:cubicBezTo>
                <a:cubicBezTo>
                  <a:pt x="1378373" y="0"/>
                  <a:pt x="1827953" y="207857"/>
                  <a:pt x="1991360" y="2413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Freihandform: Form 49">
            <a:extLst>
              <a:ext uri="{FF2B5EF4-FFF2-40B4-BE49-F238E27FC236}">
                <a16:creationId xmlns:a16="http://schemas.microsoft.com/office/drawing/2014/main" id="{9E9F742E-FA07-888A-B71A-4E1C86D4A869}"/>
              </a:ext>
            </a:extLst>
          </p:cNvPr>
          <p:cNvSpPr/>
          <p:nvPr/>
        </p:nvSpPr>
        <p:spPr>
          <a:xfrm>
            <a:off x="6582267" y="1944734"/>
            <a:ext cx="141203" cy="106678"/>
          </a:xfrm>
          <a:custGeom>
            <a:avLst/>
            <a:gdLst>
              <a:gd name="connsiteX0" fmla="*/ 0 w 1991360"/>
              <a:gd name="connsiteY0" fmla="*/ 241300 h 241300"/>
              <a:gd name="connsiteX1" fmla="*/ 1046480 w 1991360"/>
              <a:gd name="connsiteY1" fmla="*/ 0 h 241300"/>
              <a:gd name="connsiteX2" fmla="*/ 1991360 w 1991360"/>
              <a:gd name="connsiteY2" fmla="*/ 241300 h 241300"/>
            </a:gdLst>
            <a:ahLst/>
            <a:cxnLst>
              <a:cxn ang="0">
                <a:pos x="connsiteX0" y="connsiteY0"/>
              </a:cxn>
              <a:cxn ang="0">
                <a:pos x="connsiteX1" y="connsiteY1"/>
              </a:cxn>
              <a:cxn ang="0">
                <a:pos x="connsiteX2" y="connsiteY2"/>
              </a:cxn>
            </a:cxnLst>
            <a:rect l="l" t="t" r="r" b="b"/>
            <a:pathLst>
              <a:path w="1991360" h="241300">
                <a:moveTo>
                  <a:pt x="0" y="241300"/>
                </a:moveTo>
                <a:cubicBezTo>
                  <a:pt x="357293" y="120650"/>
                  <a:pt x="714587" y="0"/>
                  <a:pt x="1046480" y="0"/>
                </a:cubicBezTo>
                <a:cubicBezTo>
                  <a:pt x="1378373" y="0"/>
                  <a:pt x="1827953" y="207857"/>
                  <a:pt x="1991360" y="2413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1" name="Textfeld 50">
            <a:extLst>
              <a:ext uri="{FF2B5EF4-FFF2-40B4-BE49-F238E27FC236}">
                <a16:creationId xmlns:a16="http://schemas.microsoft.com/office/drawing/2014/main" id="{ACB8D36B-E6A3-E94C-AD17-0B544F05BEC6}"/>
              </a:ext>
            </a:extLst>
          </p:cNvPr>
          <p:cNvSpPr txBox="1"/>
          <p:nvPr/>
        </p:nvSpPr>
        <p:spPr>
          <a:xfrm>
            <a:off x="5302580" y="1516733"/>
            <a:ext cx="542136" cy="305596"/>
          </a:xfrm>
          <a:prstGeom prst="rect">
            <a:avLst/>
          </a:prstGeom>
          <a:noFill/>
        </p:spPr>
        <p:txBody>
          <a:bodyPr wrap="none" rtlCol="0">
            <a:spAutoFit/>
          </a:bodyPr>
          <a:lstStyle/>
          <a:p>
            <a:r>
              <a:rPr lang="de-DE" dirty="0"/>
              <a:t>+500</a:t>
            </a:r>
          </a:p>
        </p:txBody>
      </p:sp>
      <p:sp>
        <p:nvSpPr>
          <p:cNvPr id="53" name="Textfeld 52">
            <a:extLst>
              <a:ext uri="{FF2B5EF4-FFF2-40B4-BE49-F238E27FC236}">
                <a16:creationId xmlns:a16="http://schemas.microsoft.com/office/drawing/2014/main" id="{F62F43E9-06E5-C134-91B8-4181BF4AD68A}"/>
              </a:ext>
            </a:extLst>
          </p:cNvPr>
          <p:cNvSpPr txBox="1"/>
          <p:nvPr/>
        </p:nvSpPr>
        <p:spPr>
          <a:xfrm>
            <a:off x="4222649" y="2137716"/>
            <a:ext cx="453970" cy="305596"/>
          </a:xfrm>
          <a:prstGeom prst="rect">
            <a:avLst/>
          </a:prstGeom>
          <a:noFill/>
        </p:spPr>
        <p:txBody>
          <a:bodyPr wrap="square" rtlCol="0">
            <a:spAutoFit/>
          </a:bodyPr>
          <a:lstStyle/>
          <a:p>
            <a:r>
              <a:rPr lang="de-DE" dirty="0"/>
              <a:t>430</a:t>
            </a:r>
          </a:p>
        </p:txBody>
      </p:sp>
      <p:sp>
        <p:nvSpPr>
          <p:cNvPr id="10" name="Titel 9">
            <a:extLst>
              <a:ext uri="{FF2B5EF4-FFF2-40B4-BE49-F238E27FC236}">
                <a16:creationId xmlns:a16="http://schemas.microsoft.com/office/drawing/2014/main" id="{F98CEAAB-24A9-4A0F-D082-C13FBBF5EDBB}"/>
              </a:ext>
            </a:extLst>
          </p:cNvPr>
          <p:cNvSpPr>
            <a:spLocks noGrp="1"/>
          </p:cNvSpPr>
          <p:nvPr>
            <p:ph type="title"/>
          </p:nvPr>
        </p:nvSpPr>
        <p:spPr>
          <a:xfrm>
            <a:off x="188812" y="148613"/>
            <a:ext cx="4425494" cy="567542"/>
          </a:xfrm>
        </p:spPr>
        <p:txBody>
          <a:bodyPr>
            <a:normAutofit/>
          </a:bodyPr>
          <a:lstStyle/>
          <a:p>
            <a:r>
              <a:rPr lang="de-DE" sz="2000" b="1" dirty="0">
                <a:latin typeface="+mn-lt"/>
              </a:rPr>
              <a:t>Additionen am Zahlenstrahl darstellen</a:t>
            </a:r>
            <a:endParaRPr lang="de-DE" dirty="0"/>
          </a:p>
        </p:txBody>
      </p:sp>
      <p:sp>
        <p:nvSpPr>
          <p:cNvPr id="4" name="Textfeld 3">
            <a:extLst>
              <a:ext uri="{FF2B5EF4-FFF2-40B4-BE49-F238E27FC236}">
                <a16:creationId xmlns:a16="http://schemas.microsoft.com/office/drawing/2014/main" id="{1CEF0D3A-ED5B-8959-1F8F-D5BA1AAFE7B4}"/>
              </a:ext>
            </a:extLst>
          </p:cNvPr>
          <p:cNvSpPr txBox="1"/>
          <p:nvPr/>
        </p:nvSpPr>
        <p:spPr>
          <a:xfrm>
            <a:off x="2754000" y="2174411"/>
            <a:ext cx="458780" cy="307777"/>
          </a:xfrm>
          <a:prstGeom prst="rect">
            <a:avLst/>
          </a:prstGeom>
          <a:noFill/>
        </p:spPr>
        <p:txBody>
          <a:bodyPr wrap="none" rtlCol="0">
            <a:spAutoFit/>
          </a:bodyPr>
          <a:lstStyle/>
          <a:p>
            <a:r>
              <a:rPr lang="de-DE" sz="1400" dirty="0"/>
              <a:t>930</a:t>
            </a:r>
          </a:p>
        </p:txBody>
      </p:sp>
      <p:sp>
        <p:nvSpPr>
          <p:cNvPr id="5" name="Textfeld 4">
            <a:extLst>
              <a:ext uri="{FF2B5EF4-FFF2-40B4-BE49-F238E27FC236}">
                <a16:creationId xmlns:a16="http://schemas.microsoft.com/office/drawing/2014/main" id="{734507BC-674F-6640-7D0B-2E0248131588}"/>
              </a:ext>
            </a:extLst>
          </p:cNvPr>
          <p:cNvSpPr txBox="1"/>
          <p:nvPr/>
        </p:nvSpPr>
        <p:spPr>
          <a:xfrm>
            <a:off x="3093819" y="2174411"/>
            <a:ext cx="458780" cy="307777"/>
          </a:xfrm>
          <a:prstGeom prst="rect">
            <a:avLst/>
          </a:prstGeom>
          <a:noFill/>
        </p:spPr>
        <p:txBody>
          <a:bodyPr wrap="none" rtlCol="0">
            <a:spAutoFit/>
          </a:bodyPr>
          <a:lstStyle/>
          <a:p>
            <a:r>
              <a:rPr lang="de-DE" sz="1400" b="1" u="sng" dirty="0"/>
              <a:t>931</a:t>
            </a:r>
          </a:p>
        </p:txBody>
      </p:sp>
      <p:sp>
        <p:nvSpPr>
          <p:cNvPr id="14" name="Textfeld 13">
            <a:extLst>
              <a:ext uri="{FF2B5EF4-FFF2-40B4-BE49-F238E27FC236}">
                <a16:creationId xmlns:a16="http://schemas.microsoft.com/office/drawing/2014/main" id="{3DBB5623-52A6-B6FA-38E8-17A66FDC1780}"/>
              </a:ext>
            </a:extLst>
          </p:cNvPr>
          <p:cNvSpPr txBox="1"/>
          <p:nvPr/>
        </p:nvSpPr>
        <p:spPr>
          <a:xfrm>
            <a:off x="6627257" y="2148044"/>
            <a:ext cx="453970" cy="305596"/>
          </a:xfrm>
          <a:prstGeom prst="rect">
            <a:avLst/>
          </a:prstGeom>
          <a:noFill/>
        </p:spPr>
        <p:txBody>
          <a:bodyPr wrap="none" rtlCol="0">
            <a:spAutoFit/>
          </a:bodyPr>
          <a:lstStyle/>
          <a:p>
            <a:r>
              <a:rPr lang="de-DE" dirty="0"/>
              <a:t>930</a:t>
            </a:r>
          </a:p>
        </p:txBody>
      </p:sp>
      <p:sp>
        <p:nvSpPr>
          <p:cNvPr id="17" name="Textfeld 16">
            <a:extLst>
              <a:ext uri="{FF2B5EF4-FFF2-40B4-BE49-F238E27FC236}">
                <a16:creationId xmlns:a16="http://schemas.microsoft.com/office/drawing/2014/main" id="{124B8DE8-C5DF-26E2-9104-F4F4DF2F6C6F}"/>
              </a:ext>
            </a:extLst>
          </p:cNvPr>
          <p:cNvSpPr txBox="1"/>
          <p:nvPr/>
        </p:nvSpPr>
        <p:spPr>
          <a:xfrm>
            <a:off x="6241796" y="2148044"/>
            <a:ext cx="453970" cy="305596"/>
          </a:xfrm>
          <a:prstGeom prst="rect">
            <a:avLst/>
          </a:prstGeom>
          <a:noFill/>
        </p:spPr>
        <p:txBody>
          <a:bodyPr wrap="none" rtlCol="0">
            <a:spAutoFit/>
          </a:bodyPr>
          <a:lstStyle/>
          <a:p>
            <a:r>
              <a:rPr lang="de-DE" b="1" u="sng" dirty="0"/>
              <a:t>929</a:t>
            </a:r>
          </a:p>
        </p:txBody>
      </p:sp>
      <p:sp>
        <p:nvSpPr>
          <p:cNvPr id="11" name="Textfeld 10">
            <a:extLst>
              <a:ext uri="{FF2B5EF4-FFF2-40B4-BE49-F238E27FC236}">
                <a16:creationId xmlns:a16="http://schemas.microsoft.com/office/drawing/2014/main" id="{EB4DE7CC-735A-F1AD-0329-2181D70B8862}"/>
              </a:ext>
            </a:extLst>
          </p:cNvPr>
          <p:cNvSpPr txBox="1"/>
          <p:nvPr/>
        </p:nvSpPr>
        <p:spPr>
          <a:xfrm>
            <a:off x="6004667" y="390921"/>
            <a:ext cx="1035861" cy="246221"/>
          </a:xfrm>
          <a:prstGeom prst="rect">
            <a:avLst/>
          </a:prstGeom>
          <a:noFill/>
        </p:spPr>
        <p:txBody>
          <a:bodyPr wrap="none" rtlCol="0">
            <a:spAutoFit/>
          </a:bodyPr>
          <a:lstStyle/>
          <a:p>
            <a:pPr algn="r"/>
            <a:r>
              <a:rPr lang="de-DE" sz="1000" dirty="0">
                <a:solidFill>
                  <a:schemeClr val="bg1"/>
                </a:solidFill>
              </a:rPr>
              <a:t>zu Baustein</a:t>
            </a:r>
            <a:r>
              <a:rPr lang="de-DE" sz="1000" dirty="0">
                <a:solidFill>
                  <a:srgbClr val="00B050"/>
                </a:solidFill>
              </a:rPr>
              <a:t> </a:t>
            </a:r>
            <a:r>
              <a:rPr lang="de-DE" sz="1000" dirty="0">
                <a:solidFill>
                  <a:schemeClr val="bg1"/>
                </a:solidFill>
              </a:rPr>
              <a:t>N5A</a:t>
            </a:r>
          </a:p>
        </p:txBody>
      </p:sp>
      <p:sp>
        <p:nvSpPr>
          <p:cNvPr id="2" name="Textfeld 1">
            <a:extLst>
              <a:ext uri="{FF2B5EF4-FFF2-40B4-BE49-F238E27FC236}">
                <a16:creationId xmlns:a16="http://schemas.microsoft.com/office/drawing/2014/main" id="{41466533-1369-4F4E-A17D-25A00DB8370E}"/>
              </a:ext>
            </a:extLst>
          </p:cNvPr>
          <p:cNvSpPr txBox="1"/>
          <p:nvPr/>
        </p:nvSpPr>
        <p:spPr>
          <a:xfrm>
            <a:off x="414324" y="3218017"/>
            <a:ext cx="6918293" cy="1600438"/>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Erklärt, welche Zeichnung warum zur Aufgabe 430 + 499 passt.</a:t>
            </a:r>
          </a:p>
          <a:p>
            <a:pPr marL="342900" indent="-342900">
              <a:buClr>
                <a:srgbClr val="327A86"/>
              </a:buClr>
              <a:buFont typeface="Wingdings" panose="05000000000000000000" pitchFamily="2" charset="2"/>
              <a:buChar cha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r>
              <a:rPr lang="de-DE" sz="1400" dirty="0">
                <a:solidFill>
                  <a:srgbClr val="ED7D31"/>
                </a:solidFill>
                <a:latin typeface="Calibri" panose="020F0502020204030204"/>
              </a:rPr>
              <a:t>Vergleicht mit der Aufgabe: Wie viele Schritte seid ihr gegangen, wenn ihr 500 Schritte vorgeht und einen Schritt zurückgeht? Wie viele Schritte seid ihr gegangen, wenn ihr 500 Schritte und dann einen Schritt vorgeht?</a:t>
            </a:r>
          </a:p>
          <a:p>
            <a:pPr>
              <a:buClr>
                <a:srgbClr val="327A86"/>
              </a:buCl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Begründet, auf welchen Wegen die Aufgabe noch gelöst werden kann. Warum geht das?</a:t>
            </a:r>
          </a:p>
        </p:txBody>
      </p:sp>
      <p:sp>
        <p:nvSpPr>
          <p:cNvPr id="12" name="Textfeld 11">
            <a:extLst>
              <a:ext uri="{FF2B5EF4-FFF2-40B4-BE49-F238E27FC236}">
                <a16:creationId xmlns:a16="http://schemas.microsoft.com/office/drawing/2014/main" id="{01C03D03-4BE6-C6C5-1395-74F966AE4A98}"/>
              </a:ext>
            </a:extLst>
          </p:cNvPr>
          <p:cNvSpPr txBox="1"/>
          <p:nvPr/>
        </p:nvSpPr>
        <p:spPr>
          <a:xfrm>
            <a:off x="259411" y="1081042"/>
            <a:ext cx="1261661" cy="307777"/>
          </a:xfrm>
          <a:prstGeom prst="rect">
            <a:avLst/>
          </a:prstGeom>
          <a:solidFill>
            <a:schemeClr val="bg1">
              <a:lumMod val="85000"/>
            </a:schemeClr>
          </a:solidFill>
          <a:ln w="6350">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de-DE" sz="1400" dirty="0">
                <a:latin typeface="Calibri" panose="020F0502020204030204" pitchFamily="34" charset="0"/>
                <a:cs typeface="Calibri" panose="020F0502020204030204" pitchFamily="34" charset="0"/>
              </a:rPr>
              <a:t>430 + 499 = ?</a:t>
            </a:r>
          </a:p>
        </p:txBody>
      </p:sp>
      <p:pic>
        <p:nvPicPr>
          <p:cNvPr id="13" name="Grafik 12">
            <a:extLst>
              <a:ext uri="{FF2B5EF4-FFF2-40B4-BE49-F238E27FC236}">
                <a16:creationId xmlns:a16="http://schemas.microsoft.com/office/drawing/2014/main" id="{02EE8559-EA37-667F-7291-B25672F28D70}"/>
              </a:ext>
            </a:extLst>
          </p:cNvPr>
          <p:cNvPicPr>
            <a:picLocks noChangeAspect="1"/>
          </p:cNvPicPr>
          <p:nvPr/>
        </p:nvPicPr>
        <p:blipFill>
          <a:blip r:embed="rId2">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365802" y="3675438"/>
            <a:ext cx="281850" cy="281850"/>
          </a:xfrm>
          <a:prstGeom prst="rect">
            <a:avLst/>
          </a:prstGeom>
          <a:noFill/>
        </p:spPr>
      </p:pic>
    </p:spTree>
    <p:extLst>
      <p:ext uri="{BB962C8B-B14F-4D97-AF65-F5344CB8AC3E}">
        <p14:creationId xmlns:p14="http://schemas.microsoft.com/office/powerpoint/2010/main" val="7087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C8B7093-BF32-5BD3-795E-15FE3CF362FA}"/>
              </a:ext>
            </a:extLst>
          </p:cNvPr>
          <p:cNvSpPr/>
          <p:nvPr/>
        </p:nvSpPr>
        <p:spPr>
          <a:xfrm>
            <a:off x="185686" y="812394"/>
            <a:ext cx="7240555" cy="3057247"/>
          </a:xfrm>
          <a:prstGeom prst="rect">
            <a:avLst/>
          </a:prstGeom>
        </p:spPr>
        <p:txBody>
          <a:bodyPr wrap="square" lIns="91440" tIns="45720" rIns="91440" bIns="45720" anchor="t">
            <a:spAutoFit/>
          </a:bodyPr>
          <a:lstStyle/>
          <a:p>
            <a:pPr algn="just">
              <a:spcBef>
                <a:spcPts val="400"/>
              </a:spcBef>
            </a:pPr>
            <a:r>
              <a:rPr lang="de-DE" sz="1100" b="1" dirty="0">
                <a:latin typeface="Calibri" panose="020F0502020204030204" pitchFamily="34" charset="0"/>
                <a:cs typeface="Calibri" panose="020F0502020204030204" pitchFamily="34" charset="0"/>
              </a:rPr>
              <a:t>Beschreibung der Verstehensaktivität:</a:t>
            </a:r>
          </a:p>
          <a:p>
            <a:pPr algn="just"/>
            <a:r>
              <a:rPr lang="de-DE" sz="1100" dirty="0">
                <a:latin typeface="Calibri" panose="020F0502020204030204" pitchFamily="34" charset="0"/>
                <a:cs typeface="Calibri" panose="020F0502020204030204" pitchFamily="34" charset="0"/>
              </a:rPr>
              <a:t>Der Zahlenstrahl wird hier genutzt, um eine Strategie des verständigen halbschriftlichen</a:t>
            </a:r>
            <a:r>
              <a:rPr lang="de-DE" sz="1100" b="1" dirty="0">
                <a:latin typeface="Calibri" panose="020F0502020204030204" pitchFamily="34" charset="0"/>
                <a:cs typeface="Calibri" panose="020F0502020204030204" pitchFamily="34" charset="0"/>
              </a:rPr>
              <a:t> </a:t>
            </a:r>
            <a:r>
              <a:rPr lang="de-DE" sz="1100" dirty="0">
                <a:latin typeface="Calibri" panose="020F0502020204030204" pitchFamily="34" charset="0"/>
                <a:cs typeface="Calibri" panose="020F0502020204030204" pitchFamily="34" charset="0"/>
              </a:rPr>
              <a:t>Rechnens darzustellen und zu thematisieren. Durch die Gegenüberstellung einer typisch falschen und einer richtigen Lösung werden Lernende dazu aufgefordert, anhand der Darstellung Rechenwege sichtbar zu machen und zu begründen. Außerdem sollen Lernende für verschiedene Wege und deren unterschiedliche, aufgabenabhängige Effektivität sensibilisiert werden. </a:t>
            </a:r>
          </a:p>
          <a:p>
            <a:pPr algn="just"/>
            <a:endParaRPr lang="de-DE" sz="1100" dirty="0">
              <a:latin typeface="Calibri" panose="020F0502020204030204" pitchFamily="34" charset="0"/>
              <a:cs typeface="Calibri" panose="020F0502020204030204" pitchFamily="34" charset="0"/>
            </a:endParaRPr>
          </a:p>
          <a:p>
            <a:pPr algn="just"/>
            <a:r>
              <a:rPr lang="de-DE" sz="1100" b="1" dirty="0">
                <a:latin typeface="Calibri" panose="020F0502020204030204" pitchFamily="34" charset="0"/>
                <a:cs typeface="Calibri" panose="020F0502020204030204" pitchFamily="34" charset="0"/>
              </a:rPr>
              <a:t>Erforderliche Verstehensgrundlagen:</a:t>
            </a:r>
          </a:p>
          <a:p>
            <a:pPr algn="just"/>
            <a:r>
              <a:rPr lang="de-DE" sz="1100" dirty="0">
                <a:latin typeface="Calibri" panose="020F0502020204030204" pitchFamily="34" charset="0"/>
                <a:cs typeface="Calibri" panose="020F0502020204030204" pitchFamily="34" charset="0"/>
              </a:rPr>
              <a:t>Operationsverständnis der Subtraktion (am Zahlenstrahl), Zahl- und Stellenwertverständnis sind Lernvoraussetzung.</a:t>
            </a:r>
          </a:p>
          <a:p>
            <a:pPr algn="just"/>
            <a:endParaRPr lang="de-DE" sz="1100" dirty="0">
              <a:latin typeface="Calibri" panose="020F0502020204030204" pitchFamily="34" charset="0"/>
              <a:cs typeface="Calibri" panose="020F0502020204030204" pitchFamily="34" charset="0"/>
            </a:endParaRPr>
          </a:p>
          <a:p>
            <a:pPr algn="just"/>
            <a:r>
              <a:rPr lang="de-DE" sz="1100" b="1" dirty="0">
                <a:latin typeface="Calibri" panose="020F0502020204030204" pitchFamily="34" charset="0"/>
                <a:cs typeface="Calibri" panose="020F0502020204030204" pitchFamily="34" charset="0"/>
              </a:rPr>
              <a:t>Verstehensgrundlage für: </a:t>
            </a:r>
          </a:p>
          <a:p>
            <a:pPr algn="just"/>
            <a:r>
              <a:rPr lang="de-DE" sz="1100" dirty="0">
                <a:latin typeface="Calibri" panose="020F0502020204030204" pitchFamily="34" charset="0"/>
                <a:cs typeface="Calibri" panose="020F0502020204030204" pitchFamily="34" charset="0"/>
              </a:rPr>
              <a:t>Darstellen von Rechenoperationen am Zahlenstrahl auch in anderen Zahlenräumen, Algebra (wie etwa Rechengesetze).</a:t>
            </a:r>
          </a:p>
          <a:p>
            <a:pPr algn="just">
              <a:spcBef>
                <a:spcPts val="400"/>
              </a:spcBef>
            </a:pPr>
            <a:endParaRPr lang="de-DE" sz="1100" dirty="0">
              <a:latin typeface="Calibri" panose="020F0502020204030204" pitchFamily="34" charset="0"/>
              <a:cs typeface="Calibri" panose="020F0502020204030204" pitchFamily="34" charset="0"/>
            </a:endParaRPr>
          </a:p>
          <a:p>
            <a:pPr algn="just">
              <a:spcBef>
                <a:spcPts val="400"/>
              </a:spcBef>
            </a:pPr>
            <a:r>
              <a:rPr lang="de-DE" sz="1100" b="1" dirty="0">
                <a:latin typeface="Calibri" panose="020F0502020204030204" pitchFamily="34" charset="0"/>
                <a:cs typeface="Calibri" panose="020F0502020204030204" pitchFamily="34" charset="0"/>
              </a:rPr>
              <a:t>Impulse für die Weiterführung:</a:t>
            </a:r>
          </a:p>
          <a:p>
            <a:pPr algn="just">
              <a:spcBef>
                <a:spcPts val="400"/>
              </a:spcBef>
            </a:pPr>
            <a:r>
              <a:rPr lang="de-DE" sz="1100" dirty="0">
                <a:latin typeface="Calibri" panose="020F0502020204030204" pitchFamily="34" charset="0"/>
                <a:cs typeface="Calibri" panose="020F0502020204030204" pitchFamily="34" charset="0"/>
              </a:rPr>
              <a:t>Ausweitung des verständigen Rechnens auf negative Zahlen. Folgende Impulse könnten genutzt werden:</a:t>
            </a:r>
            <a:r>
              <a:rPr lang="de-DE" sz="1100" kern="100" dirty="0">
                <a:latin typeface="Calibri" panose="020F0502020204030204" pitchFamily="34" charset="0"/>
                <a:ea typeface="Calibri" panose="020F0502020204030204" pitchFamily="34" charset="0"/>
                <a:cs typeface="Calibri" panose="020F0502020204030204" pitchFamily="34" charset="0"/>
              </a:rPr>
              <a:t> </a:t>
            </a:r>
          </a:p>
          <a:p>
            <a:pPr marL="171450" indent="-171450" algn="just">
              <a:spcBef>
                <a:spcPts val="400"/>
              </a:spcBef>
              <a:buFont typeface="Wingdings" pitchFamily="2" charset="2"/>
              <a:buChar char="§"/>
            </a:pPr>
            <a:r>
              <a:rPr lang="de-DE" sz="1100" kern="100" dirty="0">
                <a:latin typeface="Calibri" panose="020F0502020204030204" pitchFamily="34" charset="0"/>
                <a:ea typeface="Calibri" panose="020F0502020204030204" pitchFamily="34" charset="0"/>
                <a:cs typeface="Calibri" panose="020F0502020204030204" pitchFamily="34" charset="0"/>
              </a:rPr>
              <a:t>Beschreibt die Rechnung, die in der Zeichnung verdeutlicht wird.</a:t>
            </a:r>
          </a:p>
          <a:p>
            <a:pPr marL="171450" indent="-171450" algn="just">
              <a:spcBef>
                <a:spcPts val="400"/>
              </a:spcBef>
              <a:buFont typeface="Wingdings" pitchFamily="2" charset="2"/>
              <a:buChar char="§"/>
            </a:pPr>
            <a:r>
              <a:rPr lang="de-DE" sz="1100" kern="100" dirty="0">
                <a:latin typeface="Calibri" panose="020F0502020204030204" pitchFamily="34" charset="0"/>
                <a:ea typeface="Calibri" panose="020F0502020204030204" pitchFamily="34" charset="0"/>
                <a:cs typeface="Calibri" panose="020F0502020204030204" pitchFamily="34" charset="0"/>
              </a:rPr>
              <a:t>Warum ist es geschickt, so zu rechnen wie unten? Was hat die 0 mit der Aufgabe zu tun?</a:t>
            </a:r>
          </a:p>
        </p:txBody>
      </p:sp>
      <p:sp>
        <p:nvSpPr>
          <p:cNvPr id="2" name="Rechteck 1"/>
          <p:cNvSpPr/>
          <p:nvPr/>
        </p:nvSpPr>
        <p:spPr>
          <a:xfrm>
            <a:off x="1401146" y="1586246"/>
            <a:ext cx="5989088" cy="435760"/>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r>
              <a:rPr lang="de-DE" sz="1116" dirty="0">
                <a:latin typeface="Calibri" panose="020F0502020204030204" pitchFamily="34" charset="0"/>
                <a:cs typeface="Calibri" panose="020F0502020204030204" pitchFamily="34" charset="0"/>
              </a:rPr>
              <a:t> </a:t>
            </a:r>
          </a:p>
        </p:txBody>
      </p:sp>
      <p:sp>
        <p:nvSpPr>
          <p:cNvPr id="4" name="Rechteck 3"/>
          <p:cNvSpPr/>
          <p:nvPr/>
        </p:nvSpPr>
        <p:spPr>
          <a:xfrm>
            <a:off x="443377" y="1742373"/>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grpSp>
        <p:nvGrpSpPr>
          <p:cNvPr id="11" name="Gruppieren 10">
            <a:extLst>
              <a:ext uri="{FF2B5EF4-FFF2-40B4-BE49-F238E27FC236}">
                <a16:creationId xmlns:a16="http://schemas.microsoft.com/office/drawing/2014/main" id="{D428E17C-4875-85C9-30DB-021077FF36FF}"/>
              </a:ext>
            </a:extLst>
          </p:cNvPr>
          <p:cNvGrpSpPr/>
          <p:nvPr/>
        </p:nvGrpSpPr>
        <p:grpSpPr>
          <a:xfrm>
            <a:off x="4567957" y="4109607"/>
            <a:ext cx="2497010" cy="688454"/>
            <a:chOff x="3579677" y="4248176"/>
            <a:chExt cx="2497010" cy="688454"/>
          </a:xfrm>
        </p:grpSpPr>
        <p:sp>
          <p:nvSpPr>
            <p:cNvPr id="12" name="Textfeld 11">
              <a:extLst>
                <a:ext uri="{FF2B5EF4-FFF2-40B4-BE49-F238E27FC236}">
                  <a16:creationId xmlns:a16="http://schemas.microsoft.com/office/drawing/2014/main" id="{7C190909-29E3-47EA-8F72-46155F57224C}"/>
                </a:ext>
              </a:extLst>
            </p:cNvPr>
            <p:cNvSpPr txBox="1"/>
            <p:nvPr/>
          </p:nvSpPr>
          <p:spPr>
            <a:xfrm>
              <a:off x="5714087" y="4365479"/>
              <a:ext cx="362600" cy="305596"/>
            </a:xfrm>
            <a:prstGeom prst="rect">
              <a:avLst/>
            </a:prstGeom>
            <a:noFill/>
          </p:spPr>
          <p:txBody>
            <a:bodyPr wrap="none" rtlCol="0">
              <a:spAutoFit/>
            </a:bodyPr>
            <a:lstStyle/>
            <a:p>
              <a:r>
                <a:rPr lang="de-DE" dirty="0">
                  <a:latin typeface="Calibri" panose="020F0502020204030204" pitchFamily="34" charset="0"/>
                  <a:cs typeface="Calibri" panose="020F0502020204030204" pitchFamily="34" charset="0"/>
                </a:rPr>
                <a:t>+5</a:t>
              </a:r>
            </a:p>
          </p:txBody>
        </p:sp>
        <p:grpSp>
          <p:nvGrpSpPr>
            <p:cNvPr id="13" name="Gruppieren 12">
              <a:extLst>
                <a:ext uri="{FF2B5EF4-FFF2-40B4-BE49-F238E27FC236}">
                  <a16:creationId xmlns:a16="http://schemas.microsoft.com/office/drawing/2014/main" id="{1D81167C-C63A-08C6-5B35-7DE2D01EBECF}"/>
                </a:ext>
              </a:extLst>
            </p:cNvPr>
            <p:cNvGrpSpPr/>
            <p:nvPr/>
          </p:nvGrpSpPr>
          <p:grpSpPr>
            <a:xfrm>
              <a:off x="3579677" y="4711053"/>
              <a:ext cx="2422689" cy="225577"/>
              <a:chOff x="4941635" y="1146603"/>
              <a:chExt cx="2422689" cy="225577"/>
            </a:xfrm>
          </p:grpSpPr>
          <p:cxnSp>
            <p:nvCxnSpPr>
              <p:cNvPr id="16" name="Gerader Verbinder 6">
                <a:extLst>
                  <a:ext uri="{FF2B5EF4-FFF2-40B4-BE49-F238E27FC236}">
                    <a16:creationId xmlns:a16="http://schemas.microsoft.com/office/drawing/2014/main" id="{C219C0DE-DDE4-CD9E-E6A7-FE50CAC5455E}"/>
                  </a:ext>
                </a:extLst>
              </p:cNvPr>
              <p:cNvCxnSpPr/>
              <p:nvPr/>
            </p:nvCxnSpPr>
            <p:spPr>
              <a:xfrm>
                <a:off x="4941635" y="1263772"/>
                <a:ext cx="242268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Gerader Verbinder 7">
                <a:extLst>
                  <a:ext uri="{FF2B5EF4-FFF2-40B4-BE49-F238E27FC236}">
                    <a16:creationId xmlns:a16="http://schemas.microsoft.com/office/drawing/2014/main" id="{B117A254-14B0-BD4F-DFE7-95932D300474}"/>
                  </a:ext>
                </a:extLst>
              </p:cNvPr>
              <p:cNvCxnSpPr>
                <a:cxnSpLocks/>
              </p:cNvCxnSpPr>
              <p:nvPr/>
            </p:nvCxnSpPr>
            <p:spPr>
              <a:xfrm>
                <a:off x="5070167" y="1155364"/>
                <a:ext cx="0" cy="216816"/>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Gerader Verbinder 8">
                <a:extLst>
                  <a:ext uri="{FF2B5EF4-FFF2-40B4-BE49-F238E27FC236}">
                    <a16:creationId xmlns:a16="http://schemas.microsoft.com/office/drawing/2014/main" id="{37A7C5B4-A9FD-BE0B-43A6-DA393CC9BDC3}"/>
                  </a:ext>
                </a:extLst>
              </p:cNvPr>
              <p:cNvCxnSpPr>
                <a:cxnSpLocks/>
              </p:cNvCxnSpPr>
              <p:nvPr/>
            </p:nvCxnSpPr>
            <p:spPr>
              <a:xfrm>
                <a:off x="7153042" y="1146603"/>
                <a:ext cx="0" cy="216816"/>
              </a:xfrm>
              <a:prstGeom prst="line">
                <a:avLst/>
              </a:prstGeom>
              <a:ln w="28575"/>
            </p:spPr>
            <p:style>
              <a:lnRef idx="1">
                <a:schemeClr val="dk1"/>
              </a:lnRef>
              <a:fillRef idx="0">
                <a:schemeClr val="dk1"/>
              </a:fillRef>
              <a:effectRef idx="0">
                <a:schemeClr val="dk1"/>
              </a:effectRef>
              <a:fontRef idx="minor">
                <a:schemeClr val="tx1"/>
              </a:fontRef>
            </p:style>
          </p:cxnSp>
        </p:grpSp>
        <p:sp>
          <p:nvSpPr>
            <p:cNvPr id="14" name="Textfeld 13">
              <a:extLst>
                <a:ext uri="{FF2B5EF4-FFF2-40B4-BE49-F238E27FC236}">
                  <a16:creationId xmlns:a16="http://schemas.microsoft.com/office/drawing/2014/main" id="{894A96F4-4765-5B63-F3E3-B45A5787B7BF}"/>
                </a:ext>
              </a:extLst>
            </p:cNvPr>
            <p:cNvSpPr txBox="1"/>
            <p:nvPr/>
          </p:nvSpPr>
          <p:spPr>
            <a:xfrm>
              <a:off x="4478579" y="4248176"/>
              <a:ext cx="542136" cy="305596"/>
            </a:xfrm>
            <a:prstGeom prst="rect">
              <a:avLst/>
            </a:prstGeom>
            <a:noFill/>
          </p:spPr>
          <p:txBody>
            <a:bodyPr wrap="none" rtlCol="0">
              <a:spAutoFit/>
            </a:bodyPr>
            <a:lstStyle/>
            <a:p>
              <a:r>
                <a:rPr lang="de-DE" dirty="0">
                  <a:latin typeface="Calibri" panose="020F0502020204030204" pitchFamily="34" charset="0"/>
                  <a:cs typeface="Calibri" panose="020F0502020204030204" pitchFamily="34" charset="0"/>
                </a:rPr>
                <a:t>+421</a:t>
              </a:r>
            </a:p>
          </p:txBody>
        </p:sp>
      </p:grpSp>
      <p:sp>
        <p:nvSpPr>
          <p:cNvPr id="19" name="Freihandform: Form 24">
            <a:extLst>
              <a:ext uri="{FF2B5EF4-FFF2-40B4-BE49-F238E27FC236}">
                <a16:creationId xmlns:a16="http://schemas.microsoft.com/office/drawing/2014/main" id="{28EA91B5-15AC-349B-4FE9-05929FEAD08E}"/>
              </a:ext>
            </a:extLst>
          </p:cNvPr>
          <p:cNvSpPr/>
          <p:nvPr/>
        </p:nvSpPr>
        <p:spPr>
          <a:xfrm>
            <a:off x="4696490" y="4389653"/>
            <a:ext cx="2082874" cy="271308"/>
          </a:xfrm>
          <a:custGeom>
            <a:avLst/>
            <a:gdLst>
              <a:gd name="connsiteX0" fmla="*/ 0 w 1991360"/>
              <a:gd name="connsiteY0" fmla="*/ 241300 h 241300"/>
              <a:gd name="connsiteX1" fmla="*/ 1046480 w 1991360"/>
              <a:gd name="connsiteY1" fmla="*/ 0 h 241300"/>
              <a:gd name="connsiteX2" fmla="*/ 1991360 w 1991360"/>
              <a:gd name="connsiteY2" fmla="*/ 241300 h 241300"/>
            </a:gdLst>
            <a:ahLst/>
            <a:cxnLst>
              <a:cxn ang="0">
                <a:pos x="connsiteX0" y="connsiteY0"/>
              </a:cxn>
              <a:cxn ang="0">
                <a:pos x="connsiteX1" y="connsiteY1"/>
              </a:cxn>
              <a:cxn ang="0">
                <a:pos x="connsiteX2" y="connsiteY2"/>
              </a:cxn>
            </a:cxnLst>
            <a:rect l="l" t="t" r="r" b="b"/>
            <a:pathLst>
              <a:path w="1991360" h="241300">
                <a:moveTo>
                  <a:pt x="0" y="241300"/>
                </a:moveTo>
                <a:cubicBezTo>
                  <a:pt x="357293" y="120650"/>
                  <a:pt x="714587" y="0"/>
                  <a:pt x="1046480" y="0"/>
                </a:cubicBezTo>
                <a:cubicBezTo>
                  <a:pt x="1378373" y="0"/>
                  <a:pt x="1827953" y="207857"/>
                  <a:pt x="1991360" y="241300"/>
                </a:cubicBezTo>
              </a:path>
            </a:pathLst>
          </a:cu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latin typeface="Calibri" panose="020F0502020204030204" pitchFamily="34" charset="0"/>
              <a:cs typeface="Calibri" panose="020F0502020204030204" pitchFamily="34" charset="0"/>
            </a:endParaRPr>
          </a:p>
        </p:txBody>
      </p:sp>
      <p:sp>
        <p:nvSpPr>
          <p:cNvPr id="21" name="Freihandform: Form 25">
            <a:extLst>
              <a:ext uri="{FF2B5EF4-FFF2-40B4-BE49-F238E27FC236}">
                <a16:creationId xmlns:a16="http://schemas.microsoft.com/office/drawing/2014/main" id="{99294CAA-A066-F80E-88CC-08AC69A88D63}"/>
              </a:ext>
            </a:extLst>
          </p:cNvPr>
          <p:cNvSpPr/>
          <p:nvPr/>
        </p:nvSpPr>
        <p:spPr>
          <a:xfrm>
            <a:off x="6797110" y="4493331"/>
            <a:ext cx="173114" cy="164345"/>
          </a:xfrm>
          <a:custGeom>
            <a:avLst/>
            <a:gdLst>
              <a:gd name="connsiteX0" fmla="*/ 0 w 1991360"/>
              <a:gd name="connsiteY0" fmla="*/ 241300 h 241300"/>
              <a:gd name="connsiteX1" fmla="*/ 1046480 w 1991360"/>
              <a:gd name="connsiteY1" fmla="*/ 0 h 241300"/>
              <a:gd name="connsiteX2" fmla="*/ 1991360 w 1991360"/>
              <a:gd name="connsiteY2" fmla="*/ 241300 h 241300"/>
            </a:gdLst>
            <a:ahLst/>
            <a:cxnLst>
              <a:cxn ang="0">
                <a:pos x="connsiteX0" y="connsiteY0"/>
              </a:cxn>
              <a:cxn ang="0">
                <a:pos x="connsiteX1" y="connsiteY1"/>
              </a:cxn>
              <a:cxn ang="0">
                <a:pos x="connsiteX2" y="connsiteY2"/>
              </a:cxn>
            </a:cxnLst>
            <a:rect l="l" t="t" r="r" b="b"/>
            <a:pathLst>
              <a:path w="1991360" h="241300">
                <a:moveTo>
                  <a:pt x="0" y="241300"/>
                </a:moveTo>
                <a:cubicBezTo>
                  <a:pt x="357293" y="120650"/>
                  <a:pt x="714587" y="0"/>
                  <a:pt x="1046480" y="0"/>
                </a:cubicBezTo>
                <a:cubicBezTo>
                  <a:pt x="1378373" y="0"/>
                  <a:pt x="1827953" y="207857"/>
                  <a:pt x="1991360" y="241300"/>
                </a:cubicBezTo>
              </a:path>
            </a:pathLst>
          </a:cu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23" name="Textfeld 22">
            <a:extLst>
              <a:ext uri="{FF2B5EF4-FFF2-40B4-BE49-F238E27FC236}">
                <a16:creationId xmlns:a16="http://schemas.microsoft.com/office/drawing/2014/main" id="{3F846127-A063-DF78-D9EB-0CD310047154}"/>
              </a:ext>
            </a:extLst>
          </p:cNvPr>
          <p:cNvSpPr txBox="1"/>
          <p:nvPr/>
        </p:nvSpPr>
        <p:spPr>
          <a:xfrm>
            <a:off x="6642147" y="4746338"/>
            <a:ext cx="274434" cy="305596"/>
          </a:xfrm>
          <a:prstGeom prst="rect">
            <a:avLst/>
          </a:prstGeom>
          <a:noFill/>
        </p:spPr>
        <p:txBody>
          <a:bodyPr wrap="none" rtlCol="0">
            <a:spAutoFit/>
          </a:bodyPr>
          <a:lstStyle/>
          <a:p>
            <a:r>
              <a:rPr lang="de-DE" dirty="0">
                <a:latin typeface="Calibri" panose="020F0502020204030204" pitchFamily="34" charset="0"/>
                <a:cs typeface="Calibri" panose="020F0502020204030204" pitchFamily="34" charset="0"/>
              </a:rPr>
              <a:t>0</a:t>
            </a:r>
          </a:p>
        </p:txBody>
      </p:sp>
      <p:sp>
        <p:nvSpPr>
          <p:cNvPr id="27" name="Textfeld 26">
            <a:extLst>
              <a:ext uri="{FF2B5EF4-FFF2-40B4-BE49-F238E27FC236}">
                <a16:creationId xmlns:a16="http://schemas.microsoft.com/office/drawing/2014/main" id="{4B62737C-D023-9555-61E8-4FB5A77388EE}"/>
              </a:ext>
            </a:extLst>
          </p:cNvPr>
          <p:cNvSpPr txBox="1"/>
          <p:nvPr/>
        </p:nvSpPr>
        <p:spPr>
          <a:xfrm>
            <a:off x="6854688" y="4744910"/>
            <a:ext cx="455925" cy="305596"/>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5</a:t>
            </a:r>
          </a:p>
        </p:txBody>
      </p:sp>
      <p:sp>
        <p:nvSpPr>
          <p:cNvPr id="7" name="Titel 9">
            <a:extLst>
              <a:ext uri="{FF2B5EF4-FFF2-40B4-BE49-F238E27FC236}">
                <a16:creationId xmlns:a16="http://schemas.microsoft.com/office/drawing/2014/main" id="{92FD0DF6-F1A3-FD4D-44F1-A737E912130C}"/>
              </a:ext>
            </a:extLst>
          </p:cNvPr>
          <p:cNvSpPr txBox="1">
            <a:spLocks/>
          </p:cNvSpPr>
          <p:nvPr/>
        </p:nvSpPr>
        <p:spPr>
          <a:xfrm>
            <a:off x="188938" y="247433"/>
            <a:ext cx="4840515" cy="353564"/>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000" b="1">
                <a:solidFill>
                  <a:schemeClr val="bg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5pPr>
            <a:lvl6pPr marL="26732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6pPr>
            <a:lvl7pPr marL="534650"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7pPr>
            <a:lvl8pPr marL="80197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8pPr>
            <a:lvl9pPr marL="1069299"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9pPr>
          </a:lstStyle>
          <a:p>
            <a:pPr defTabSz="914400"/>
            <a:r>
              <a:rPr lang="de-DE" sz="2000" b="1" dirty="0"/>
              <a:t>Additionen am Zahlenstrahl darstellen</a:t>
            </a:r>
            <a:endParaRPr lang="de-DE" kern="0" dirty="0">
              <a:latin typeface="Calibri Regular"/>
            </a:endParaRPr>
          </a:p>
        </p:txBody>
      </p:sp>
      <p:sp>
        <p:nvSpPr>
          <p:cNvPr id="5" name="Textfeld 4">
            <a:extLst>
              <a:ext uri="{FF2B5EF4-FFF2-40B4-BE49-F238E27FC236}">
                <a16:creationId xmlns:a16="http://schemas.microsoft.com/office/drawing/2014/main" id="{08A432C6-2664-2C96-2DF5-CA32CF2CD519}"/>
              </a:ext>
            </a:extLst>
          </p:cNvPr>
          <p:cNvSpPr txBox="1"/>
          <p:nvPr/>
        </p:nvSpPr>
        <p:spPr>
          <a:xfrm>
            <a:off x="6006465" y="390921"/>
            <a:ext cx="1035861"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N5A</a:t>
            </a:r>
          </a:p>
        </p:txBody>
      </p:sp>
      <p:cxnSp>
        <p:nvCxnSpPr>
          <p:cNvPr id="8" name="Gerader Verbinder 7">
            <a:extLst>
              <a:ext uri="{FF2B5EF4-FFF2-40B4-BE49-F238E27FC236}">
                <a16:creationId xmlns:a16="http://schemas.microsoft.com/office/drawing/2014/main" id="{67A1BD69-3B68-5A09-9E49-0BD72E03F420}"/>
              </a:ext>
            </a:extLst>
          </p:cNvPr>
          <p:cNvCxnSpPr>
            <a:cxnSpLocks/>
          </p:cNvCxnSpPr>
          <p:nvPr/>
        </p:nvCxnSpPr>
        <p:spPr>
          <a:xfrm>
            <a:off x="6987971" y="4572484"/>
            <a:ext cx="0" cy="216816"/>
          </a:xfrm>
          <a:prstGeom prst="line">
            <a:avLst/>
          </a:prstGeom>
          <a:ln w="28575"/>
        </p:spPr>
        <p:style>
          <a:lnRef idx="1">
            <a:schemeClr val="dk1"/>
          </a:lnRef>
          <a:fillRef idx="0">
            <a:schemeClr val="dk1"/>
          </a:fillRef>
          <a:effectRef idx="0">
            <a:schemeClr val="dk1"/>
          </a:effectRef>
          <a:fontRef idx="minor">
            <a:schemeClr val="tx1"/>
          </a:fontRef>
        </p:style>
      </p:cxnSp>
      <p:sp>
        <p:nvSpPr>
          <p:cNvPr id="9" name="Textfeld 8">
            <a:extLst>
              <a:ext uri="{FF2B5EF4-FFF2-40B4-BE49-F238E27FC236}">
                <a16:creationId xmlns:a16="http://schemas.microsoft.com/office/drawing/2014/main" id="{429E754B-4B27-11A4-4F6B-EB8C438F7CDC}"/>
              </a:ext>
            </a:extLst>
          </p:cNvPr>
          <p:cNvSpPr txBox="1"/>
          <p:nvPr/>
        </p:nvSpPr>
        <p:spPr>
          <a:xfrm>
            <a:off x="3276310" y="4035554"/>
            <a:ext cx="1261661" cy="307777"/>
          </a:xfrm>
          <a:prstGeom prst="rect">
            <a:avLst/>
          </a:prstGeom>
          <a:solidFill>
            <a:schemeClr val="bg1">
              <a:lumMod val="85000"/>
            </a:schemeClr>
          </a:solidFill>
          <a:ln w="6350">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de-DE" sz="1400" dirty="0">
                <a:latin typeface="Calibri" panose="020F0502020204030204" pitchFamily="34" charset="0"/>
                <a:cs typeface="Calibri" panose="020F0502020204030204" pitchFamily="34" charset="0"/>
              </a:rPr>
              <a:t>-421 + 426 = ?</a:t>
            </a:r>
          </a:p>
        </p:txBody>
      </p:sp>
    </p:spTree>
    <p:extLst>
      <p:ext uri="{BB962C8B-B14F-4D97-AF65-F5344CB8AC3E}">
        <p14:creationId xmlns:p14="http://schemas.microsoft.com/office/powerpoint/2010/main" val="2967361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E76DA-2FC9-D431-4F0F-BFD987B17F53}"/>
            </a:ext>
          </a:extLst>
        </p:cNvPr>
        <p:cNvGrpSpPr/>
        <p:nvPr/>
      </p:nvGrpSpPr>
      <p:grpSpPr>
        <a:xfrm>
          <a:off x="0" y="0"/>
          <a:ext cx="0" cy="0"/>
          <a:chOff x="0" y="0"/>
          <a:chExt cx="0" cy="0"/>
        </a:xfrm>
      </p:grpSpPr>
      <p:grpSp>
        <p:nvGrpSpPr>
          <p:cNvPr id="10" name="Gruppieren 9">
            <a:extLst>
              <a:ext uri="{FF2B5EF4-FFF2-40B4-BE49-F238E27FC236}">
                <a16:creationId xmlns:a16="http://schemas.microsoft.com/office/drawing/2014/main" id="{3939BF09-BD8F-078A-08CF-8454A454B949}"/>
              </a:ext>
            </a:extLst>
          </p:cNvPr>
          <p:cNvGrpSpPr/>
          <p:nvPr/>
        </p:nvGrpSpPr>
        <p:grpSpPr>
          <a:xfrm>
            <a:off x="4602922" y="1941637"/>
            <a:ext cx="2422689" cy="216816"/>
            <a:chOff x="4941635" y="1155364"/>
            <a:chExt cx="2422689" cy="216816"/>
          </a:xfrm>
        </p:grpSpPr>
        <p:cxnSp>
          <p:nvCxnSpPr>
            <p:cNvPr id="12" name="Gerader Verbinder 11">
              <a:extLst>
                <a:ext uri="{FF2B5EF4-FFF2-40B4-BE49-F238E27FC236}">
                  <a16:creationId xmlns:a16="http://schemas.microsoft.com/office/drawing/2014/main" id="{359B8C72-2DD6-FF52-F3A4-D82F10E1149A}"/>
                </a:ext>
              </a:extLst>
            </p:cNvPr>
            <p:cNvCxnSpPr/>
            <p:nvPr/>
          </p:nvCxnSpPr>
          <p:spPr>
            <a:xfrm>
              <a:off x="4941635" y="1263772"/>
              <a:ext cx="242268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Gerader Verbinder 13">
              <a:extLst>
                <a:ext uri="{FF2B5EF4-FFF2-40B4-BE49-F238E27FC236}">
                  <a16:creationId xmlns:a16="http://schemas.microsoft.com/office/drawing/2014/main" id="{FAD54926-9993-9F6A-E47C-5F47CD50BCD7}"/>
                </a:ext>
              </a:extLst>
            </p:cNvPr>
            <p:cNvCxnSpPr>
              <a:cxnSpLocks/>
            </p:cNvCxnSpPr>
            <p:nvPr/>
          </p:nvCxnSpPr>
          <p:spPr>
            <a:xfrm>
              <a:off x="5070167" y="1155364"/>
              <a:ext cx="0" cy="216816"/>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Gerader Verbinder 14">
              <a:extLst>
                <a:ext uri="{FF2B5EF4-FFF2-40B4-BE49-F238E27FC236}">
                  <a16:creationId xmlns:a16="http://schemas.microsoft.com/office/drawing/2014/main" id="{D7157C2A-46E6-BF7D-0455-D5D698B644D8}"/>
                </a:ext>
              </a:extLst>
            </p:cNvPr>
            <p:cNvCxnSpPr>
              <a:cxnSpLocks/>
            </p:cNvCxnSpPr>
            <p:nvPr/>
          </p:nvCxnSpPr>
          <p:spPr>
            <a:xfrm>
              <a:off x="7247582" y="1155364"/>
              <a:ext cx="0" cy="216816"/>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30" name="Gerader Verbinder 29">
            <a:extLst>
              <a:ext uri="{FF2B5EF4-FFF2-40B4-BE49-F238E27FC236}">
                <a16:creationId xmlns:a16="http://schemas.microsoft.com/office/drawing/2014/main" id="{F51CC115-9813-850F-EBBA-555062C9197F}"/>
              </a:ext>
            </a:extLst>
          </p:cNvPr>
          <p:cNvCxnSpPr>
            <a:cxnSpLocks/>
          </p:cNvCxnSpPr>
          <p:nvPr/>
        </p:nvCxnSpPr>
        <p:spPr>
          <a:xfrm>
            <a:off x="4857823" y="1941637"/>
            <a:ext cx="0" cy="2168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reihandform: Form 30">
            <a:extLst>
              <a:ext uri="{FF2B5EF4-FFF2-40B4-BE49-F238E27FC236}">
                <a16:creationId xmlns:a16="http://schemas.microsoft.com/office/drawing/2014/main" id="{821C52D3-3E0C-650A-5447-5220E61FC187}"/>
              </a:ext>
            </a:extLst>
          </p:cNvPr>
          <p:cNvSpPr/>
          <p:nvPr/>
        </p:nvSpPr>
        <p:spPr>
          <a:xfrm>
            <a:off x="4747657" y="1901137"/>
            <a:ext cx="93964" cy="148841"/>
          </a:xfrm>
          <a:custGeom>
            <a:avLst/>
            <a:gdLst>
              <a:gd name="connsiteX0" fmla="*/ 0 w 76200"/>
              <a:gd name="connsiteY0" fmla="*/ 129589 h 142289"/>
              <a:gd name="connsiteX1" fmla="*/ 38100 w 76200"/>
              <a:gd name="connsiteY1" fmla="*/ 49 h 142289"/>
              <a:gd name="connsiteX2" fmla="*/ 76200 w 76200"/>
              <a:gd name="connsiteY2" fmla="*/ 142289 h 142289"/>
            </a:gdLst>
            <a:ahLst/>
            <a:cxnLst>
              <a:cxn ang="0">
                <a:pos x="connsiteX0" y="connsiteY0"/>
              </a:cxn>
              <a:cxn ang="0">
                <a:pos x="connsiteX1" y="connsiteY1"/>
              </a:cxn>
              <a:cxn ang="0">
                <a:pos x="connsiteX2" y="connsiteY2"/>
              </a:cxn>
            </a:cxnLst>
            <a:rect l="l" t="t" r="r" b="b"/>
            <a:pathLst>
              <a:path w="76200" h="142289">
                <a:moveTo>
                  <a:pt x="0" y="129589"/>
                </a:moveTo>
                <a:cubicBezTo>
                  <a:pt x="12700" y="63760"/>
                  <a:pt x="25400" y="-2068"/>
                  <a:pt x="38100" y="49"/>
                </a:cubicBezTo>
                <a:cubicBezTo>
                  <a:pt x="50800" y="2166"/>
                  <a:pt x="67310" y="121969"/>
                  <a:pt x="76200" y="142289"/>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2" name="Freihandform: Form 31">
            <a:extLst>
              <a:ext uri="{FF2B5EF4-FFF2-40B4-BE49-F238E27FC236}">
                <a16:creationId xmlns:a16="http://schemas.microsoft.com/office/drawing/2014/main" id="{AA7B1995-FBF8-1705-155C-577C7780DEC8}"/>
              </a:ext>
            </a:extLst>
          </p:cNvPr>
          <p:cNvSpPr/>
          <p:nvPr/>
        </p:nvSpPr>
        <p:spPr>
          <a:xfrm>
            <a:off x="4857823" y="1806603"/>
            <a:ext cx="2034844" cy="236823"/>
          </a:xfrm>
          <a:custGeom>
            <a:avLst/>
            <a:gdLst>
              <a:gd name="connsiteX0" fmla="*/ 0 w 2037080"/>
              <a:gd name="connsiteY0" fmla="*/ 287020 h 287020"/>
              <a:gd name="connsiteX1" fmla="*/ 1084580 w 2037080"/>
              <a:gd name="connsiteY1" fmla="*/ 0 h 287020"/>
              <a:gd name="connsiteX2" fmla="*/ 2037080 w 2037080"/>
              <a:gd name="connsiteY2" fmla="*/ 287020 h 287020"/>
            </a:gdLst>
            <a:ahLst/>
            <a:cxnLst>
              <a:cxn ang="0">
                <a:pos x="connsiteX0" y="connsiteY0"/>
              </a:cxn>
              <a:cxn ang="0">
                <a:pos x="connsiteX1" y="connsiteY1"/>
              </a:cxn>
              <a:cxn ang="0">
                <a:pos x="connsiteX2" y="connsiteY2"/>
              </a:cxn>
            </a:cxnLst>
            <a:rect l="l" t="t" r="r" b="b"/>
            <a:pathLst>
              <a:path w="2037080" h="287020">
                <a:moveTo>
                  <a:pt x="0" y="287020"/>
                </a:moveTo>
                <a:cubicBezTo>
                  <a:pt x="372533" y="143510"/>
                  <a:pt x="745067" y="0"/>
                  <a:pt x="1084580" y="0"/>
                </a:cubicBezTo>
                <a:cubicBezTo>
                  <a:pt x="1424093" y="0"/>
                  <a:pt x="1887643" y="238760"/>
                  <a:pt x="2037080" y="28702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endParaRPr>
          </a:p>
        </p:txBody>
      </p:sp>
      <p:sp>
        <p:nvSpPr>
          <p:cNvPr id="33" name="Textfeld 32">
            <a:extLst>
              <a:ext uri="{FF2B5EF4-FFF2-40B4-BE49-F238E27FC236}">
                <a16:creationId xmlns:a16="http://schemas.microsoft.com/office/drawing/2014/main" id="{7DACF6D2-C585-6857-6239-875640DF68B7}"/>
              </a:ext>
            </a:extLst>
          </p:cNvPr>
          <p:cNvSpPr txBox="1"/>
          <p:nvPr/>
        </p:nvSpPr>
        <p:spPr>
          <a:xfrm>
            <a:off x="6674625" y="2112903"/>
            <a:ext cx="543739" cy="305596"/>
          </a:xfrm>
          <a:prstGeom prst="rect">
            <a:avLst/>
          </a:prstGeom>
          <a:noFill/>
        </p:spPr>
        <p:txBody>
          <a:bodyPr wrap="none" rtlCol="0">
            <a:spAutoFit/>
          </a:bodyPr>
          <a:lstStyle/>
          <a:p>
            <a:r>
              <a:rPr lang="de-DE" dirty="0"/>
              <a:t>1500</a:t>
            </a:r>
          </a:p>
        </p:txBody>
      </p:sp>
      <p:sp>
        <p:nvSpPr>
          <p:cNvPr id="35" name="Textfeld 34">
            <a:extLst>
              <a:ext uri="{FF2B5EF4-FFF2-40B4-BE49-F238E27FC236}">
                <a16:creationId xmlns:a16="http://schemas.microsoft.com/office/drawing/2014/main" id="{FFB9E2C3-87A1-ECBA-BAC1-FDC589D06742}"/>
              </a:ext>
            </a:extLst>
          </p:cNvPr>
          <p:cNvSpPr txBox="1"/>
          <p:nvPr/>
        </p:nvSpPr>
        <p:spPr>
          <a:xfrm>
            <a:off x="5620657" y="1494388"/>
            <a:ext cx="508473" cy="305596"/>
          </a:xfrm>
          <a:prstGeom prst="rect">
            <a:avLst/>
          </a:prstGeom>
          <a:noFill/>
        </p:spPr>
        <p:txBody>
          <a:bodyPr wrap="none" rtlCol="0">
            <a:spAutoFit/>
          </a:bodyPr>
          <a:lstStyle/>
          <a:p>
            <a:r>
              <a:rPr lang="de-DE" dirty="0"/>
              <a:t>-800</a:t>
            </a:r>
          </a:p>
        </p:txBody>
      </p:sp>
      <p:sp>
        <p:nvSpPr>
          <p:cNvPr id="36" name="Textfeld 35">
            <a:extLst>
              <a:ext uri="{FF2B5EF4-FFF2-40B4-BE49-F238E27FC236}">
                <a16:creationId xmlns:a16="http://schemas.microsoft.com/office/drawing/2014/main" id="{8DF40D38-7AF3-477A-4C60-D34A705D9083}"/>
              </a:ext>
            </a:extLst>
          </p:cNvPr>
          <p:cNvSpPr txBox="1"/>
          <p:nvPr/>
        </p:nvSpPr>
        <p:spPr>
          <a:xfrm>
            <a:off x="4622539" y="1607423"/>
            <a:ext cx="328936" cy="305596"/>
          </a:xfrm>
          <a:prstGeom prst="rect">
            <a:avLst/>
          </a:prstGeom>
          <a:noFill/>
        </p:spPr>
        <p:txBody>
          <a:bodyPr wrap="none" rtlCol="0">
            <a:spAutoFit/>
          </a:bodyPr>
          <a:lstStyle/>
          <a:p>
            <a:r>
              <a:rPr lang="de-DE" dirty="0"/>
              <a:t>-1</a:t>
            </a:r>
          </a:p>
        </p:txBody>
      </p:sp>
      <p:grpSp>
        <p:nvGrpSpPr>
          <p:cNvPr id="2" name="Gruppieren 1">
            <a:extLst>
              <a:ext uri="{FF2B5EF4-FFF2-40B4-BE49-F238E27FC236}">
                <a16:creationId xmlns:a16="http://schemas.microsoft.com/office/drawing/2014/main" id="{086E546A-2F7B-17AD-F2BD-C1C4B12921A6}"/>
              </a:ext>
            </a:extLst>
          </p:cNvPr>
          <p:cNvGrpSpPr/>
          <p:nvPr/>
        </p:nvGrpSpPr>
        <p:grpSpPr>
          <a:xfrm>
            <a:off x="991836" y="1935018"/>
            <a:ext cx="2422689" cy="216816"/>
            <a:chOff x="4941635" y="1155364"/>
            <a:chExt cx="2422689" cy="216816"/>
          </a:xfrm>
        </p:grpSpPr>
        <p:cxnSp>
          <p:nvCxnSpPr>
            <p:cNvPr id="5" name="Gerader Verbinder 4">
              <a:extLst>
                <a:ext uri="{FF2B5EF4-FFF2-40B4-BE49-F238E27FC236}">
                  <a16:creationId xmlns:a16="http://schemas.microsoft.com/office/drawing/2014/main" id="{F6C766C8-AE26-CE27-CDCD-02DE491CD457}"/>
                </a:ext>
              </a:extLst>
            </p:cNvPr>
            <p:cNvCxnSpPr/>
            <p:nvPr/>
          </p:nvCxnSpPr>
          <p:spPr>
            <a:xfrm>
              <a:off x="4941635" y="1263772"/>
              <a:ext cx="242268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Gerader Verbinder 15">
              <a:extLst>
                <a:ext uri="{FF2B5EF4-FFF2-40B4-BE49-F238E27FC236}">
                  <a16:creationId xmlns:a16="http://schemas.microsoft.com/office/drawing/2014/main" id="{0ECC54BF-6AC9-0943-74B1-3CF09E7A5F29}"/>
                </a:ext>
              </a:extLst>
            </p:cNvPr>
            <p:cNvCxnSpPr>
              <a:cxnSpLocks/>
            </p:cNvCxnSpPr>
            <p:nvPr/>
          </p:nvCxnSpPr>
          <p:spPr>
            <a:xfrm>
              <a:off x="5070167" y="1155364"/>
              <a:ext cx="0" cy="216816"/>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4FD28015-9C22-C6AD-5AF3-67754F63EE60}"/>
                </a:ext>
              </a:extLst>
            </p:cNvPr>
            <p:cNvCxnSpPr>
              <a:cxnSpLocks/>
            </p:cNvCxnSpPr>
            <p:nvPr/>
          </p:nvCxnSpPr>
          <p:spPr>
            <a:xfrm>
              <a:off x="7247582" y="1155364"/>
              <a:ext cx="0" cy="216816"/>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22" name="Gerader Verbinder 21">
            <a:extLst>
              <a:ext uri="{FF2B5EF4-FFF2-40B4-BE49-F238E27FC236}">
                <a16:creationId xmlns:a16="http://schemas.microsoft.com/office/drawing/2014/main" id="{5F0B3EC5-ACDF-1EC7-517E-1586E04DB1B8}"/>
              </a:ext>
            </a:extLst>
          </p:cNvPr>
          <p:cNvCxnSpPr>
            <a:cxnSpLocks/>
          </p:cNvCxnSpPr>
          <p:nvPr/>
        </p:nvCxnSpPr>
        <p:spPr>
          <a:xfrm>
            <a:off x="1244784" y="1935018"/>
            <a:ext cx="0" cy="2168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reihandform: Form 22">
            <a:extLst>
              <a:ext uri="{FF2B5EF4-FFF2-40B4-BE49-F238E27FC236}">
                <a16:creationId xmlns:a16="http://schemas.microsoft.com/office/drawing/2014/main" id="{284BFB37-1667-CA73-A773-CFAC46FA4276}"/>
              </a:ext>
            </a:extLst>
          </p:cNvPr>
          <p:cNvSpPr/>
          <p:nvPr/>
        </p:nvSpPr>
        <p:spPr>
          <a:xfrm>
            <a:off x="1137821" y="1894518"/>
            <a:ext cx="92714" cy="142289"/>
          </a:xfrm>
          <a:custGeom>
            <a:avLst/>
            <a:gdLst>
              <a:gd name="connsiteX0" fmla="*/ 0 w 76200"/>
              <a:gd name="connsiteY0" fmla="*/ 129589 h 142289"/>
              <a:gd name="connsiteX1" fmla="*/ 38100 w 76200"/>
              <a:gd name="connsiteY1" fmla="*/ 49 h 142289"/>
              <a:gd name="connsiteX2" fmla="*/ 76200 w 76200"/>
              <a:gd name="connsiteY2" fmla="*/ 142289 h 142289"/>
            </a:gdLst>
            <a:ahLst/>
            <a:cxnLst>
              <a:cxn ang="0">
                <a:pos x="connsiteX0" y="connsiteY0"/>
              </a:cxn>
              <a:cxn ang="0">
                <a:pos x="connsiteX1" y="connsiteY1"/>
              </a:cxn>
              <a:cxn ang="0">
                <a:pos x="connsiteX2" y="connsiteY2"/>
              </a:cxn>
            </a:cxnLst>
            <a:rect l="l" t="t" r="r" b="b"/>
            <a:pathLst>
              <a:path w="76200" h="142289">
                <a:moveTo>
                  <a:pt x="0" y="129589"/>
                </a:moveTo>
                <a:cubicBezTo>
                  <a:pt x="12700" y="63760"/>
                  <a:pt x="25400" y="-2068"/>
                  <a:pt x="38100" y="49"/>
                </a:cubicBezTo>
                <a:cubicBezTo>
                  <a:pt x="50800" y="2166"/>
                  <a:pt x="67310" y="121969"/>
                  <a:pt x="76200" y="142289"/>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4" name="Freihandform: Form 23">
            <a:extLst>
              <a:ext uri="{FF2B5EF4-FFF2-40B4-BE49-F238E27FC236}">
                <a16:creationId xmlns:a16="http://schemas.microsoft.com/office/drawing/2014/main" id="{32244C86-60CB-CB6D-9ADE-92CBC61FD688}"/>
              </a:ext>
            </a:extLst>
          </p:cNvPr>
          <p:cNvSpPr/>
          <p:nvPr/>
        </p:nvSpPr>
        <p:spPr>
          <a:xfrm>
            <a:off x="1137821" y="1799985"/>
            <a:ext cx="2143760" cy="227820"/>
          </a:xfrm>
          <a:custGeom>
            <a:avLst/>
            <a:gdLst>
              <a:gd name="connsiteX0" fmla="*/ 0 w 2037080"/>
              <a:gd name="connsiteY0" fmla="*/ 287020 h 287020"/>
              <a:gd name="connsiteX1" fmla="*/ 1084580 w 2037080"/>
              <a:gd name="connsiteY1" fmla="*/ 0 h 287020"/>
              <a:gd name="connsiteX2" fmla="*/ 2037080 w 2037080"/>
              <a:gd name="connsiteY2" fmla="*/ 287020 h 287020"/>
            </a:gdLst>
            <a:ahLst/>
            <a:cxnLst>
              <a:cxn ang="0">
                <a:pos x="connsiteX0" y="connsiteY0"/>
              </a:cxn>
              <a:cxn ang="0">
                <a:pos x="connsiteX1" y="connsiteY1"/>
              </a:cxn>
              <a:cxn ang="0">
                <a:pos x="connsiteX2" y="connsiteY2"/>
              </a:cxn>
            </a:cxnLst>
            <a:rect l="l" t="t" r="r" b="b"/>
            <a:pathLst>
              <a:path w="2037080" h="287020">
                <a:moveTo>
                  <a:pt x="0" y="287020"/>
                </a:moveTo>
                <a:cubicBezTo>
                  <a:pt x="372533" y="143510"/>
                  <a:pt x="745067" y="0"/>
                  <a:pt x="1084580" y="0"/>
                </a:cubicBezTo>
                <a:cubicBezTo>
                  <a:pt x="1424093" y="0"/>
                  <a:pt x="1887643" y="238760"/>
                  <a:pt x="2037080" y="28702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7" name="Textfeld 36">
            <a:extLst>
              <a:ext uri="{FF2B5EF4-FFF2-40B4-BE49-F238E27FC236}">
                <a16:creationId xmlns:a16="http://schemas.microsoft.com/office/drawing/2014/main" id="{5B7B5FF4-0509-AE89-153C-60C0EBC0FFEC}"/>
              </a:ext>
            </a:extLst>
          </p:cNvPr>
          <p:cNvSpPr txBox="1"/>
          <p:nvPr/>
        </p:nvSpPr>
        <p:spPr>
          <a:xfrm>
            <a:off x="3007445" y="2118058"/>
            <a:ext cx="543739" cy="305596"/>
          </a:xfrm>
          <a:prstGeom prst="rect">
            <a:avLst/>
          </a:prstGeom>
          <a:noFill/>
        </p:spPr>
        <p:txBody>
          <a:bodyPr wrap="none" rtlCol="0">
            <a:spAutoFit/>
          </a:bodyPr>
          <a:lstStyle/>
          <a:p>
            <a:r>
              <a:rPr lang="de-DE" dirty="0"/>
              <a:t>1500</a:t>
            </a:r>
          </a:p>
        </p:txBody>
      </p:sp>
      <p:sp>
        <p:nvSpPr>
          <p:cNvPr id="38" name="Textfeld 37">
            <a:extLst>
              <a:ext uri="{FF2B5EF4-FFF2-40B4-BE49-F238E27FC236}">
                <a16:creationId xmlns:a16="http://schemas.microsoft.com/office/drawing/2014/main" id="{8522EF01-704D-F58B-258A-3BAF97305321}"/>
              </a:ext>
            </a:extLst>
          </p:cNvPr>
          <p:cNvSpPr txBox="1"/>
          <p:nvPr/>
        </p:nvSpPr>
        <p:spPr>
          <a:xfrm>
            <a:off x="2009571" y="1487769"/>
            <a:ext cx="508473" cy="305596"/>
          </a:xfrm>
          <a:prstGeom prst="rect">
            <a:avLst/>
          </a:prstGeom>
          <a:noFill/>
        </p:spPr>
        <p:txBody>
          <a:bodyPr wrap="none" rtlCol="0">
            <a:spAutoFit/>
          </a:bodyPr>
          <a:lstStyle/>
          <a:p>
            <a:r>
              <a:rPr lang="de-DE" dirty="0"/>
              <a:t>-800</a:t>
            </a:r>
          </a:p>
        </p:txBody>
      </p:sp>
      <p:sp>
        <p:nvSpPr>
          <p:cNvPr id="39" name="Textfeld 38">
            <a:extLst>
              <a:ext uri="{FF2B5EF4-FFF2-40B4-BE49-F238E27FC236}">
                <a16:creationId xmlns:a16="http://schemas.microsoft.com/office/drawing/2014/main" id="{B56B7B18-CF26-E873-AA3D-CE816380620B}"/>
              </a:ext>
            </a:extLst>
          </p:cNvPr>
          <p:cNvSpPr txBox="1"/>
          <p:nvPr/>
        </p:nvSpPr>
        <p:spPr>
          <a:xfrm>
            <a:off x="1011453" y="1600804"/>
            <a:ext cx="362600" cy="305596"/>
          </a:xfrm>
          <a:prstGeom prst="rect">
            <a:avLst/>
          </a:prstGeom>
          <a:noFill/>
        </p:spPr>
        <p:txBody>
          <a:bodyPr wrap="none" rtlCol="0">
            <a:spAutoFit/>
          </a:bodyPr>
          <a:lstStyle/>
          <a:p>
            <a:r>
              <a:rPr lang="de-DE" dirty="0"/>
              <a:t>+1</a:t>
            </a:r>
          </a:p>
        </p:txBody>
      </p:sp>
      <p:sp>
        <p:nvSpPr>
          <p:cNvPr id="18" name="Titel 17">
            <a:extLst>
              <a:ext uri="{FF2B5EF4-FFF2-40B4-BE49-F238E27FC236}">
                <a16:creationId xmlns:a16="http://schemas.microsoft.com/office/drawing/2014/main" id="{AEFB2F8A-18DA-8B98-EF31-87228EFDF773}"/>
              </a:ext>
            </a:extLst>
          </p:cNvPr>
          <p:cNvSpPr>
            <a:spLocks noGrp="1"/>
          </p:cNvSpPr>
          <p:nvPr>
            <p:ph type="title"/>
          </p:nvPr>
        </p:nvSpPr>
        <p:spPr>
          <a:xfrm>
            <a:off x="188811" y="148613"/>
            <a:ext cx="4840515" cy="567542"/>
          </a:xfrm>
        </p:spPr>
        <p:txBody>
          <a:bodyPr/>
          <a:lstStyle/>
          <a:p>
            <a:r>
              <a:rPr lang="de-DE" dirty="0"/>
              <a:t>Subtraktionen am Zahlenstrahl darstellen</a:t>
            </a:r>
          </a:p>
        </p:txBody>
      </p:sp>
      <p:sp>
        <p:nvSpPr>
          <p:cNvPr id="6" name="Textfeld 5">
            <a:extLst>
              <a:ext uri="{FF2B5EF4-FFF2-40B4-BE49-F238E27FC236}">
                <a16:creationId xmlns:a16="http://schemas.microsoft.com/office/drawing/2014/main" id="{FFC15E3B-485E-C5B8-5472-5A40E7F46A23}"/>
              </a:ext>
            </a:extLst>
          </p:cNvPr>
          <p:cNvSpPr txBox="1"/>
          <p:nvPr/>
        </p:nvSpPr>
        <p:spPr>
          <a:xfrm>
            <a:off x="739905" y="2122537"/>
            <a:ext cx="450739" cy="305596"/>
          </a:xfrm>
          <a:prstGeom prst="rect">
            <a:avLst/>
          </a:prstGeom>
          <a:noFill/>
        </p:spPr>
        <p:txBody>
          <a:bodyPr wrap="square" rtlCol="0">
            <a:spAutoFit/>
          </a:bodyPr>
          <a:lstStyle/>
          <a:p>
            <a:r>
              <a:rPr lang="de-DE" dirty="0"/>
              <a:t>700</a:t>
            </a:r>
          </a:p>
        </p:txBody>
      </p:sp>
      <p:sp>
        <p:nvSpPr>
          <p:cNvPr id="41" name="Textfeld 40">
            <a:extLst>
              <a:ext uri="{FF2B5EF4-FFF2-40B4-BE49-F238E27FC236}">
                <a16:creationId xmlns:a16="http://schemas.microsoft.com/office/drawing/2014/main" id="{65862C62-5802-546C-BD8F-3BFD94D52BF2}"/>
              </a:ext>
            </a:extLst>
          </p:cNvPr>
          <p:cNvSpPr txBox="1"/>
          <p:nvPr/>
        </p:nvSpPr>
        <p:spPr>
          <a:xfrm>
            <a:off x="4406266" y="2124790"/>
            <a:ext cx="453970" cy="305596"/>
          </a:xfrm>
          <a:prstGeom prst="rect">
            <a:avLst/>
          </a:prstGeom>
          <a:noFill/>
        </p:spPr>
        <p:txBody>
          <a:bodyPr wrap="none" rtlCol="0">
            <a:spAutoFit/>
          </a:bodyPr>
          <a:lstStyle/>
          <a:p>
            <a:r>
              <a:rPr lang="de-DE" b="1" u="sng" dirty="0"/>
              <a:t>699</a:t>
            </a:r>
          </a:p>
        </p:txBody>
      </p:sp>
      <p:sp>
        <p:nvSpPr>
          <p:cNvPr id="47" name="Textfeld 46">
            <a:extLst>
              <a:ext uri="{FF2B5EF4-FFF2-40B4-BE49-F238E27FC236}">
                <a16:creationId xmlns:a16="http://schemas.microsoft.com/office/drawing/2014/main" id="{7E25A9F9-C1C7-3F06-991E-1F134CDEAD03}"/>
              </a:ext>
            </a:extLst>
          </p:cNvPr>
          <p:cNvSpPr txBox="1"/>
          <p:nvPr/>
        </p:nvSpPr>
        <p:spPr>
          <a:xfrm>
            <a:off x="1127628" y="2119347"/>
            <a:ext cx="453970" cy="305596"/>
          </a:xfrm>
          <a:prstGeom prst="rect">
            <a:avLst/>
          </a:prstGeom>
          <a:noFill/>
        </p:spPr>
        <p:txBody>
          <a:bodyPr wrap="none" rtlCol="0">
            <a:spAutoFit/>
          </a:bodyPr>
          <a:lstStyle/>
          <a:p>
            <a:r>
              <a:rPr lang="de-DE" b="1" u="sng" dirty="0"/>
              <a:t>701</a:t>
            </a:r>
          </a:p>
        </p:txBody>
      </p:sp>
      <p:sp>
        <p:nvSpPr>
          <p:cNvPr id="3" name="Textfeld 2">
            <a:extLst>
              <a:ext uri="{FF2B5EF4-FFF2-40B4-BE49-F238E27FC236}">
                <a16:creationId xmlns:a16="http://schemas.microsoft.com/office/drawing/2014/main" id="{DC289B52-FD16-E38D-F183-965164F4C937}"/>
              </a:ext>
            </a:extLst>
          </p:cNvPr>
          <p:cNvSpPr txBox="1"/>
          <p:nvPr/>
        </p:nvSpPr>
        <p:spPr>
          <a:xfrm>
            <a:off x="6004667" y="390921"/>
            <a:ext cx="1035861" cy="246221"/>
          </a:xfrm>
          <a:prstGeom prst="rect">
            <a:avLst/>
          </a:prstGeom>
          <a:noFill/>
        </p:spPr>
        <p:txBody>
          <a:bodyPr wrap="none" rtlCol="0">
            <a:spAutoFit/>
          </a:bodyPr>
          <a:lstStyle/>
          <a:p>
            <a:pPr algn="r"/>
            <a:r>
              <a:rPr lang="de-DE" sz="1000" dirty="0">
                <a:solidFill>
                  <a:schemeClr val="bg1"/>
                </a:solidFill>
              </a:rPr>
              <a:t>zu Baustein</a:t>
            </a:r>
            <a:r>
              <a:rPr lang="de-DE" sz="1000" dirty="0">
                <a:solidFill>
                  <a:srgbClr val="00B050"/>
                </a:solidFill>
              </a:rPr>
              <a:t> </a:t>
            </a:r>
            <a:r>
              <a:rPr lang="de-DE" sz="1000" dirty="0">
                <a:solidFill>
                  <a:schemeClr val="bg1"/>
                </a:solidFill>
              </a:rPr>
              <a:t>N5A</a:t>
            </a:r>
          </a:p>
        </p:txBody>
      </p:sp>
      <p:sp>
        <p:nvSpPr>
          <p:cNvPr id="7" name="Textfeld 6">
            <a:extLst>
              <a:ext uri="{FF2B5EF4-FFF2-40B4-BE49-F238E27FC236}">
                <a16:creationId xmlns:a16="http://schemas.microsoft.com/office/drawing/2014/main" id="{75A2AB9A-9E80-B575-CD6B-72D3B307CEA5}"/>
              </a:ext>
            </a:extLst>
          </p:cNvPr>
          <p:cNvSpPr txBox="1"/>
          <p:nvPr/>
        </p:nvSpPr>
        <p:spPr>
          <a:xfrm>
            <a:off x="458055" y="2834497"/>
            <a:ext cx="6939235" cy="2246769"/>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effectLst/>
                <a:latin typeface="Calibri" panose="020F0502020204030204" pitchFamily="34" charset="0"/>
                <a:ea typeface="Calibri" panose="020F0502020204030204" pitchFamily="34" charset="0"/>
                <a:cs typeface="Times New Roman" panose="02020603050405020304" pitchFamily="18" charset="0"/>
              </a:rPr>
              <a:t>Erklärt, welche Zeichnung warum zur Aufgabe 1500 – 799 passt.</a:t>
            </a:r>
          </a:p>
          <a:p>
            <a:pPr marL="285750" indent="-285750">
              <a:buClr>
                <a:srgbClr val="327A86"/>
              </a:buClr>
              <a:buFont typeface="Wingdings" pitchFamily="2" charset="2"/>
              <a:buChar char="§"/>
            </a:pPr>
            <a:endParaRPr lang="de-DE" sz="1400" dirty="0">
              <a:solidFill>
                <a:srgbClr val="ED7D31"/>
              </a:solidFill>
            </a:endParaRPr>
          </a:p>
          <a:p>
            <a:pPr marL="285750" indent="-285750">
              <a:buClr>
                <a:srgbClr val="327A86"/>
              </a:buClr>
              <a:buFont typeface="Wingdings" pitchFamily="2" charset="2"/>
              <a:buChar char="§"/>
            </a:pPr>
            <a:r>
              <a:rPr lang="de-DE" sz="1400" dirty="0">
                <a:solidFill>
                  <a:srgbClr val="ED7D31"/>
                </a:solidFill>
              </a:rPr>
              <a:t>Vergleicht mit der Aufgabe: Wie viele Schritte seid ihr insgesamt zurückgegangen, wenn ihr erst 800 Schritte zurückgeht und dann noch einen Schritt zurück? Wie viele Schritte seid ihr insgesamt zurückgegangen, wenn ihr erst 800 Schritte zurückgeht und dann noch einen Schritt vorgeht?</a:t>
            </a:r>
          </a:p>
          <a:p>
            <a:pPr>
              <a:buClr>
                <a:srgbClr val="327A86"/>
              </a:buCl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Beschreibt, was bei den Bildern gleich und was anders ist.</a:t>
            </a:r>
          </a:p>
          <a:p>
            <a:pPr marL="342900" indent="-342900">
              <a:buClr>
                <a:srgbClr val="327A86"/>
              </a:buClr>
              <a:buFont typeface="Wingdings" panose="05000000000000000000" pitchFamily="2" charset="2"/>
              <a:buChar char="§"/>
            </a:pP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327A86"/>
              </a:buClr>
              <a:buFont typeface="Wingdings" pitchFamily="2" charset="2"/>
              <a:buChar char="§"/>
            </a:pPr>
            <a:r>
              <a:rPr lang="de-DE" sz="1400" dirty="0">
                <a:latin typeface="Calibri" panose="020F0502020204030204" pitchFamily="34" charset="0"/>
                <a:ea typeface="Calibri" panose="020F0502020204030204" pitchFamily="34" charset="0"/>
                <a:cs typeface="Times New Roman" panose="02020603050405020304" pitchFamily="18" charset="0"/>
              </a:rPr>
              <a:t>Begründet, auf welchen Wegen die Aufgabe noch gelöst werden kann. Warum geht das?</a:t>
            </a:r>
          </a:p>
        </p:txBody>
      </p:sp>
      <p:sp>
        <p:nvSpPr>
          <p:cNvPr id="55" name="Textfeld 54">
            <a:extLst>
              <a:ext uri="{FF2B5EF4-FFF2-40B4-BE49-F238E27FC236}">
                <a16:creationId xmlns:a16="http://schemas.microsoft.com/office/drawing/2014/main" id="{7353AC29-89B6-65C9-797C-58FD8A2E3B6F}"/>
              </a:ext>
            </a:extLst>
          </p:cNvPr>
          <p:cNvSpPr txBox="1"/>
          <p:nvPr/>
        </p:nvSpPr>
        <p:spPr>
          <a:xfrm>
            <a:off x="259411" y="1081042"/>
            <a:ext cx="1261661" cy="307777"/>
          </a:xfrm>
          <a:prstGeom prst="rect">
            <a:avLst/>
          </a:prstGeom>
          <a:solidFill>
            <a:schemeClr val="bg1">
              <a:lumMod val="85000"/>
            </a:schemeClr>
          </a:solidFill>
          <a:ln w="6350">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de-DE" sz="1400" dirty="0">
                <a:latin typeface="Calibri" panose="020F0502020204030204" pitchFamily="34" charset="0"/>
                <a:cs typeface="Calibri" panose="020F0502020204030204" pitchFamily="34" charset="0"/>
              </a:rPr>
              <a:t>1500 – 799 = ?</a:t>
            </a:r>
          </a:p>
        </p:txBody>
      </p:sp>
      <p:sp>
        <p:nvSpPr>
          <p:cNvPr id="56" name="Textfeld 55">
            <a:extLst>
              <a:ext uri="{FF2B5EF4-FFF2-40B4-BE49-F238E27FC236}">
                <a16:creationId xmlns:a16="http://schemas.microsoft.com/office/drawing/2014/main" id="{F3C09EE0-B0CD-027C-5481-3301F52B1EAB}"/>
              </a:ext>
            </a:extLst>
          </p:cNvPr>
          <p:cNvSpPr txBox="1"/>
          <p:nvPr/>
        </p:nvSpPr>
        <p:spPr>
          <a:xfrm>
            <a:off x="4725115" y="2119347"/>
            <a:ext cx="450739" cy="305596"/>
          </a:xfrm>
          <a:prstGeom prst="rect">
            <a:avLst/>
          </a:prstGeom>
          <a:noFill/>
        </p:spPr>
        <p:txBody>
          <a:bodyPr wrap="square" rtlCol="0">
            <a:spAutoFit/>
          </a:bodyPr>
          <a:lstStyle/>
          <a:p>
            <a:r>
              <a:rPr lang="de-DE" dirty="0"/>
              <a:t>700</a:t>
            </a:r>
          </a:p>
        </p:txBody>
      </p:sp>
      <p:pic>
        <p:nvPicPr>
          <p:cNvPr id="8" name="Grafik 7">
            <a:extLst>
              <a:ext uri="{FF2B5EF4-FFF2-40B4-BE49-F238E27FC236}">
                <a16:creationId xmlns:a16="http://schemas.microsoft.com/office/drawing/2014/main" id="{018DEA7C-8ACF-79ED-F476-F2E243A8D3FB}"/>
              </a:ext>
            </a:extLst>
          </p:cNvPr>
          <p:cNvPicPr>
            <a:picLocks noChangeAspect="1"/>
          </p:cNvPicPr>
          <p:nvPr/>
        </p:nvPicPr>
        <p:blipFill>
          <a:blip r:embed="rId2">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458055" y="3251903"/>
            <a:ext cx="281850" cy="281850"/>
          </a:xfrm>
          <a:prstGeom prst="rect">
            <a:avLst/>
          </a:prstGeom>
          <a:noFill/>
          <a:ln>
            <a:noFill/>
          </a:ln>
        </p:spPr>
      </p:pic>
      <mc:AlternateContent xmlns:mc="http://schemas.openxmlformats.org/markup-compatibility/2006" xmlns:p14="http://schemas.microsoft.com/office/powerpoint/2010/main">
        <mc:Choice Requires="p14">
          <p:contentPart p14:bwMode="auto" r:id="rId3">
            <p14:nvContentPartPr>
              <p14:cNvPr id="13" name="Freihand 12">
                <a:extLst>
                  <a:ext uri="{FF2B5EF4-FFF2-40B4-BE49-F238E27FC236}">
                    <a16:creationId xmlns:a16="http://schemas.microsoft.com/office/drawing/2014/main" id="{33C3C254-CC86-87FA-810F-0F551310BDE6}"/>
                  </a:ext>
                </a:extLst>
              </p14:cNvPr>
              <p14:cNvContentPartPr/>
              <p14:nvPr/>
            </p14:nvContentPartPr>
            <p14:xfrm>
              <a:off x="573201" y="3741752"/>
              <a:ext cx="360" cy="360"/>
            </p14:xfrm>
          </p:contentPart>
        </mc:Choice>
        <mc:Fallback xmlns="">
          <p:pic>
            <p:nvPicPr>
              <p:cNvPr id="13" name="Freihand 12">
                <a:extLst>
                  <a:ext uri="{FF2B5EF4-FFF2-40B4-BE49-F238E27FC236}">
                    <a16:creationId xmlns:a16="http://schemas.microsoft.com/office/drawing/2014/main" id="{33C3C254-CC86-87FA-810F-0F551310BDE6}"/>
                  </a:ext>
                </a:extLst>
              </p:cNvPr>
              <p:cNvPicPr/>
              <p:nvPr/>
            </p:nvPicPr>
            <p:blipFill>
              <a:blip r:embed="rId4"/>
              <a:stretch>
                <a:fillRect/>
              </a:stretch>
            </p:blipFill>
            <p:spPr>
              <a:xfrm>
                <a:off x="510561" y="3679112"/>
                <a:ext cx="126000" cy="126000"/>
              </a:xfrm>
              <a:prstGeom prst="rect">
                <a:avLst/>
              </a:prstGeom>
            </p:spPr>
          </p:pic>
        </mc:Fallback>
      </mc:AlternateContent>
    </p:spTree>
    <p:extLst>
      <p:ext uri="{BB962C8B-B14F-4D97-AF65-F5344CB8AC3E}">
        <p14:creationId xmlns:p14="http://schemas.microsoft.com/office/powerpoint/2010/main" val="274980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E76DA-2FC9-D431-4F0F-BFD987B17F53}"/>
            </a:ext>
          </a:extLst>
        </p:cNvPr>
        <p:cNvGrpSpPr/>
        <p:nvPr/>
      </p:nvGrpSpPr>
      <p:grpSpPr>
        <a:xfrm>
          <a:off x="0" y="0"/>
          <a:ext cx="0" cy="0"/>
          <a:chOff x="0" y="0"/>
          <a:chExt cx="0" cy="0"/>
        </a:xfrm>
      </p:grpSpPr>
      <p:sp>
        <p:nvSpPr>
          <p:cNvPr id="15" name="Textfeld 14">
            <a:extLst>
              <a:ext uri="{FF2B5EF4-FFF2-40B4-BE49-F238E27FC236}">
                <a16:creationId xmlns:a16="http://schemas.microsoft.com/office/drawing/2014/main" id="{2D91AEC4-711A-FA9D-F269-E5B4C74CFABD}"/>
              </a:ext>
            </a:extLst>
          </p:cNvPr>
          <p:cNvSpPr txBox="1"/>
          <p:nvPr/>
        </p:nvSpPr>
        <p:spPr>
          <a:xfrm>
            <a:off x="5977604" y="386847"/>
            <a:ext cx="1064715" cy="246221"/>
          </a:xfrm>
          <a:prstGeom prst="rect">
            <a:avLst/>
          </a:prstGeom>
          <a:noFill/>
        </p:spPr>
        <p:txBody>
          <a:bodyPr wrap="none" rtlCol="0">
            <a:spAutoFit/>
          </a:bodyPr>
          <a:lstStyle/>
          <a:p>
            <a:pPr algn="r"/>
            <a:r>
              <a:rPr lang="de-DE" sz="1000" dirty="0">
                <a:solidFill>
                  <a:schemeClr val="bg1"/>
                </a:solidFill>
              </a:rPr>
              <a:t>zu Baustein</a:t>
            </a:r>
            <a:r>
              <a:rPr lang="de-DE" sz="1000" dirty="0">
                <a:solidFill>
                  <a:srgbClr val="00B050"/>
                </a:solidFill>
              </a:rPr>
              <a:t> </a:t>
            </a:r>
            <a:r>
              <a:rPr lang="de-DE" sz="1000" dirty="0">
                <a:solidFill>
                  <a:schemeClr val="bg1"/>
                </a:solidFill>
              </a:rPr>
              <a:t>N1A</a:t>
            </a:r>
          </a:p>
        </p:txBody>
      </p:sp>
      <p:pic>
        <p:nvPicPr>
          <p:cNvPr id="3" name="Picture 6" descr="N1A_2_3">
            <a:extLst>
              <a:ext uri="{FF2B5EF4-FFF2-40B4-BE49-F238E27FC236}">
                <a16:creationId xmlns:a16="http://schemas.microsoft.com/office/drawing/2014/main" id="{399DF898-14C9-787A-D838-86006E764E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2767" t="36667" r="25821" b="27943"/>
          <a:stretch>
            <a:fillRect/>
          </a:stretch>
        </p:blipFill>
        <p:spPr bwMode="auto">
          <a:xfrm>
            <a:off x="2099344" y="1615427"/>
            <a:ext cx="2931542" cy="1790486"/>
          </a:xfrm>
          <a:prstGeom prst="rect">
            <a:avLst/>
          </a:prstGeom>
          <a:noFill/>
          <a:ln>
            <a:noFill/>
          </a:ln>
          <a:effectLst/>
          <a:extLst>
            <a:ext uri="{909E8E84-426E-40DD-AFC4-6F175D3DCCD1}">
              <a14:hiddenFill xmlns:a14="http://schemas.microsoft.com/office/drawing/2010/main">
                <a:solidFill>
                  <a:srgbClr val="0033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feld 3">
            <a:extLst>
              <a:ext uri="{FF2B5EF4-FFF2-40B4-BE49-F238E27FC236}">
                <a16:creationId xmlns:a16="http://schemas.microsoft.com/office/drawing/2014/main" id="{44B47C07-3072-2A60-E853-C60DE12E90E9}"/>
              </a:ext>
            </a:extLst>
          </p:cNvPr>
          <p:cNvSpPr txBox="1"/>
          <p:nvPr/>
        </p:nvSpPr>
        <p:spPr>
          <a:xfrm>
            <a:off x="1262907" y="3852309"/>
            <a:ext cx="5723232" cy="954107"/>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t>Stellt eine Zahl auf zwei verschiedene Arten in eurem Heft dar.</a:t>
            </a:r>
          </a:p>
          <a:p>
            <a:pPr marL="285750" indent="-285750">
              <a:buClr>
                <a:srgbClr val="327A86"/>
              </a:buClr>
              <a:buFont typeface="Wingdings" pitchFamily="2" charset="2"/>
              <a:buChar char="§"/>
            </a:pPr>
            <a:endParaRPr lang="de-DE" sz="1400" dirty="0"/>
          </a:p>
          <a:p>
            <a:pPr marL="285750" indent="-285750">
              <a:buClr>
                <a:srgbClr val="327A86"/>
              </a:buClr>
              <a:buFont typeface="Wingdings" pitchFamily="2" charset="2"/>
              <a:buChar char="§"/>
            </a:pPr>
            <a:r>
              <a:rPr lang="de-DE" sz="1400" dirty="0"/>
              <a:t>Erklärt und zeigt, warum sie zusammen passen.</a:t>
            </a:r>
          </a:p>
          <a:p>
            <a:pPr>
              <a:buClr>
                <a:srgbClr val="327A86"/>
              </a:buClr>
            </a:pPr>
            <a:endParaRPr lang="de-DE" sz="1400" dirty="0"/>
          </a:p>
        </p:txBody>
      </p:sp>
      <p:sp>
        <p:nvSpPr>
          <p:cNvPr id="19" name="Titel 18">
            <a:extLst>
              <a:ext uri="{FF2B5EF4-FFF2-40B4-BE49-F238E27FC236}">
                <a16:creationId xmlns:a16="http://schemas.microsoft.com/office/drawing/2014/main" id="{3CEF8D3A-75AB-A5F6-324E-2D69449D5702}"/>
              </a:ext>
            </a:extLst>
          </p:cNvPr>
          <p:cNvSpPr>
            <a:spLocks noGrp="1"/>
          </p:cNvSpPr>
          <p:nvPr>
            <p:ph type="title"/>
          </p:nvPr>
        </p:nvSpPr>
        <p:spPr>
          <a:xfrm>
            <a:off x="190371" y="149966"/>
            <a:ext cx="4840515" cy="567542"/>
          </a:xfrm>
        </p:spPr>
        <p:txBody>
          <a:bodyPr/>
          <a:lstStyle/>
          <a:p>
            <a:r>
              <a:rPr lang="de-DE" b="1" dirty="0">
                <a:latin typeface="Calibri Regular"/>
              </a:rPr>
              <a:t>Verschiedene Darstellungen verknüpfen</a:t>
            </a:r>
            <a:endParaRPr lang="de-DE" dirty="0"/>
          </a:p>
        </p:txBody>
      </p:sp>
      <p:sp>
        <p:nvSpPr>
          <p:cNvPr id="8" name="Textfeld 7">
            <a:extLst>
              <a:ext uri="{FF2B5EF4-FFF2-40B4-BE49-F238E27FC236}">
                <a16:creationId xmlns:a16="http://schemas.microsoft.com/office/drawing/2014/main" id="{39F24341-1A9D-1633-A7FB-978154D49045}"/>
              </a:ext>
            </a:extLst>
          </p:cNvPr>
          <p:cNvSpPr txBox="1"/>
          <p:nvPr/>
        </p:nvSpPr>
        <p:spPr>
          <a:xfrm>
            <a:off x="1262907" y="4745101"/>
            <a:ext cx="5723232" cy="523220"/>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solidFill>
                  <a:schemeClr val="accent2"/>
                </a:solidFill>
              </a:rPr>
              <a:t>Wo sieht man in den Darstellungen genau, </a:t>
            </a:r>
            <a:br>
              <a:rPr lang="de-DE" sz="1400" dirty="0">
                <a:solidFill>
                  <a:schemeClr val="accent2"/>
                </a:solidFill>
              </a:rPr>
            </a:br>
            <a:r>
              <a:rPr lang="de-DE" sz="1400" dirty="0">
                <a:solidFill>
                  <a:schemeClr val="accent2"/>
                </a:solidFill>
              </a:rPr>
              <a:t>wie viele Hunderter in der Zahl sind und wie viele Zehner?</a:t>
            </a:r>
          </a:p>
        </p:txBody>
      </p:sp>
      <p:pic>
        <p:nvPicPr>
          <p:cNvPr id="9" name="Grafik 8">
            <a:extLst>
              <a:ext uri="{FF2B5EF4-FFF2-40B4-BE49-F238E27FC236}">
                <a16:creationId xmlns:a16="http://schemas.microsoft.com/office/drawing/2014/main" id="{A3E47BD4-EE77-3EE5-AB15-ADABEE9A2186}"/>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62907" y="4788393"/>
            <a:ext cx="281850" cy="281850"/>
          </a:xfrm>
          <a:prstGeom prst="rect">
            <a:avLst/>
          </a:prstGeom>
        </p:spPr>
      </p:pic>
    </p:spTree>
    <p:extLst>
      <p:ext uri="{BB962C8B-B14F-4D97-AF65-F5344CB8AC3E}">
        <p14:creationId xmlns:p14="http://schemas.microsoft.com/office/powerpoint/2010/main" val="1061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D5C21852-054F-FBE2-C900-D58B7C7DD708}"/>
              </a:ext>
            </a:extLst>
          </p:cNvPr>
          <p:cNvSpPr/>
          <p:nvPr/>
        </p:nvSpPr>
        <p:spPr>
          <a:xfrm>
            <a:off x="185686" y="851828"/>
            <a:ext cx="7240555" cy="2800767"/>
          </a:xfrm>
          <a:prstGeom prst="rect">
            <a:avLst/>
          </a:prstGeom>
        </p:spPr>
        <p:txBody>
          <a:bodyPr wrap="square" lIns="91440" tIns="45720" rIns="91440" bIns="45720" anchor="t">
            <a:spAutoFit/>
          </a:bodyPr>
          <a:lstStyle/>
          <a:p>
            <a:pPr algn="just">
              <a:spcBef>
                <a:spcPts val="400"/>
              </a:spcBef>
            </a:pPr>
            <a:r>
              <a:rPr lang="de-DE" sz="1100" b="1" dirty="0">
                <a:latin typeface="Calibri" panose="020F0502020204030204" pitchFamily="34" charset="0"/>
                <a:cs typeface="Calibri" panose="020F0502020204030204" pitchFamily="34" charset="0"/>
              </a:rPr>
              <a:t>Beschreibung der Verstehensaktivität:</a:t>
            </a:r>
          </a:p>
          <a:p>
            <a:pPr algn="just"/>
            <a:r>
              <a:rPr lang="de-DE" sz="1100" dirty="0">
                <a:latin typeface="Calibri" panose="020F0502020204030204" pitchFamily="34" charset="0"/>
                <a:cs typeface="Calibri" panose="020F0502020204030204" pitchFamily="34" charset="0"/>
              </a:rPr>
              <a:t>Der Zahlenstrahl </a:t>
            </a:r>
            <a:r>
              <a:rPr lang="de-DE" sz="1100" dirty="0">
                <a:solidFill>
                  <a:srgbClr val="000000"/>
                </a:solidFill>
                <a:latin typeface="Calibri" panose="020F0502020204030204" pitchFamily="34" charset="0"/>
                <a:cs typeface="Calibri" panose="020F0502020204030204" pitchFamily="34" charset="0"/>
              </a:rPr>
              <a:t>wird hier genutzt, um eine Strategie des verständigen </a:t>
            </a:r>
            <a:r>
              <a:rPr lang="de-DE" sz="1100" dirty="0">
                <a:latin typeface="Calibri" panose="020F0502020204030204" pitchFamily="34" charset="0"/>
                <a:cs typeface="Calibri" panose="020F0502020204030204" pitchFamily="34" charset="0"/>
              </a:rPr>
              <a:t>halbschriftlichen</a:t>
            </a:r>
            <a:r>
              <a:rPr lang="de-DE" sz="1100" b="1" dirty="0">
                <a:latin typeface="Calibri" panose="020F0502020204030204" pitchFamily="34" charset="0"/>
                <a:cs typeface="Calibri" panose="020F0502020204030204" pitchFamily="34" charset="0"/>
              </a:rPr>
              <a:t> </a:t>
            </a:r>
            <a:r>
              <a:rPr lang="de-DE" sz="1100" dirty="0">
                <a:solidFill>
                  <a:srgbClr val="000000"/>
                </a:solidFill>
                <a:latin typeface="Calibri" panose="020F0502020204030204" pitchFamily="34" charset="0"/>
                <a:cs typeface="Calibri" panose="020F0502020204030204" pitchFamily="34" charset="0"/>
              </a:rPr>
              <a:t>Rechnens darzustellen und zu thematisieren. Durch die Gegenüberstellung einer typisch falschen und einer richtigen Lösung werden Lernende dazu aufgefordert, anhand der Darstellung Rechenwege sichtbar zu machen und zu begründen. </a:t>
            </a:r>
            <a:r>
              <a:rPr lang="de-DE" sz="1100" dirty="0">
                <a:latin typeface="Calibri" panose="020F0502020204030204" pitchFamily="34" charset="0"/>
                <a:cs typeface="Calibri" panose="020F0502020204030204" pitchFamily="34" charset="0"/>
              </a:rPr>
              <a:t>Außerdem sollen sie für verschiedene Wege und deren unterschiedliche, aufgabenabhängige Effektivität sensibilisiert werden. </a:t>
            </a:r>
          </a:p>
          <a:p>
            <a:pPr algn="just"/>
            <a:endParaRPr lang="de-DE" sz="1100" b="1"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Erforderliche Verstehensgrundlagen:</a:t>
            </a:r>
          </a:p>
          <a:p>
            <a:pPr algn="just"/>
            <a:r>
              <a:rPr lang="de-DE" sz="1100" dirty="0">
                <a:solidFill>
                  <a:srgbClr val="000000"/>
                </a:solidFill>
                <a:latin typeface="Calibri" panose="020F0502020204030204" pitchFamily="34" charset="0"/>
                <a:cs typeface="Calibri" panose="020F0502020204030204" pitchFamily="34" charset="0"/>
              </a:rPr>
              <a:t>Additives Operationsverständnis (am Zahlenstrahl), Zahl- und Stellenwertverständnis sind eine relevante Lernvoraussetzung.</a:t>
            </a:r>
          </a:p>
          <a:p>
            <a:pPr algn="just"/>
            <a:endParaRPr lang="de-DE" sz="1100" b="1"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Verstehensgrundlage für:</a:t>
            </a:r>
          </a:p>
          <a:p>
            <a:pPr algn="just"/>
            <a:r>
              <a:rPr lang="de-DE" sz="1100" dirty="0">
                <a:solidFill>
                  <a:srgbClr val="000000"/>
                </a:solidFill>
                <a:latin typeface="Calibri" panose="020F0502020204030204" pitchFamily="34" charset="0"/>
                <a:cs typeface="Calibri" panose="020F0502020204030204" pitchFamily="34" charset="0"/>
              </a:rPr>
              <a:t>Darstellen von Rechenoperationen am Zahlenstrahl auch in anderen Zahlenräumen und Algebra (wie etwa Rechengesetze).</a:t>
            </a:r>
          </a:p>
          <a:p>
            <a:pPr algn="just"/>
            <a:r>
              <a:rPr lang="de-DE" sz="1100" b="1" dirty="0">
                <a:solidFill>
                  <a:srgbClr val="000000"/>
                </a:solidFill>
                <a:latin typeface="Calibri" panose="020F0502020204030204" pitchFamily="34" charset="0"/>
                <a:cs typeface="Calibri" panose="020F0502020204030204" pitchFamily="34" charset="0"/>
              </a:rPr>
              <a:t> </a:t>
            </a:r>
            <a:br>
              <a:rPr lang="de-DE" sz="1100" b="1" dirty="0">
                <a:solidFill>
                  <a:srgbClr val="000000"/>
                </a:solidFill>
                <a:latin typeface="Calibri" panose="020F0502020204030204" pitchFamily="34" charset="0"/>
                <a:cs typeface="Calibri" panose="020F0502020204030204" pitchFamily="34" charset="0"/>
              </a:rPr>
            </a:br>
            <a:r>
              <a:rPr lang="de-DE" sz="1100" b="1" dirty="0">
                <a:solidFill>
                  <a:srgbClr val="000000"/>
                </a:solidFill>
                <a:latin typeface="Calibri" panose="020F0502020204030204" pitchFamily="34" charset="0"/>
                <a:cs typeface="Calibri" panose="020F0502020204030204" pitchFamily="34" charset="0"/>
              </a:rPr>
              <a:t>Impulse für die Weiterführung:</a:t>
            </a:r>
          </a:p>
          <a:p>
            <a:pPr algn="just"/>
            <a:r>
              <a:rPr lang="de-DE" sz="1100" dirty="0">
                <a:solidFill>
                  <a:srgbClr val="000000"/>
                </a:solidFill>
                <a:latin typeface="Calibri" panose="020F0502020204030204" pitchFamily="34" charset="0"/>
                <a:cs typeface="Calibri" panose="020F0502020204030204" pitchFamily="34" charset="0"/>
              </a:rPr>
              <a:t>Ausweitung des verständigen Rechnens auf negative Zahlen. Folgende Impulse könnten genutzt werden:</a:t>
            </a:r>
            <a:r>
              <a:rPr lang="de-DE" sz="1100" kern="100" dirty="0">
                <a:solidFill>
                  <a:srgbClr val="FFFFFF"/>
                </a:solidFill>
                <a:latin typeface="Calibri" panose="020F0502020204030204" pitchFamily="34" charset="0"/>
                <a:ea typeface="Calibri" panose="020F0502020204030204" pitchFamily="34" charset="0"/>
                <a:cs typeface="Calibri" panose="020F0502020204030204" pitchFamily="34" charset="0"/>
              </a:rPr>
              <a:t> </a:t>
            </a:r>
          </a:p>
          <a:p>
            <a:pPr marL="171450" indent="-171450" algn="just">
              <a:buFont typeface="Wingdings" pitchFamily="2" charset="2"/>
              <a:buChar char="§"/>
            </a:pPr>
            <a:r>
              <a:rPr lang="de-DE" sz="1100" kern="100" dirty="0">
                <a:latin typeface="Calibri" panose="020F0502020204030204" pitchFamily="34" charset="0"/>
                <a:ea typeface="Calibri" panose="020F0502020204030204" pitchFamily="34" charset="0"/>
                <a:cs typeface="Calibri" panose="020F0502020204030204" pitchFamily="34" charset="0"/>
              </a:rPr>
              <a:t>Beschreibt die Rechnung, die in der Zeichnung verdeutlicht wird.</a:t>
            </a:r>
            <a:r>
              <a:rPr lang="de-DE" sz="1100" kern="100" dirty="0">
                <a:solidFill>
                  <a:schemeClr val="tx1"/>
                </a:solidFill>
                <a:latin typeface="Calibri" panose="020F0502020204030204" pitchFamily="34" charset="0"/>
                <a:ea typeface="Calibri" panose="020F0502020204030204" pitchFamily="34" charset="0"/>
                <a:cs typeface="Calibri" panose="020F0502020204030204" pitchFamily="34" charset="0"/>
              </a:rPr>
              <a:t> Warum ist es geschickt, so zu rechnen?</a:t>
            </a:r>
          </a:p>
          <a:p>
            <a:pPr marL="171450" indent="-171450" algn="just">
              <a:buFont typeface="Wingdings" pitchFamily="2" charset="2"/>
              <a:buChar char="§"/>
            </a:pPr>
            <a:r>
              <a:rPr lang="de-DE" sz="1100" kern="100" dirty="0">
                <a:solidFill>
                  <a:schemeClr val="tx1"/>
                </a:solidFill>
                <a:latin typeface="Calibri" panose="020F0502020204030204" pitchFamily="34" charset="0"/>
                <a:ea typeface="Calibri" panose="020F0502020204030204" pitchFamily="34" charset="0"/>
                <a:cs typeface="Calibri" panose="020F0502020204030204" pitchFamily="34" charset="0"/>
              </a:rPr>
              <a:t>Was hat die 0 mit der Aufgabe zu tun?</a:t>
            </a:r>
          </a:p>
        </p:txBody>
      </p:sp>
      <p:sp>
        <p:nvSpPr>
          <p:cNvPr id="2" name="Rechteck 1"/>
          <p:cNvSpPr/>
          <p:nvPr/>
        </p:nvSpPr>
        <p:spPr>
          <a:xfrm>
            <a:off x="1401146" y="1586246"/>
            <a:ext cx="5989088" cy="435760"/>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r>
              <a:rPr lang="de-DE" sz="1116" dirty="0">
                <a:latin typeface="Calibri" panose="020F0502020204030204" pitchFamily="34" charset="0"/>
                <a:cs typeface="Calibri" panose="020F0502020204030204" pitchFamily="34" charset="0"/>
              </a:rPr>
              <a:t> </a:t>
            </a:r>
          </a:p>
        </p:txBody>
      </p:sp>
      <p:sp>
        <p:nvSpPr>
          <p:cNvPr id="4" name="Rechteck 3"/>
          <p:cNvSpPr/>
          <p:nvPr/>
        </p:nvSpPr>
        <p:spPr>
          <a:xfrm>
            <a:off x="443377" y="1742373"/>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grpSp>
        <p:nvGrpSpPr>
          <p:cNvPr id="11" name="Gruppieren 10">
            <a:extLst>
              <a:ext uri="{FF2B5EF4-FFF2-40B4-BE49-F238E27FC236}">
                <a16:creationId xmlns:a16="http://schemas.microsoft.com/office/drawing/2014/main" id="{D428E17C-4875-85C9-30DB-021077FF36FF}"/>
              </a:ext>
            </a:extLst>
          </p:cNvPr>
          <p:cNvGrpSpPr/>
          <p:nvPr/>
        </p:nvGrpSpPr>
        <p:grpSpPr>
          <a:xfrm>
            <a:off x="4291464" y="3813983"/>
            <a:ext cx="2480571" cy="715994"/>
            <a:chOff x="3579677" y="4220636"/>
            <a:chExt cx="2480571" cy="715994"/>
          </a:xfrm>
        </p:grpSpPr>
        <p:sp>
          <p:nvSpPr>
            <p:cNvPr id="12" name="Textfeld 11">
              <a:extLst>
                <a:ext uri="{FF2B5EF4-FFF2-40B4-BE49-F238E27FC236}">
                  <a16:creationId xmlns:a16="http://schemas.microsoft.com/office/drawing/2014/main" id="{7C190909-29E3-47EA-8F72-46155F57224C}"/>
                </a:ext>
              </a:extLst>
            </p:cNvPr>
            <p:cNvSpPr txBox="1"/>
            <p:nvPr/>
          </p:nvSpPr>
          <p:spPr>
            <a:xfrm>
              <a:off x="5697648" y="4354151"/>
              <a:ext cx="362600" cy="305596"/>
            </a:xfrm>
            <a:prstGeom prst="rect">
              <a:avLst/>
            </a:prstGeom>
            <a:noFill/>
          </p:spPr>
          <p:txBody>
            <a:bodyPr wrap="none" rtlCol="0">
              <a:spAutoFit/>
            </a:bodyPr>
            <a:lstStyle/>
            <a:p>
              <a:r>
                <a:rPr lang="de-DE" dirty="0">
                  <a:latin typeface="Calibri" panose="020F0502020204030204" pitchFamily="34" charset="0"/>
                  <a:cs typeface="Calibri" panose="020F0502020204030204" pitchFamily="34" charset="0"/>
                </a:rPr>
                <a:t>+5</a:t>
              </a:r>
            </a:p>
          </p:txBody>
        </p:sp>
        <p:grpSp>
          <p:nvGrpSpPr>
            <p:cNvPr id="13" name="Gruppieren 12">
              <a:extLst>
                <a:ext uri="{FF2B5EF4-FFF2-40B4-BE49-F238E27FC236}">
                  <a16:creationId xmlns:a16="http://schemas.microsoft.com/office/drawing/2014/main" id="{1D81167C-C63A-08C6-5B35-7DE2D01EBECF}"/>
                </a:ext>
              </a:extLst>
            </p:cNvPr>
            <p:cNvGrpSpPr/>
            <p:nvPr/>
          </p:nvGrpSpPr>
          <p:grpSpPr>
            <a:xfrm>
              <a:off x="3579677" y="4711053"/>
              <a:ext cx="2422689" cy="225577"/>
              <a:chOff x="4941635" y="1146603"/>
              <a:chExt cx="2422689" cy="225577"/>
            </a:xfrm>
          </p:grpSpPr>
          <p:cxnSp>
            <p:nvCxnSpPr>
              <p:cNvPr id="16" name="Gerader Verbinder 6">
                <a:extLst>
                  <a:ext uri="{FF2B5EF4-FFF2-40B4-BE49-F238E27FC236}">
                    <a16:creationId xmlns:a16="http://schemas.microsoft.com/office/drawing/2014/main" id="{C219C0DE-DDE4-CD9E-E6A7-FE50CAC5455E}"/>
                  </a:ext>
                </a:extLst>
              </p:cNvPr>
              <p:cNvCxnSpPr/>
              <p:nvPr/>
            </p:nvCxnSpPr>
            <p:spPr>
              <a:xfrm>
                <a:off x="4941635" y="1263772"/>
                <a:ext cx="242268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Gerader Verbinder 7">
                <a:extLst>
                  <a:ext uri="{FF2B5EF4-FFF2-40B4-BE49-F238E27FC236}">
                    <a16:creationId xmlns:a16="http://schemas.microsoft.com/office/drawing/2014/main" id="{B117A254-14B0-BD4F-DFE7-95932D300474}"/>
                  </a:ext>
                </a:extLst>
              </p:cNvPr>
              <p:cNvCxnSpPr>
                <a:cxnSpLocks/>
              </p:cNvCxnSpPr>
              <p:nvPr/>
            </p:nvCxnSpPr>
            <p:spPr>
              <a:xfrm>
                <a:off x="5070167" y="1155364"/>
                <a:ext cx="0" cy="216816"/>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Gerader Verbinder 8">
                <a:extLst>
                  <a:ext uri="{FF2B5EF4-FFF2-40B4-BE49-F238E27FC236}">
                    <a16:creationId xmlns:a16="http://schemas.microsoft.com/office/drawing/2014/main" id="{37A7C5B4-A9FD-BE0B-43A6-DA393CC9BDC3}"/>
                  </a:ext>
                </a:extLst>
              </p:cNvPr>
              <p:cNvCxnSpPr>
                <a:cxnSpLocks/>
              </p:cNvCxnSpPr>
              <p:nvPr/>
            </p:nvCxnSpPr>
            <p:spPr>
              <a:xfrm>
                <a:off x="7153042" y="1146603"/>
                <a:ext cx="0" cy="216816"/>
              </a:xfrm>
              <a:prstGeom prst="line">
                <a:avLst/>
              </a:prstGeom>
              <a:ln w="28575"/>
            </p:spPr>
            <p:style>
              <a:lnRef idx="1">
                <a:schemeClr val="dk1"/>
              </a:lnRef>
              <a:fillRef idx="0">
                <a:schemeClr val="dk1"/>
              </a:fillRef>
              <a:effectRef idx="0">
                <a:schemeClr val="dk1"/>
              </a:effectRef>
              <a:fontRef idx="minor">
                <a:schemeClr val="tx1"/>
              </a:fontRef>
            </p:style>
          </p:cxnSp>
        </p:grpSp>
        <p:sp>
          <p:nvSpPr>
            <p:cNvPr id="14" name="Textfeld 13">
              <a:extLst>
                <a:ext uri="{FF2B5EF4-FFF2-40B4-BE49-F238E27FC236}">
                  <a16:creationId xmlns:a16="http://schemas.microsoft.com/office/drawing/2014/main" id="{894A96F4-4765-5B63-F3E3-B45A5787B7BF}"/>
                </a:ext>
              </a:extLst>
            </p:cNvPr>
            <p:cNvSpPr txBox="1"/>
            <p:nvPr/>
          </p:nvSpPr>
          <p:spPr>
            <a:xfrm>
              <a:off x="4481317" y="4220636"/>
              <a:ext cx="542136" cy="305596"/>
            </a:xfrm>
            <a:prstGeom prst="rect">
              <a:avLst/>
            </a:prstGeom>
            <a:noFill/>
          </p:spPr>
          <p:txBody>
            <a:bodyPr wrap="none" rtlCol="0">
              <a:spAutoFit/>
            </a:bodyPr>
            <a:lstStyle/>
            <a:p>
              <a:r>
                <a:rPr lang="de-DE" dirty="0">
                  <a:latin typeface="Calibri" panose="020F0502020204030204" pitchFamily="34" charset="0"/>
                  <a:cs typeface="Calibri" panose="020F0502020204030204" pitchFamily="34" charset="0"/>
                </a:rPr>
                <a:t>+221</a:t>
              </a:r>
            </a:p>
          </p:txBody>
        </p:sp>
      </p:grpSp>
      <p:sp>
        <p:nvSpPr>
          <p:cNvPr id="19" name="Freihandform: Form 24">
            <a:extLst>
              <a:ext uri="{FF2B5EF4-FFF2-40B4-BE49-F238E27FC236}">
                <a16:creationId xmlns:a16="http://schemas.microsoft.com/office/drawing/2014/main" id="{28EA91B5-15AC-349B-4FE9-05929FEAD08E}"/>
              </a:ext>
            </a:extLst>
          </p:cNvPr>
          <p:cNvSpPr/>
          <p:nvPr/>
        </p:nvSpPr>
        <p:spPr>
          <a:xfrm>
            <a:off x="4422735" y="4129806"/>
            <a:ext cx="2082874" cy="271308"/>
          </a:xfrm>
          <a:custGeom>
            <a:avLst/>
            <a:gdLst>
              <a:gd name="connsiteX0" fmla="*/ 0 w 1991360"/>
              <a:gd name="connsiteY0" fmla="*/ 241300 h 241300"/>
              <a:gd name="connsiteX1" fmla="*/ 1046480 w 1991360"/>
              <a:gd name="connsiteY1" fmla="*/ 0 h 241300"/>
              <a:gd name="connsiteX2" fmla="*/ 1991360 w 1991360"/>
              <a:gd name="connsiteY2" fmla="*/ 241300 h 241300"/>
            </a:gdLst>
            <a:ahLst/>
            <a:cxnLst>
              <a:cxn ang="0">
                <a:pos x="connsiteX0" y="connsiteY0"/>
              </a:cxn>
              <a:cxn ang="0">
                <a:pos x="connsiteX1" y="connsiteY1"/>
              </a:cxn>
              <a:cxn ang="0">
                <a:pos x="connsiteX2" y="connsiteY2"/>
              </a:cxn>
            </a:cxnLst>
            <a:rect l="l" t="t" r="r" b="b"/>
            <a:pathLst>
              <a:path w="1991360" h="241300">
                <a:moveTo>
                  <a:pt x="0" y="241300"/>
                </a:moveTo>
                <a:cubicBezTo>
                  <a:pt x="357293" y="120650"/>
                  <a:pt x="714587" y="0"/>
                  <a:pt x="1046480" y="0"/>
                </a:cubicBezTo>
                <a:cubicBezTo>
                  <a:pt x="1378373" y="0"/>
                  <a:pt x="1827953" y="207857"/>
                  <a:pt x="1991360" y="241300"/>
                </a:cubicBezTo>
              </a:path>
            </a:pathLst>
          </a:cu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21" name="Freihandform: Form 25">
            <a:extLst>
              <a:ext uri="{FF2B5EF4-FFF2-40B4-BE49-F238E27FC236}">
                <a16:creationId xmlns:a16="http://schemas.microsoft.com/office/drawing/2014/main" id="{99294CAA-A066-F80E-88CC-08AC69A88D63}"/>
              </a:ext>
            </a:extLst>
          </p:cNvPr>
          <p:cNvSpPr/>
          <p:nvPr/>
        </p:nvSpPr>
        <p:spPr>
          <a:xfrm>
            <a:off x="6510066" y="4216840"/>
            <a:ext cx="173114" cy="164345"/>
          </a:xfrm>
          <a:custGeom>
            <a:avLst/>
            <a:gdLst>
              <a:gd name="connsiteX0" fmla="*/ 0 w 1991360"/>
              <a:gd name="connsiteY0" fmla="*/ 241300 h 241300"/>
              <a:gd name="connsiteX1" fmla="*/ 1046480 w 1991360"/>
              <a:gd name="connsiteY1" fmla="*/ 0 h 241300"/>
              <a:gd name="connsiteX2" fmla="*/ 1991360 w 1991360"/>
              <a:gd name="connsiteY2" fmla="*/ 241300 h 241300"/>
            </a:gdLst>
            <a:ahLst/>
            <a:cxnLst>
              <a:cxn ang="0">
                <a:pos x="connsiteX0" y="connsiteY0"/>
              </a:cxn>
              <a:cxn ang="0">
                <a:pos x="connsiteX1" y="connsiteY1"/>
              </a:cxn>
              <a:cxn ang="0">
                <a:pos x="connsiteX2" y="connsiteY2"/>
              </a:cxn>
            </a:cxnLst>
            <a:rect l="l" t="t" r="r" b="b"/>
            <a:pathLst>
              <a:path w="1991360" h="241300">
                <a:moveTo>
                  <a:pt x="0" y="241300"/>
                </a:moveTo>
                <a:cubicBezTo>
                  <a:pt x="357293" y="120650"/>
                  <a:pt x="714587" y="0"/>
                  <a:pt x="1046480" y="0"/>
                </a:cubicBezTo>
                <a:cubicBezTo>
                  <a:pt x="1378373" y="0"/>
                  <a:pt x="1827953" y="207857"/>
                  <a:pt x="1991360" y="241300"/>
                </a:cubicBezTo>
              </a:path>
            </a:pathLst>
          </a:cu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23" name="Textfeld 22">
            <a:extLst>
              <a:ext uri="{FF2B5EF4-FFF2-40B4-BE49-F238E27FC236}">
                <a16:creationId xmlns:a16="http://schemas.microsoft.com/office/drawing/2014/main" id="{3F846127-A063-DF78-D9EB-0CD310047154}"/>
              </a:ext>
            </a:extLst>
          </p:cNvPr>
          <p:cNvSpPr txBox="1"/>
          <p:nvPr/>
        </p:nvSpPr>
        <p:spPr>
          <a:xfrm>
            <a:off x="6367255" y="4484809"/>
            <a:ext cx="274434" cy="305596"/>
          </a:xfrm>
          <a:prstGeom prst="rect">
            <a:avLst/>
          </a:prstGeom>
          <a:noFill/>
        </p:spPr>
        <p:txBody>
          <a:bodyPr wrap="none" rtlCol="0">
            <a:spAutoFit/>
          </a:bodyPr>
          <a:lstStyle/>
          <a:p>
            <a:r>
              <a:rPr lang="de-DE" dirty="0">
                <a:latin typeface="Calibri" panose="020F0502020204030204" pitchFamily="34" charset="0"/>
                <a:cs typeface="Calibri" panose="020F0502020204030204" pitchFamily="34" charset="0"/>
              </a:rPr>
              <a:t>0</a:t>
            </a:r>
          </a:p>
        </p:txBody>
      </p:sp>
      <p:sp>
        <p:nvSpPr>
          <p:cNvPr id="27" name="Textfeld 26">
            <a:extLst>
              <a:ext uri="{FF2B5EF4-FFF2-40B4-BE49-F238E27FC236}">
                <a16:creationId xmlns:a16="http://schemas.microsoft.com/office/drawing/2014/main" id="{4B62737C-D023-9555-61E8-4FB5A77388EE}"/>
              </a:ext>
            </a:extLst>
          </p:cNvPr>
          <p:cNvSpPr txBox="1"/>
          <p:nvPr/>
        </p:nvSpPr>
        <p:spPr>
          <a:xfrm>
            <a:off x="6549342" y="4484809"/>
            <a:ext cx="455925" cy="305596"/>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5</a:t>
            </a:r>
          </a:p>
        </p:txBody>
      </p:sp>
      <p:sp>
        <p:nvSpPr>
          <p:cNvPr id="7" name="Titel 9">
            <a:extLst>
              <a:ext uri="{FF2B5EF4-FFF2-40B4-BE49-F238E27FC236}">
                <a16:creationId xmlns:a16="http://schemas.microsoft.com/office/drawing/2014/main" id="{B601C9C0-6A88-7E3F-85EF-8AA8F4993808}"/>
              </a:ext>
            </a:extLst>
          </p:cNvPr>
          <p:cNvSpPr txBox="1">
            <a:spLocks/>
          </p:cNvSpPr>
          <p:nvPr/>
        </p:nvSpPr>
        <p:spPr>
          <a:xfrm>
            <a:off x="188938" y="247433"/>
            <a:ext cx="4840515" cy="353564"/>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000" b="1">
                <a:solidFill>
                  <a:schemeClr val="bg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5pPr>
            <a:lvl6pPr marL="26732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6pPr>
            <a:lvl7pPr marL="534650"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7pPr>
            <a:lvl8pPr marL="80197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8pPr>
            <a:lvl9pPr marL="1069299"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9pPr>
          </a:lstStyle>
          <a:p>
            <a:pPr defTabSz="914400"/>
            <a:r>
              <a:rPr lang="de-DE" sz="2000" b="1" dirty="0"/>
              <a:t>Subtraktionen am Zahlenstrahl darstellen</a:t>
            </a:r>
            <a:endParaRPr lang="de-DE" kern="0" dirty="0">
              <a:latin typeface="Calibri Regular"/>
            </a:endParaRPr>
          </a:p>
        </p:txBody>
      </p:sp>
      <p:sp>
        <p:nvSpPr>
          <p:cNvPr id="5" name="Textfeld 4">
            <a:extLst>
              <a:ext uri="{FF2B5EF4-FFF2-40B4-BE49-F238E27FC236}">
                <a16:creationId xmlns:a16="http://schemas.microsoft.com/office/drawing/2014/main" id="{C1B3686C-3103-9DE4-C5AC-814467684F74}"/>
              </a:ext>
            </a:extLst>
          </p:cNvPr>
          <p:cNvSpPr txBox="1"/>
          <p:nvPr/>
        </p:nvSpPr>
        <p:spPr>
          <a:xfrm>
            <a:off x="6007364" y="390921"/>
            <a:ext cx="1035861"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N5A</a:t>
            </a:r>
          </a:p>
        </p:txBody>
      </p:sp>
      <p:sp>
        <p:nvSpPr>
          <p:cNvPr id="8" name="Textfeld 7">
            <a:extLst>
              <a:ext uri="{FF2B5EF4-FFF2-40B4-BE49-F238E27FC236}">
                <a16:creationId xmlns:a16="http://schemas.microsoft.com/office/drawing/2014/main" id="{6286215B-5F40-2AC8-3015-D76C30C66284}"/>
              </a:ext>
            </a:extLst>
          </p:cNvPr>
          <p:cNvSpPr txBox="1"/>
          <p:nvPr/>
        </p:nvSpPr>
        <p:spPr>
          <a:xfrm>
            <a:off x="2938093" y="3768453"/>
            <a:ext cx="1261661" cy="307777"/>
          </a:xfrm>
          <a:prstGeom prst="rect">
            <a:avLst/>
          </a:prstGeom>
          <a:solidFill>
            <a:schemeClr val="bg1">
              <a:lumMod val="85000"/>
            </a:schemeClr>
          </a:solidFill>
          <a:ln w="6350">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de-DE" sz="1400" dirty="0">
                <a:latin typeface="Calibri" panose="020F0502020204030204" pitchFamily="34" charset="0"/>
                <a:cs typeface="Calibri" panose="020F0502020204030204" pitchFamily="34" charset="0"/>
              </a:rPr>
              <a:t>-221 + 226 = ?</a:t>
            </a:r>
          </a:p>
        </p:txBody>
      </p:sp>
      <p:cxnSp>
        <p:nvCxnSpPr>
          <p:cNvPr id="33" name="Gerader Verbinder 7">
            <a:extLst>
              <a:ext uri="{FF2B5EF4-FFF2-40B4-BE49-F238E27FC236}">
                <a16:creationId xmlns:a16="http://schemas.microsoft.com/office/drawing/2014/main" id="{E151B0AD-475D-C6D4-8BE4-1BC49553F826}"/>
              </a:ext>
            </a:extLst>
          </p:cNvPr>
          <p:cNvCxnSpPr>
            <a:cxnSpLocks/>
          </p:cNvCxnSpPr>
          <p:nvPr/>
        </p:nvCxnSpPr>
        <p:spPr>
          <a:xfrm>
            <a:off x="6683576" y="4322057"/>
            <a:ext cx="0" cy="216816"/>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8719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E76DA-2FC9-D431-4F0F-BFD987B17F53}"/>
            </a:ext>
          </a:extLst>
        </p:cNvPr>
        <p:cNvGrpSpPr/>
        <p:nvPr/>
      </p:nvGrpSpPr>
      <p:grpSpPr>
        <a:xfrm>
          <a:off x="0" y="0"/>
          <a:ext cx="0" cy="0"/>
          <a:chOff x="0" y="0"/>
          <a:chExt cx="0" cy="0"/>
        </a:xfrm>
      </p:grpSpPr>
      <p:sp>
        <p:nvSpPr>
          <p:cNvPr id="6" name="Textfeld 5">
            <a:extLst>
              <a:ext uri="{FF2B5EF4-FFF2-40B4-BE49-F238E27FC236}">
                <a16:creationId xmlns:a16="http://schemas.microsoft.com/office/drawing/2014/main" id="{F0EECC20-5423-8D75-E9CD-23AAA8A7FFAF}"/>
              </a:ext>
            </a:extLst>
          </p:cNvPr>
          <p:cNvSpPr txBox="1"/>
          <p:nvPr/>
        </p:nvSpPr>
        <p:spPr>
          <a:xfrm>
            <a:off x="3814395" y="4065251"/>
            <a:ext cx="184731" cy="305596"/>
          </a:xfrm>
          <a:prstGeom prst="rect">
            <a:avLst/>
          </a:prstGeom>
          <a:noFill/>
        </p:spPr>
        <p:txBody>
          <a:bodyPr wrap="none" rtlCol="0">
            <a:spAutoFit/>
          </a:bodyPr>
          <a:lstStyle/>
          <a:p>
            <a:endParaRPr lang="de-DE" dirty="0"/>
          </a:p>
        </p:txBody>
      </p:sp>
      <p:sp>
        <p:nvSpPr>
          <p:cNvPr id="9" name="Rechteckige Legende 324">
            <a:extLst>
              <a:ext uri="{FF2B5EF4-FFF2-40B4-BE49-F238E27FC236}">
                <a16:creationId xmlns:a16="http://schemas.microsoft.com/office/drawing/2014/main" id="{025D7ABD-631F-5364-4444-628086079A05}"/>
              </a:ext>
            </a:extLst>
          </p:cNvPr>
          <p:cNvSpPr/>
          <p:nvPr/>
        </p:nvSpPr>
        <p:spPr>
          <a:xfrm>
            <a:off x="1534195" y="2769686"/>
            <a:ext cx="2072760" cy="629691"/>
          </a:xfrm>
          <a:prstGeom prst="wedgeRoundRectCallout">
            <a:avLst>
              <a:gd name="adj1" fmla="val -65465"/>
              <a:gd name="adj2" fmla="val -34436"/>
              <a:gd name="adj3" fmla="val 16667"/>
            </a:avLst>
          </a:prstGeom>
          <a:noFill/>
          <a:ln/>
          <a:extLst>
            <a:ext uri="{FAA26D3D-D897-4be2-8F04-BA451C77F1D7}">
              <ma14:placeholderFlag xmlns:lc="http://schemas.openxmlformats.org/drawingml/2006/lockedCanva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 uri="{C572A759-6A51-4108-AA02-DFA0A04FC94B}">
              <ma14:wrappingTextBoxFlag xmlns:lc="http://schemas.openxmlformats.org/drawingml/2006/lockedCanva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style>
          <a:lnRef idx="2">
            <a:schemeClr val="accent3"/>
          </a:lnRef>
          <a:fillRef idx="1">
            <a:schemeClr val="lt1"/>
          </a:fillRef>
          <a:effectRef idx="0">
            <a:schemeClr val="accent3"/>
          </a:effectRef>
          <a:fontRef idx="minor">
            <a:schemeClr val="dk1"/>
          </a:fontRef>
        </p:style>
        <p:txBody>
          <a:bodyPr rot="0" spcFirstLastPara="0" vert="horz" wrap="square" lIns="91440" tIns="36000" rIns="91440" bIns="0" numCol="1" spcCol="0" rtlCol="0" fromWordArt="0" anchor="ctr" anchorCtr="0" forceAA="0" compatLnSpc="1">
            <a:prstTxWarp prst="textNoShape">
              <a:avLst/>
            </a:prstTxWarp>
            <a:noAutofit/>
          </a:bodyPr>
          <a:lstStyle/>
          <a:p>
            <a:pPr algn="ctr">
              <a:lnSpc>
                <a:spcPts val="1400"/>
              </a:lnSpc>
            </a:pPr>
            <a:r>
              <a:rPr lang="de-DE" sz="1200" dirty="0">
                <a:solidFill>
                  <a:srgbClr val="000000"/>
                </a:solidFill>
                <a:effectLst/>
                <a:ea typeface="Calibri" panose="020F0502020204030204" pitchFamily="34" charset="0"/>
                <a:cs typeface="Times New Roman" panose="02020603050405020304" pitchFamily="18" charset="0"/>
              </a:rPr>
              <a:t>Ich habe 1,13. Ich komme nach dir. </a:t>
            </a:r>
            <a:r>
              <a:rPr lang="de-DE" sz="1200" dirty="0"/>
              <a:t>Bei mir ist die Zahl nach dem Komma größer.</a:t>
            </a:r>
            <a:endParaRPr lang="de-DE" sz="1200" dirty="0">
              <a:effectLst/>
              <a:ea typeface="Calibri" panose="020F0502020204030204" pitchFamily="34" charset="0"/>
              <a:cs typeface="Times New Roman" panose="02020603050405020304" pitchFamily="18" charset="0"/>
            </a:endParaRPr>
          </a:p>
        </p:txBody>
      </p:sp>
      <p:sp>
        <p:nvSpPr>
          <p:cNvPr id="20" name="Textfeld 19">
            <a:extLst>
              <a:ext uri="{FF2B5EF4-FFF2-40B4-BE49-F238E27FC236}">
                <a16:creationId xmlns:a16="http://schemas.microsoft.com/office/drawing/2014/main" id="{3B57D7A3-428A-5A94-F278-463E34514C57}"/>
              </a:ext>
            </a:extLst>
          </p:cNvPr>
          <p:cNvSpPr txBox="1"/>
          <p:nvPr/>
        </p:nvSpPr>
        <p:spPr>
          <a:xfrm>
            <a:off x="1268289" y="2204428"/>
            <a:ext cx="566057" cy="292388"/>
          </a:xfrm>
          <a:prstGeom prst="rect">
            <a:avLst/>
          </a:prstGeom>
          <a:solidFill>
            <a:schemeClr val="bg1">
              <a:lumMod val="85000"/>
            </a:schemeClr>
          </a:solidFill>
          <a:ln w="6350">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r>
              <a:rPr lang="de-DE" sz="1300" dirty="0">
                <a:latin typeface="Comic Sans MS" panose="030F0902030302020204" pitchFamily="66" charset="0"/>
              </a:rPr>
              <a:t>1,13</a:t>
            </a:r>
          </a:p>
        </p:txBody>
      </p:sp>
      <p:sp>
        <p:nvSpPr>
          <p:cNvPr id="21" name="Textfeld 20">
            <a:extLst>
              <a:ext uri="{FF2B5EF4-FFF2-40B4-BE49-F238E27FC236}">
                <a16:creationId xmlns:a16="http://schemas.microsoft.com/office/drawing/2014/main" id="{D336AB18-AB32-9DAB-301E-70C8815D61E5}"/>
              </a:ext>
            </a:extLst>
          </p:cNvPr>
          <p:cNvSpPr txBox="1"/>
          <p:nvPr/>
        </p:nvSpPr>
        <p:spPr>
          <a:xfrm>
            <a:off x="5525509" y="2791441"/>
            <a:ext cx="442686" cy="292388"/>
          </a:xfrm>
          <a:prstGeom prst="rect">
            <a:avLst/>
          </a:prstGeom>
          <a:solidFill>
            <a:schemeClr val="bg1">
              <a:lumMod val="85000"/>
            </a:schemeClr>
          </a:solidFill>
          <a:ln w="6350">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r>
              <a:rPr lang="de-DE" sz="1300" dirty="0">
                <a:latin typeface="Comic Sans MS" panose="030F0902030302020204" pitchFamily="66" charset="0"/>
              </a:rPr>
              <a:t>1,3</a:t>
            </a:r>
          </a:p>
        </p:txBody>
      </p:sp>
      <p:sp>
        <p:nvSpPr>
          <p:cNvPr id="22" name="Textfeld 21">
            <a:extLst>
              <a:ext uri="{FF2B5EF4-FFF2-40B4-BE49-F238E27FC236}">
                <a16:creationId xmlns:a16="http://schemas.microsoft.com/office/drawing/2014/main" id="{A3E2028E-8B53-8EFC-4A09-0C124621FFDA}"/>
              </a:ext>
            </a:extLst>
          </p:cNvPr>
          <p:cNvSpPr txBox="1"/>
          <p:nvPr/>
        </p:nvSpPr>
        <p:spPr>
          <a:xfrm>
            <a:off x="708521" y="1263985"/>
            <a:ext cx="711200" cy="292388"/>
          </a:xfrm>
          <a:prstGeom prst="rect">
            <a:avLst/>
          </a:prstGeom>
          <a:solidFill>
            <a:schemeClr val="bg1">
              <a:lumMod val="85000"/>
            </a:schemeClr>
          </a:solidFill>
          <a:ln w="6350">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r>
              <a:rPr lang="de-DE" sz="1300" dirty="0">
                <a:latin typeface="Comic Sans MS" panose="030F0902030302020204" pitchFamily="66" charset="0"/>
              </a:rPr>
              <a:t>1,23</a:t>
            </a:r>
          </a:p>
        </p:txBody>
      </p:sp>
      <p:sp>
        <p:nvSpPr>
          <p:cNvPr id="23" name="Textfeld 22">
            <a:extLst>
              <a:ext uri="{FF2B5EF4-FFF2-40B4-BE49-F238E27FC236}">
                <a16:creationId xmlns:a16="http://schemas.microsoft.com/office/drawing/2014/main" id="{1DE87C34-DC87-CF9C-3862-C1B727470D78}"/>
              </a:ext>
            </a:extLst>
          </p:cNvPr>
          <p:cNvSpPr txBox="1"/>
          <p:nvPr/>
        </p:nvSpPr>
        <p:spPr>
          <a:xfrm>
            <a:off x="1709012" y="1020501"/>
            <a:ext cx="580571" cy="292388"/>
          </a:xfrm>
          <a:prstGeom prst="rect">
            <a:avLst/>
          </a:prstGeom>
          <a:solidFill>
            <a:schemeClr val="bg1">
              <a:lumMod val="85000"/>
            </a:schemeClr>
          </a:solidFill>
          <a:ln w="6350">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r>
              <a:rPr lang="de-DE" sz="1300" dirty="0">
                <a:latin typeface="Comic Sans MS" panose="030F0902030302020204" pitchFamily="66" charset="0"/>
              </a:rPr>
              <a:t>1,34</a:t>
            </a:r>
          </a:p>
        </p:txBody>
      </p:sp>
      <p:sp>
        <p:nvSpPr>
          <p:cNvPr id="25" name="Textfeld 24">
            <a:extLst>
              <a:ext uri="{FF2B5EF4-FFF2-40B4-BE49-F238E27FC236}">
                <a16:creationId xmlns:a16="http://schemas.microsoft.com/office/drawing/2014/main" id="{8AE0A108-3F07-43A8-8625-93A8E8FBA78B}"/>
              </a:ext>
            </a:extLst>
          </p:cNvPr>
          <p:cNvSpPr txBox="1"/>
          <p:nvPr/>
        </p:nvSpPr>
        <p:spPr>
          <a:xfrm>
            <a:off x="3746412" y="1716778"/>
            <a:ext cx="815963" cy="292388"/>
          </a:xfrm>
          <a:prstGeom prst="rect">
            <a:avLst/>
          </a:prstGeom>
          <a:solidFill>
            <a:schemeClr val="bg1">
              <a:lumMod val="85000"/>
            </a:schemeClr>
          </a:solidFill>
          <a:ln w="6350">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r>
              <a:rPr lang="de-DE" sz="1300" dirty="0">
                <a:latin typeface="Comic Sans MS" panose="030F0902030302020204" pitchFamily="66" charset="0"/>
              </a:rPr>
              <a:t>0,8312</a:t>
            </a:r>
          </a:p>
        </p:txBody>
      </p:sp>
      <p:sp>
        <p:nvSpPr>
          <p:cNvPr id="26" name="Textfeld 25">
            <a:extLst>
              <a:ext uri="{FF2B5EF4-FFF2-40B4-BE49-F238E27FC236}">
                <a16:creationId xmlns:a16="http://schemas.microsoft.com/office/drawing/2014/main" id="{CDB9CFE5-67CF-6F9F-C80E-9AD497B17059}"/>
              </a:ext>
            </a:extLst>
          </p:cNvPr>
          <p:cNvSpPr txBox="1"/>
          <p:nvPr/>
        </p:nvSpPr>
        <p:spPr>
          <a:xfrm>
            <a:off x="4890770" y="885714"/>
            <a:ext cx="785709" cy="292388"/>
          </a:xfrm>
          <a:prstGeom prst="rect">
            <a:avLst/>
          </a:prstGeom>
          <a:solidFill>
            <a:schemeClr val="bg1">
              <a:lumMod val="85000"/>
            </a:schemeClr>
          </a:solidFill>
          <a:ln w="6350">
            <a:solidFill>
              <a:schemeClr val="bg1">
                <a:lumMod val="75000"/>
              </a:schemeClr>
            </a:solidFill>
          </a:ln>
          <a:effectLst>
            <a:outerShdw blurRad="50800" dist="38100" dir="2700000" algn="tl" rotWithShape="0">
              <a:prstClr val="black">
                <a:alpha val="40000"/>
              </a:prstClr>
            </a:outerShdw>
          </a:effectLst>
        </p:spPr>
        <p:txBody>
          <a:bodyPr wrap="square" lIns="91440" tIns="45720" rIns="91440" bIns="45720" rtlCol="0" anchor="t">
            <a:spAutoFit/>
          </a:bodyPr>
          <a:lstStyle/>
          <a:p>
            <a:r>
              <a:rPr lang="de-DE" sz="1300" dirty="0">
                <a:latin typeface="Comic Sans MS"/>
              </a:rPr>
              <a:t>1,42</a:t>
            </a:r>
            <a:endParaRPr lang="de-DE" sz="1300" dirty="0">
              <a:latin typeface="Comic Sans MS" panose="030F0902030302020204" pitchFamily="66" charset="0"/>
            </a:endParaRPr>
          </a:p>
        </p:txBody>
      </p:sp>
      <p:sp>
        <p:nvSpPr>
          <p:cNvPr id="27" name="Textfeld 26">
            <a:extLst>
              <a:ext uri="{FF2B5EF4-FFF2-40B4-BE49-F238E27FC236}">
                <a16:creationId xmlns:a16="http://schemas.microsoft.com/office/drawing/2014/main" id="{92B818CA-B627-B599-C54E-1939D9C54900}"/>
              </a:ext>
            </a:extLst>
          </p:cNvPr>
          <p:cNvSpPr txBox="1"/>
          <p:nvPr/>
        </p:nvSpPr>
        <p:spPr>
          <a:xfrm>
            <a:off x="5328136" y="1738829"/>
            <a:ext cx="531163" cy="292388"/>
          </a:xfrm>
          <a:prstGeom prst="rect">
            <a:avLst/>
          </a:prstGeom>
          <a:solidFill>
            <a:schemeClr val="bg1">
              <a:lumMod val="85000"/>
            </a:schemeClr>
          </a:solidFill>
          <a:ln w="6350">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r>
              <a:rPr lang="de-DE" sz="1300" dirty="0">
                <a:latin typeface="Comic Sans MS" panose="030F0902030302020204" pitchFamily="66" charset="0"/>
              </a:rPr>
              <a:t>1,31</a:t>
            </a:r>
          </a:p>
        </p:txBody>
      </p:sp>
      <p:sp>
        <p:nvSpPr>
          <p:cNvPr id="3" name="Textfeld 2">
            <a:extLst>
              <a:ext uri="{FF2B5EF4-FFF2-40B4-BE49-F238E27FC236}">
                <a16:creationId xmlns:a16="http://schemas.microsoft.com/office/drawing/2014/main" id="{8E202322-56FA-612E-4A6C-8C6001430AB0}"/>
              </a:ext>
            </a:extLst>
          </p:cNvPr>
          <p:cNvSpPr txBox="1"/>
          <p:nvPr/>
        </p:nvSpPr>
        <p:spPr>
          <a:xfrm>
            <a:off x="656249" y="3707221"/>
            <a:ext cx="6685754" cy="1600438"/>
          </a:xfrm>
          <a:prstGeom prst="rect">
            <a:avLst/>
          </a:prstGeom>
          <a:noFill/>
        </p:spPr>
        <p:txBody>
          <a:bodyPr wrap="square" rtlCol="0">
            <a:spAutoFit/>
          </a:bodyPr>
          <a:lstStyle/>
          <a:p>
            <a:pPr marL="285750" indent="-285750">
              <a:buClr>
                <a:srgbClr val="327A86"/>
              </a:buClr>
              <a:buFont typeface="Wingdings" panose="05000000000000000000" pitchFamily="2" charset="2"/>
              <a:buChar char="§"/>
            </a:pPr>
            <a:r>
              <a:rPr lang="de-DE" sz="1400" dirty="0"/>
              <a:t>Ordnet euch entsprechend der Zahlen, die ihr bekommen habt. </a:t>
            </a:r>
            <a:br>
              <a:rPr lang="de-DE" sz="1400" dirty="0"/>
            </a:br>
            <a:r>
              <a:rPr lang="de-DE" sz="1400" dirty="0"/>
              <a:t>Die kleinste Zahl kommt nach ganz links, die größte Zahl nach ganz rechts. </a:t>
            </a:r>
          </a:p>
          <a:p>
            <a:pPr marL="285750" indent="-285750">
              <a:buClr>
                <a:srgbClr val="327A86"/>
              </a:buClr>
              <a:buFont typeface="Wingdings" panose="05000000000000000000" pitchFamily="2" charset="2"/>
              <a:buChar char="§"/>
            </a:pPr>
            <a:endParaRPr lang="de-DE" sz="1400" dirty="0"/>
          </a:p>
          <a:p>
            <a:pPr marL="285750" indent="-285750">
              <a:buClr>
                <a:srgbClr val="327A86"/>
              </a:buClr>
              <a:buFont typeface="Wingdings" panose="05000000000000000000" pitchFamily="2" charset="2"/>
              <a:buChar char="§"/>
            </a:pPr>
            <a:r>
              <a:rPr lang="de-DE" sz="1400" dirty="0">
                <a:solidFill>
                  <a:srgbClr val="ED7D31"/>
                </a:solidFill>
              </a:rPr>
              <a:t>Diskutiert, warum welche Zahl ganz nach links und warum </a:t>
            </a:r>
            <a:br>
              <a:rPr lang="de-DE" sz="1400" dirty="0">
                <a:solidFill>
                  <a:srgbClr val="ED7D31"/>
                </a:solidFill>
              </a:rPr>
            </a:br>
            <a:r>
              <a:rPr lang="de-DE" sz="1400" dirty="0">
                <a:solidFill>
                  <a:srgbClr val="ED7D31"/>
                </a:solidFill>
              </a:rPr>
              <a:t>welche Zahl ganz nach rechts kommt.</a:t>
            </a:r>
            <a:br>
              <a:rPr lang="de-DE" sz="1400" dirty="0"/>
            </a:br>
            <a:endParaRPr lang="de-DE" sz="1400" dirty="0"/>
          </a:p>
          <a:p>
            <a:pPr marL="285750" indent="-285750">
              <a:buClr>
                <a:srgbClr val="327A86"/>
              </a:buClr>
              <a:buFont typeface="Wingdings" panose="05000000000000000000" pitchFamily="2" charset="2"/>
              <a:buChar char="§"/>
            </a:pPr>
            <a:r>
              <a:rPr lang="de-DE" sz="1400" dirty="0"/>
              <a:t>Wo würdet ihr die Zahlen von Jonas und Tara einordnen? Stimmt die Idee von Jonas?</a:t>
            </a:r>
          </a:p>
        </p:txBody>
      </p:sp>
      <p:sp>
        <p:nvSpPr>
          <p:cNvPr id="11" name="Titel 10">
            <a:extLst>
              <a:ext uri="{FF2B5EF4-FFF2-40B4-BE49-F238E27FC236}">
                <a16:creationId xmlns:a16="http://schemas.microsoft.com/office/drawing/2014/main" id="{87101F88-2B45-E911-E6FD-4995A3976ED9}"/>
              </a:ext>
            </a:extLst>
          </p:cNvPr>
          <p:cNvSpPr>
            <a:spLocks noGrp="1"/>
          </p:cNvSpPr>
          <p:nvPr>
            <p:ph type="title"/>
          </p:nvPr>
        </p:nvSpPr>
        <p:spPr>
          <a:xfrm>
            <a:off x="188811" y="140798"/>
            <a:ext cx="4840515" cy="567542"/>
          </a:xfrm>
        </p:spPr>
        <p:txBody>
          <a:bodyPr/>
          <a:lstStyle/>
          <a:p>
            <a:r>
              <a:rPr lang="de-DE" dirty="0"/>
              <a:t>Zahlen ordnen</a:t>
            </a:r>
          </a:p>
        </p:txBody>
      </p:sp>
      <p:sp>
        <p:nvSpPr>
          <p:cNvPr id="12" name="Textfeld 11">
            <a:extLst>
              <a:ext uri="{FF2B5EF4-FFF2-40B4-BE49-F238E27FC236}">
                <a16:creationId xmlns:a16="http://schemas.microsoft.com/office/drawing/2014/main" id="{FAFE0061-C097-3F00-93A7-410EC47805EA}"/>
              </a:ext>
            </a:extLst>
          </p:cNvPr>
          <p:cNvSpPr txBox="1"/>
          <p:nvPr/>
        </p:nvSpPr>
        <p:spPr>
          <a:xfrm>
            <a:off x="6007376" y="390921"/>
            <a:ext cx="957313" cy="246221"/>
          </a:xfrm>
          <a:prstGeom prst="rect">
            <a:avLst/>
          </a:prstGeom>
          <a:noFill/>
        </p:spPr>
        <p:txBody>
          <a:bodyPr wrap="none" rtlCol="0">
            <a:spAutoFit/>
          </a:bodyPr>
          <a:lstStyle/>
          <a:p>
            <a:pPr algn="r"/>
            <a:r>
              <a:rPr lang="de-DE" sz="1000" dirty="0">
                <a:solidFill>
                  <a:schemeClr val="bg1"/>
                </a:solidFill>
              </a:rPr>
              <a:t>zu Baustein</a:t>
            </a:r>
            <a:r>
              <a:rPr lang="de-DE" sz="1000" dirty="0">
                <a:solidFill>
                  <a:srgbClr val="00B050"/>
                </a:solidFill>
              </a:rPr>
              <a:t> </a:t>
            </a:r>
            <a:r>
              <a:rPr lang="de-DE" sz="1000" dirty="0">
                <a:solidFill>
                  <a:schemeClr val="bg1"/>
                </a:solidFill>
              </a:rPr>
              <a:t>D1</a:t>
            </a:r>
          </a:p>
        </p:txBody>
      </p:sp>
      <p:grpSp>
        <p:nvGrpSpPr>
          <p:cNvPr id="2" name="Gruppieren 1">
            <a:extLst>
              <a:ext uri="{FF2B5EF4-FFF2-40B4-BE49-F238E27FC236}">
                <a16:creationId xmlns:a16="http://schemas.microsoft.com/office/drawing/2014/main" id="{4A7A3B2B-377C-E0E7-0E27-6CA01A383782}"/>
              </a:ext>
            </a:extLst>
          </p:cNvPr>
          <p:cNvGrpSpPr/>
          <p:nvPr/>
        </p:nvGrpSpPr>
        <p:grpSpPr>
          <a:xfrm flipH="1">
            <a:off x="803449" y="2236803"/>
            <a:ext cx="635635" cy="722630"/>
            <a:chOff x="0" y="0"/>
            <a:chExt cx="578485" cy="722893"/>
          </a:xfrm>
        </p:grpSpPr>
        <p:pic>
          <p:nvPicPr>
            <p:cNvPr id="5" name="Grafik 4">
              <a:extLst>
                <a:ext uri="{FF2B5EF4-FFF2-40B4-BE49-F238E27FC236}">
                  <a16:creationId xmlns:a16="http://schemas.microsoft.com/office/drawing/2014/main" id="{046F8ACD-30BD-A7F6-964B-9946027765BC}"/>
                </a:ext>
              </a:extLst>
            </p:cNvPr>
            <p:cNvPicPr>
              <a:picLocks noChangeAspect="1"/>
            </p:cNvPicPr>
            <p:nvPr/>
          </p:nvPicPr>
          <p:blipFill>
            <a:blip r:embed="rId3"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578485" cy="629920"/>
            </a:xfrm>
            <a:prstGeom prst="rect">
              <a:avLst/>
            </a:prstGeom>
          </p:spPr>
        </p:pic>
        <p:sp>
          <p:nvSpPr>
            <p:cNvPr id="10" name="Textfeld 12">
              <a:extLst>
                <a:ext uri="{FF2B5EF4-FFF2-40B4-BE49-F238E27FC236}">
                  <a16:creationId xmlns:a16="http://schemas.microsoft.com/office/drawing/2014/main" id="{8A469821-308E-AFA2-1D47-09E24EAC223D}"/>
                </a:ext>
              </a:extLst>
            </p:cNvPr>
            <p:cNvSpPr txBox="1"/>
            <p:nvPr/>
          </p:nvSpPr>
          <p:spPr>
            <a:xfrm>
              <a:off x="109931" y="576031"/>
              <a:ext cx="349885" cy="14686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hangingPunct="0">
                <a:lnSpc>
                  <a:spcPct val="115000"/>
                </a:lnSpc>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Jonas</a:t>
              </a:r>
              <a:endParaRPr lang="de-D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13" name="Gruppieren 12">
            <a:extLst>
              <a:ext uri="{FF2B5EF4-FFF2-40B4-BE49-F238E27FC236}">
                <a16:creationId xmlns:a16="http://schemas.microsoft.com/office/drawing/2014/main" id="{B7FBA14E-AEBF-3A0A-30F4-2E0B6327DF26}"/>
              </a:ext>
            </a:extLst>
          </p:cNvPr>
          <p:cNvGrpSpPr/>
          <p:nvPr/>
        </p:nvGrpSpPr>
        <p:grpSpPr>
          <a:xfrm>
            <a:off x="5831243" y="2791441"/>
            <a:ext cx="547370" cy="703344"/>
            <a:chOff x="0" y="0"/>
            <a:chExt cx="547370" cy="703352"/>
          </a:xfrm>
        </p:grpSpPr>
        <p:pic>
          <p:nvPicPr>
            <p:cNvPr id="14" name="Grafik 13">
              <a:extLst>
                <a:ext uri="{FF2B5EF4-FFF2-40B4-BE49-F238E27FC236}">
                  <a16:creationId xmlns:a16="http://schemas.microsoft.com/office/drawing/2014/main" id="{FD0EB260-9752-CAD3-32D2-5823916C3430}"/>
                </a:ext>
              </a:extLst>
            </p:cNvPr>
            <p:cNvPicPr>
              <a:picLocks noChangeAspect="1"/>
            </p:cNvPicPr>
            <p:nvPr/>
          </p:nvPicPr>
          <p:blipFill>
            <a:blip r:embed="rId4"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547370" cy="629920"/>
            </a:xfrm>
            <a:prstGeom prst="rect">
              <a:avLst/>
            </a:prstGeom>
          </p:spPr>
        </p:pic>
        <p:sp>
          <p:nvSpPr>
            <p:cNvPr id="15" name="Textfeld 12">
              <a:extLst>
                <a:ext uri="{FF2B5EF4-FFF2-40B4-BE49-F238E27FC236}">
                  <a16:creationId xmlns:a16="http://schemas.microsoft.com/office/drawing/2014/main" id="{29AF71E5-1906-427D-F6C4-17F09D9D4FED}"/>
                </a:ext>
              </a:extLst>
            </p:cNvPr>
            <p:cNvSpPr txBox="1"/>
            <p:nvPr/>
          </p:nvSpPr>
          <p:spPr>
            <a:xfrm>
              <a:off x="141302" y="556488"/>
              <a:ext cx="349885" cy="14686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hangingPunct="0">
                <a:lnSpc>
                  <a:spcPct val="115000"/>
                </a:lnSpc>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Tara</a:t>
              </a:r>
              <a:endParaRPr lang="de-DE"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7" name="Grafik 6">
            <a:extLst>
              <a:ext uri="{FF2B5EF4-FFF2-40B4-BE49-F238E27FC236}">
                <a16:creationId xmlns:a16="http://schemas.microsoft.com/office/drawing/2014/main" id="{73FA86A4-56DE-6BAB-847B-C4865C55BDE1}"/>
              </a:ext>
            </a:extLst>
          </p:cNvPr>
          <p:cNvPicPr>
            <a:picLocks noChangeAspect="1"/>
          </p:cNvPicPr>
          <p:nvPr/>
        </p:nvPicPr>
        <p:blipFill>
          <a:blip r:embed="rId5">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651992" y="4377828"/>
            <a:ext cx="281850" cy="259223"/>
          </a:xfrm>
          <a:prstGeom prst="rect">
            <a:avLst/>
          </a:prstGeom>
          <a:noFill/>
          <a:ln>
            <a:solidFill>
              <a:schemeClr val="bg1"/>
            </a:solidFill>
          </a:ln>
        </p:spPr>
      </p:pic>
    </p:spTree>
    <p:extLst>
      <p:ext uri="{BB962C8B-B14F-4D97-AF65-F5344CB8AC3E}">
        <p14:creationId xmlns:p14="http://schemas.microsoft.com/office/powerpoint/2010/main" val="313714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4D49BA14-22BA-A77C-38EC-F220E258F94E}"/>
              </a:ext>
            </a:extLst>
          </p:cNvPr>
          <p:cNvSpPr/>
          <p:nvPr/>
        </p:nvSpPr>
        <p:spPr>
          <a:xfrm>
            <a:off x="243643" y="946958"/>
            <a:ext cx="7240555" cy="4021614"/>
          </a:xfrm>
          <a:prstGeom prst="rect">
            <a:avLst/>
          </a:prstGeom>
        </p:spPr>
        <p:txBody>
          <a:bodyPr wrap="square" lIns="91440" tIns="45720" rIns="91440" bIns="45720" anchor="t">
            <a:spAutoFit/>
          </a:bodyPr>
          <a:lstStyle/>
          <a:p>
            <a:pPr marL="0" indent="0" algn="just">
              <a:spcBef>
                <a:spcPts val="400"/>
              </a:spcBef>
              <a:buNone/>
            </a:pPr>
            <a:r>
              <a:rPr lang="de-DE" sz="1100" b="1" dirty="0">
                <a:solidFill>
                  <a:srgbClr val="000000"/>
                </a:solidFill>
                <a:latin typeface="Calibri" panose="020F0502020204030204" pitchFamily="34" charset="0"/>
                <a:cs typeface="Calibri" panose="020F0502020204030204" pitchFamily="34" charset="0"/>
              </a:rPr>
              <a:t>Beschreibung der Verstehensaktivität:</a:t>
            </a:r>
          </a:p>
          <a:p>
            <a:pPr marL="0" indent="0" algn="just">
              <a:buNone/>
            </a:pPr>
            <a:r>
              <a:rPr lang="de-DE" sz="1100" dirty="0">
                <a:latin typeface="Calibri" panose="020F0502020204030204" pitchFamily="34" charset="0"/>
                <a:cs typeface="Calibri" panose="020F0502020204030204" pitchFamily="34" charset="0"/>
              </a:rPr>
              <a:t>Die ausgewählten Lernenden ordnen sich entsprechend der Größe ihrer Zahl im Klassenraum (kleinste Zahl steht ganz links, größte Zahl ganz rechts). Gut ist es an dieser Stelle, Lernende, die evtl. Schwierigkeiten bei der Übung haben als Beobachtende einzusetzen und durch sie prüfen zu lassen, ob die entstandene Reihenfolge stimmt</a:t>
            </a:r>
            <a:r>
              <a:rPr lang="de-DE" sz="1100" dirty="0">
                <a:solidFill>
                  <a:schemeClr val="accent6"/>
                </a:solidFill>
                <a:latin typeface="Calibri" panose="020F0502020204030204" pitchFamily="34" charset="0"/>
                <a:cs typeface="Calibri" panose="020F0502020204030204" pitchFamily="34" charset="0"/>
              </a:rPr>
              <a:t>. </a:t>
            </a:r>
            <a:r>
              <a:rPr lang="de-DE" sz="1100" dirty="0">
                <a:latin typeface="Calibri" panose="020F0502020204030204" pitchFamily="34" charset="0"/>
                <a:cs typeface="Calibri" panose="020F0502020204030204" pitchFamily="34" charset="0"/>
              </a:rPr>
              <a:t>Der Stolperstein des Verstehens an dieser Stelle wird eher sein, wenn Zahlen mit unterschiedlicher Anzahl an Stellen verglichen werden sollen. Hierfür müsste ein vertieftes Stellenwertverständnis der Dezimalzahlen vorhanden sein. So werden Lernende mit einem Gespräch zum Ordnen von 1,3 und 1,13 mit einer typischen </a:t>
            </a:r>
            <a:r>
              <a:rPr lang="de-DE" sz="1100" dirty="0" err="1">
                <a:latin typeface="Calibri" panose="020F0502020204030204" pitchFamily="34" charset="0"/>
                <a:cs typeface="Calibri" panose="020F0502020204030204" pitchFamily="34" charset="0"/>
              </a:rPr>
              <a:t>Lernendenschwierigkeit</a:t>
            </a:r>
            <a:r>
              <a:rPr lang="de-DE" sz="1100" dirty="0">
                <a:latin typeface="Calibri" panose="020F0502020204030204" pitchFamily="34" charset="0"/>
                <a:cs typeface="Calibri" panose="020F0502020204030204" pitchFamily="34" charset="0"/>
              </a:rPr>
              <a:t> konfrontiert. Die zusätzliche Anwendung des Verständnisses des Stellenwertes in Verbindung mit einem Zahlenstrahl zeigt weitere, gute diagnostische Momente für die Lehrkraft auf.</a:t>
            </a:r>
          </a:p>
          <a:p>
            <a:pPr marL="0" indent="0" algn="just">
              <a:buNone/>
            </a:pPr>
            <a:r>
              <a:rPr lang="de-DE" sz="1100" dirty="0">
                <a:latin typeface="Calibri" panose="020F0502020204030204" pitchFamily="34" charset="0"/>
                <a:cs typeface="Calibri" panose="020F0502020204030204" pitchFamily="34" charset="0"/>
              </a:rPr>
              <a:t> </a:t>
            </a:r>
          </a:p>
          <a:p>
            <a:pPr marL="0" indent="0" algn="just">
              <a:buNone/>
            </a:pPr>
            <a:r>
              <a:rPr lang="de-DE" sz="1100" b="1" dirty="0">
                <a:solidFill>
                  <a:srgbClr val="000000"/>
                </a:solidFill>
                <a:latin typeface="Calibri" panose="020F0502020204030204" pitchFamily="34" charset="0"/>
                <a:cs typeface="Calibri" panose="020F0502020204030204" pitchFamily="34" charset="0"/>
              </a:rPr>
              <a:t>Erforderliche Verstehensgrundlagen: </a:t>
            </a:r>
          </a:p>
          <a:p>
            <a:pPr marL="0" indent="0" algn="just">
              <a:buNone/>
            </a:pPr>
            <a:r>
              <a:rPr lang="de-DE" sz="1100" dirty="0">
                <a:solidFill>
                  <a:srgbClr val="000000"/>
                </a:solidFill>
                <a:latin typeface="Calibri" panose="020F0502020204030204" pitchFamily="34" charset="0"/>
                <a:cs typeface="Calibri" panose="020F0502020204030204" pitchFamily="34" charset="0"/>
              </a:rPr>
              <a:t>Die Lernenden sollten Kenntnis über den ordinalen Zahlaspekt </a:t>
            </a:r>
            <a:r>
              <a:rPr lang="de-DE" sz="1100" dirty="0">
                <a:latin typeface="Calibri" panose="020F0502020204030204" pitchFamily="34" charset="0"/>
                <a:cs typeface="Calibri" panose="020F0502020204030204" pitchFamily="34" charset="0"/>
              </a:rPr>
              <a:t>in</a:t>
            </a:r>
            <a:r>
              <a:rPr lang="de-DE" sz="1100" dirty="0">
                <a:solidFill>
                  <a:srgbClr val="D327E4"/>
                </a:solidFill>
                <a:latin typeface="Calibri" panose="020F0502020204030204" pitchFamily="34" charset="0"/>
                <a:cs typeface="Calibri" panose="020F0502020204030204" pitchFamily="34" charset="0"/>
              </a:rPr>
              <a:t> </a:t>
            </a:r>
            <a:r>
              <a:rPr lang="de-DE" sz="1100" dirty="0">
                <a:solidFill>
                  <a:srgbClr val="000000"/>
                </a:solidFill>
                <a:latin typeface="Calibri" panose="020F0502020204030204" pitchFamily="34" charset="0"/>
                <a:cs typeface="Calibri" panose="020F0502020204030204" pitchFamily="34" charset="0"/>
              </a:rPr>
              <a:t>verschiedenen Zahlbereichen haben.</a:t>
            </a:r>
          </a:p>
          <a:p>
            <a:pPr algn="just"/>
            <a:endParaRPr lang="de-DE" sz="1100" b="1"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Verstehensgrundlage für: </a:t>
            </a:r>
          </a:p>
          <a:p>
            <a:pPr marL="0" indent="0" algn="just">
              <a:buNone/>
            </a:pPr>
            <a:r>
              <a:rPr lang="de-DE" sz="1100" dirty="0">
                <a:latin typeface="Calibri" panose="020F0502020204030204" pitchFamily="34" charset="0"/>
                <a:cs typeface="Calibri" panose="020F0502020204030204" pitchFamily="34" charset="0"/>
              </a:rPr>
              <a:t>Bei dieser </a:t>
            </a:r>
            <a:r>
              <a:rPr lang="de-DE" sz="1100" dirty="0" err="1">
                <a:latin typeface="Calibri" panose="020F0502020204030204" pitchFamily="34" charset="0"/>
                <a:cs typeface="Calibri" panose="020F0502020204030204" pitchFamily="34" charset="0"/>
              </a:rPr>
              <a:t>Verstehensaktivität</a:t>
            </a:r>
            <a:r>
              <a:rPr lang="de-DE" sz="1100" dirty="0">
                <a:latin typeface="Calibri" panose="020F0502020204030204" pitchFamily="34" charset="0"/>
                <a:cs typeface="Calibri" panose="020F0502020204030204" pitchFamily="34" charset="0"/>
              </a:rPr>
              <a:t> wird der verständige Aufbau der Verbindung der Kardinalität (Mengenvorstellung) mit  dem Zahlenstrahl, relevant für den Umgang mit Zahlenstrahlen in weiteren Zahlbereichen (z. B. Dezimalzahlen).</a:t>
            </a:r>
          </a:p>
          <a:p>
            <a:pPr marL="0" indent="0" algn="just">
              <a:buNone/>
            </a:pPr>
            <a:r>
              <a:rPr lang="de-DE" sz="1100" dirty="0">
                <a:latin typeface="Calibri" panose="020F0502020204030204" pitchFamily="34" charset="0"/>
                <a:cs typeface="Calibri" panose="020F0502020204030204" pitchFamily="34" charset="0"/>
              </a:rPr>
              <a:t> </a:t>
            </a:r>
          </a:p>
          <a:p>
            <a:pPr marL="0" indent="0" algn="just">
              <a:spcBef>
                <a:spcPts val="400"/>
              </a:spcBef>
              <a:buNone/>
            </a:pPr>
            <a:r>
              <a:rPr lang="de-DE" sz="1100" b="1" dirty="0">
                <a:solidFill>
                  <a:srgbClr val="000000"/>
                </a:solidFill>
                <a:latin typeface="Calibri" panose="020F0502020204030204" pitchFamily="34" charset="0"/>
                <a:cs typeface="Calibri" panose="020F0502020204030204" pitchFamily="34" charset="0"/>
              </a:rPr>
              <a:t>Impulse für die Weiterführung:</a:t>
            </a:r>
          </a:p>
          <a:p>
            <a:pPr marL="171450" indent="-171450" algn="just">
              <a:spcBef>
                <a:spcPts val="400"/>
              </a:spcBef>
              <a:buFont typeface="Wingdings" pitchFamily="2" charset="2"/>
              <a:buChar char="§"/>
            </a:pPr>
            <a:r>
              <a:rPr lang="de-DE" sz="1100" dirty="0">
                <a:solidFill>
                  <a:srgbClr val="000000"/>
                </a:solidFill>
                <a:latin typeface="Calibri" panose="020F0502020204030204" pitchFamily="34" charset="0"/>
                <a:cs typeface="Calibri" panose="020F0502020204030204" pitchFamily="34" charset="0"/>
              </a:rPr>
              <a:t>Zwei Kinder werden zuerst anhand ihrer Zahlen aufgestellt, dann müssen alle in der Klasse Zahlen finden, die dazwischen liegen. </a:t>
            </a:r>
          </a:p>
          <a:p>
            <a:pPr marL="171450" indent="-171450" algn="just">
              <a:spcBef>
                <a:spcPts val="400"/>
              </a:spcBef>
              <a:buFont typeface="Wingdings" pitchFamily="2" charset="2"/>
              <a:buChar char="§"/>
            </a:pPr>
            <a:r>
              <a:rPr lang="de-DE" sz="1100" dirty="0">
                <a:latin typeface="Calibri" panose="020F0502020204030204" pitchFamily="34" charset="0"/>
                <a:cs typeface="Calibri" panose="020F0502020204030204" pitchFamily="34" charset="0"/>
              </a:rPr>
              <a:t>Erweiterung: Lernende erhalten dabei den Auftrag, die Zahlen möglichst in gleichen Abständen zu verteilen</a:t>
            </a:r>
            <a:r>
              <a:rPr lang="de-DE" sz="1100" dirty="0">
                <a:solidFill>
                  <a:srgbClr val="D327E4"/>
                </a:solidFill>
                <a:latin typeface="Calibri" panose="020F0502020204030204" pitchFamily="34" charset="0"/>
                <a:cs typeface="Calibri" panose="020F0502020204030204" pitchFamily="34" charset="0"/>
              </a:rPr>
              <a:t>.</a:t>
            </a:r>
          </a:p>
          <a:p>
            <a:pPr marL="171450" indent="-171450" algn="just">
              <a:spcBef>
                <a:spcPts val="400"/>
              </a:spcBef>
              <a:buFont typeface="Wingdings" pitchFamily="2" charset="2"/>
              <a:buChar char="§"/>
            </a:pPr>
            <a:r>
              <a:rPr lang="de-DE" sz="1100" dirty="0">
                <a:latin typeface="Calibri" panose="020F0502020204030204" pitchFamily="34" charset="0"/>
                <a:cs typeface="Calibri" panose="020F0502020204030204" pitchFamily="34" charset="0"/>
              </a:rPr>
              <a:t>Operatives Verändern: „Füge an eine beliebige Stelle eine beliebige Ziffer dazu. Wo ordnest du dich jetzt ein?“</a:t>
            </a:r>
          </a:p>
        </p:txBody>
      </p:sp>
      <p:sp>
        <p:nvSpPr>
          <p:cNvPr id="2" name="Rechteck 1"/>
          <p:cNvSpPr/>
          <p:nvPr/>
        </p:nvSpPr>
        <p:spPr>
          <a:xfrm>
            <a:off x="1401146" y="1586246"/>
            <a:ext cx="5989088" cy="435760"/>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r>
              <a:rPr lang="de-DE" sz="1116" dirty="0">
                <a:latin typeface="Calibri" panose="020F0502020204030204" pitchFamily="34" charset="0"/>
                <a:cs typeface="Calibri" panose="020F0502020204030204" pitchFamily="34" charset="0"/>
              </a:rPr>
              <a:t> </a:t>
            </a:r>
          </a:p>
        </p:txBody>
      </p:sp>
      <p:sp>
        <p:nvSpPr>
          <p:cNvPr id="4" name="Rechteck 3"/>
          <p:cNvSpPr/>
          <p:nvPr/>
        </p:nvSpPr>
        <p:spPr>
          <a:xfrm>
            <a:off x="462705" y="1365825"/>
            <a:ext cx="6927529" cy="622927"/>
          </a:xfrm>
          <a:prstGeom prst="rect">
            <a:avLst/>
          </a:prstGeom>
        </p:spPr>
        <p:txBody>
          <a:bodyPr wrap="square">
            <a:spAutoFit/>
          </a:bodyPr>
          <a:lstStyle/>
          <a:p>
            <a:r>
              <a:rPr lang="de-DE" sz="1116" dirty="0">
                <a:latin typeface="Calibri" panose="020F0502020204030204" pitchFamily="34" charset="0"/>
                <a:cs typeface="Calibri" panose="020F0502020204030204" pitchFamily="34" charset="0"/>
              </a:rPr>
              <a:t> </a:t>
            </a:r>
          </a:p>
          <a:p>
            <a:pPr>
              <a:lnSpc>
                <a:spcPct val="119000"/>
              </a:lnSpc>
              <a:spcAft>
                <a:spcPts val="372"/>
              </a:spcAft>
            </a:pPr>
            <a:endParaRPr lang="de-DE" sz="868" kern="1400" dirty="0">
              <a:solidFill>
                <a:srgbClr val="000000"/>
              </a:solidFill>
              <a:latin typeface="Calibri" panose="020F0502020204030204" pitchFamily="34" charset="0"/>
              <a:cs typeface="Calibri" panose="020F0502020204030204" pitchFamily="34" charset="0"/>
            </a:endParaRPr>
          </a:p>
          <a:p>
            <a:pPr>
              <a:lnSpc>
                <a:spcPct val="119000"/>
              </a:lnSpc>
              <a:spcAft>
                <a:spcPts val="372"/>
              </a:spcAft>
            </a:pPr>
            <a:r>
              <a:rPr lang="de-DE" sz="868" kern="1400" dirty="0">
                <a:solidFill>
                  <a:srgbClr val="000000"/>
                </a:solidFill>
                <a:latin typeface="Calibri" panose="020F0502020204030204" pitchFamily="34" charset="0"/>
                <a:cs typeface="Calibri" panose="020F0502020204030204" pitchFamily="34" charset="0"/>
              </a:rPr>
              <a:t> </a:t>
            </a:r>
          </a:p>
        </p:txBody>
      </p:sp>
      <p:sp>
        <p:nvSpPr>
          <p:cNvPr id="6" name="Titel 8">
            <a:extLst>
              <a:ext uri="{FF2B5EF4-FFF2-40B4-BE49-F238E27FC236}">
                <a16:creationId xmlns:a16="http://schemas.microsoft.com/office/drawing/2014/main" id="{B4FE8112-334A-0D40-E495-790D95F31C12}"/>
              </a:ext>
            </a:extLst>
          </p:cNvPr>
          <p:cNvSpPr txBox="1">
            <a:spLocks/>
          </p:cNvSpPr>
          <p:nvPr/>
        </p:nvSpPr>
        <p:spPr>
          <a:xfrm>
            <a:off x="2197488" y="212406"/>
            <a:ext cx="3164697" cy="291494"/>
          </a:xfrm>
          <a:prstGeom prst="rect">
            <a:avLst/>
          </a:prstGeom>
        </p:spPr>
        <p:txBody>
          <a:bodyPr lIns="91440" tIns="45720" rIns="91440" bIns="45720" anchor="t"/>
          <a:lstStyle>
            <a:lvl1pPr algn="l" defTabSz="712866" rtl="0" eaLnBrk="1" latinLnBrk="0" hangingPunct="1">
              <a:lnSpc>
                <a:spcPct val="90000"/>
              </a:lnSpc>
              <a:spcBef>
                <a:spcPct val="0"/>
              </a:spcBef>
              <a:buNone/>
              <a:defRPr sz="3430" kern="1200">
                <a:solidFill>
                  <a:schemeClr val="tx1"/>
                </a:solidFill>
                <a:latin typeface="+mj-lt"/>
                <a:ea typeface="+mj-ea"/>
                <a:cs typeface="+mj-cs"/>
              </a:defRPr>
            </a:lvl1pPr>
          </a:lstStyle>
          <a:p>
            <a:pPr algn="ctr"/>
            <a:endParaRPr lang="de-DE" sz="1600" b="1" dirty="0">
              <a:solidFill>
                <a:srgbClr val="F1F1F1"/>
              </a:solidFill>
              <a:latin typeface="Calibri" panose="020F0502020204030204" pitchFamily="34" charset="0"/>
              <a:cs typeface="Calibri" panose="020F0502020204030204" pitchFamily="34" charset="0"/>
            </a:endParaRPr>
          </a:p>
        </p:txBody>
      </p:sp>
      <p:sp>
        <p:nvSpPr>
          <p:cNvPr id="12" name="Titel 9">
            <a:extLst>
              <a:ext uri="{FF2B5EF4-FFF2-40B4-BE49-F238E27FC236}">
                <a16:creationId xmlns:a16="http://schemas.microsoft.com/office/drawing/2014/main" id="{5E544DD9-D0D1-F3CB-E3D8-51244ABB6A15}"/>
              </a:ext>
            </a:extLst>
          </p:cNvPr>
          <p:cNvSpPr txBox="1">
            <a:spLocks/>
          </p:cNvSpPr>
          <p:nvPr/>
        </p:nvSpPr>
        <p:spPr>
          <a:xfrm>
            <a:off x="188925" y="225762"/>
            <a:ext cx="4840515" cy="353564"/>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000" b="1">
                <a:solidFill>
                  <a:schemeClr val="bg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5pPr>
            <a:lvl6pPr marL="26732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6pPr>
            <a:lvl7pPr marL="534650"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7pPr>
            <a:lvl8pPr marL="80197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8pPr>
            <a:lvl9pPr marL="1069299"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9pPr>
          </a:lstStyle>
          <a:p>
            <a:pPr defTabSz="914400"/>
            <a:r>
              <a:rPr lang="de-DE" sz="2000" b="1" dirty="0"/>
              <a:t>Zahlen ordnen</a:t>
            </a:r>
            <a:endParaRPr lang="de-DE" kern="0" dirty="0">
              <a:latin typeface="Calibri Regular"/>
            </a:endParaRPr>
          </a:p>
        </p:txBody>
      </p:sp>
      <p:sp>
        <p:nvSpPr>
          <p:cNvPr id="8" name="Textfeld 7">
            <a:extLst>
              <a:ext uri="{FF2B5EF4-FFF2-40B4-BE49-F238E27FC236}">
                <a16:creationId xmlns:a16="http://schemas.microsoft.com/office/drawing/2014/main" id="{5A8FDE65-A098-90CD-0DBF-1F95BD1D6A2A}"/>
              </a:ext>
            </a:extLst>
          </p:cNvPr>
          <p:cNvSpPr txBox="1"/>
          <p:nvPr/>
        </p:nvSpPr>
        <p:spPr>
          <a:xfrm>
            <a:off x="6008272" y="390921"/>
            <a:ext cx="957313"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D1</a:t>
            </a:r>
          </a:p>
        </p:txBody>
      </p:sp>
    </p:spTree>
    <p:extLst>
      <p:ext uri="{BB962C8B-B14F-4D97-AF65-F5344CB8AC3E}">
        <p14:creationId xmlns:p14="http://schemas.microsoft.com/office/powerpoint/2010/main" val="1329539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D0A69-DFE8-E366-B9EA-37D2C9192BDC}"/>
            </a:ext>
          </a:extLst>
        </p:cNvPr>
        <p:cNvGrpSpPr/>
        <p:nvPr/>
      </p:nvGrpSpPr>
      <p:grpSpPr>
        <a:xfrm>
          <a:off x="0" y="0"/>
          <a:ext cx="0" cy="0"/>
          <a:chOff x="0" y="0"/>
          <a:chExt cx="0" cy="0"/>
        </a:xfrm>
      </p:grpSpPr>
      <p:sp>
        <p:nvSpPr>
          <p:cNvPr id="17" name="Textfeld 16">
            <a:extLst>
              <a:ext uri="{FF2B5EF4-FFF2-40B4-BE49-F238E27FC236}">
                <a16:creationId xmlns:a16="http://schemas.microsoft.com/office/drawing/2014/main" id="{7908C5A2-1471-ABEE-BA80-3D1E0E74435D}"/>
              </a:ext>
            </a:extLst>
          </p:cNvPr>
          <p:cNvSpPr txBox="1"/>
          <p:nvPr/>
        </p:nvSpPr>
        <p:spPr>
          <a:xfrm>
            <a:off x="4563927" y="782089"/>
            <a:ext cx="2875632" cy="379692"/>
          </a:xfrm>
          <a:prstGeom prst="rect">
            <a:avLst/>
          </a:prstGeom>
          <a:solidFill>
            <a:schemeClr val="bg1"/>
          </a:solidFill>
          <a:effectLst>
            <a:outerShdw blurRad="50800" dist="38100" dir="2700000" algn="tl" rotWithShape="0">
              <a:prstClr val="black">
                <a:alpha val="40000"/>
              </a:prstClr>
            </a:outerShdw>
          </a:effectLst>
        </p:spPr>
        <p:txBody>
          <a:bodyPr wrap="square" tIns="108000" bIns="108000" rtlCol="0">
            <a:spAutoFit/>
          </a:bodyPr>
          <a:lstStyle/>
          <a:p>
            <a:pPr marL="28800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Calibri"/>
                <a:ea typeface="ＭＳ Ｐゴシック" charset="-128"/>
              </a:rPr>
              <a:t>   http://mathe-sicher-</a:t>
            </a:r>
            <a:r>
              <a:rPr kumimoji="0" lang="de-DE" sz="1050" b="0" i="0" u="none" strike="noStrike" kern="1200" cap="none" spc="0" normalizeH="0" baseline="0" noProof="0" dirty="0" err="1">
                <a:ln>
                  <a:noFill/>
                </a:ln>
                <a:solidFill>
                  <a:prstClr val="black"/>
                </a:solidFill>
                <a:effectLst/>
                <a:uLnTx/>
                <a:uFillTx/>
                <a:latin typeface="Calibri"/>
                <a:ea typeface="ＭＳ Ｐゴシック" charset="-128"/>
              </a:rPr>
              <a:t>koennen.dzlm.de</a:t>
            </a:r>
            <a:r>
              <a:rPr kumimoji="0" lang="de-DE" sz="1050" b="0" i="0" u="none" strike="noStrike" kern="1200" cap="none" spc="0" normalizeH="0" baseline="0" noProof="0" dirty="0">
                <a:ln>
                  <a:noFill/>
                </a:ln>
                <a:solidFill>
                  <a:prstClr val="black"/>
                </a:solidFill>
                <a:effectLst/>
                <a:uLnTx/>
                <a:uFillTx/>
                <a:latin typeface="Calibri"/>
                <a:ea typeface="ＭＳ Ｐゴシック" charset="-128"/>
              </a:rPr>
              <a:t>/</a:t>
            </a:r>
            <a:r>
              <a:rPr kumimoji="0" lang="de-DE" sz="1050" b="0" i="0" u="none" strike="noStrike" kern="1200" cap="none" spc="0" normalizeH="0" baseline="0" noProof="0" dirty="0" err="1">
                <a:ln>
                  <a:noFill/>
                </a:ln>
                <a:solidFill>
                  <a:prstClr val="black"/>
                </a:solidFill>
                <a:effectLst/>
                <a:uLnTx/>
                <a:uFillTx/>
                <a:latin typeface="Calibri"/>
                <a:ea typeface="ＭＳ Ｐゴシック" charset="-128"/>
              </a:rPr>
              <a:t>nz</a:t>
            </a:r>
            <a:r>
              <a:rPr kumimoji="0" lang="de-DE" sz="1050" b="0" i="0" u="none" strike="noStrike" kern="1200" cap="none" spc="0" normalizeH="0" baseline="0" noProof="0" dirty="0">
                <a:ln>
                  <a:noFill/>
                </a:ln>
                <a:solidFill>
                  <a:prstClr val="black"/>
                </a:solidFill>
                <a:effectLst/>
                <a:uLnTx/>
                <a:uFillTx/>
                <a:latin typeface="Calibri"/>
                <a:ea typeface="ＭＳ Ｐゴシック" charset="-128"/>
              </a:rPr>
              <a:t> </a:t>
            </a:r>
          </a:p>
        </p:txBody>
      </p:sp>
      <p:pic>
        <p:nvPicPr>
          <p:cNvPr id="18" name="Grafik 17">
            <a:extLst>
              <a:ext uri="{FF2B5EF4-FFF2-40B4-BE49-F238E27FC236}">
                <a16:creationId xmlns:a16="http://schemas.microsoft.com/office/drawing/2014/main" id="{3A88B7A1-4DD2-9BCB-311D-900ED93B4D8C}"/>
              </a:ext>
            </a:extLst>
          </p:cNvPr>
          <p:cNvPicPr>
            <a:picLocks noChangeAspect="1"/>
          </p:cNvPicPr>
          <p:nvPr/>
        </p:nvPicPr>
        <p:blipFill rotWithShape="1">
          <a:blip r:embed="rId3"/>
          <a:srcRect l="74755"/>
          <a:stretch/>
        </p:blipFill>
        <p:spPr>
          <a:xfrm>
            <a:off x="78230" y="724286"/>
            <a:ext cx="702820" cy="646332"/>
          </a:xfrm>
          <a:prstGeom prst="rect">
            <a:avLst/>
          </a:prstGeom>
        </p:spPr>
      </p:pic>
      <p:sp>
        <p:nvSpPr>
          <p:cNvPr id="19" name="Textfeld 18">
            <a:extLst>
              <a:ext uri="{FF2B5EF4-FFF2-40B4-BE49-F238E27FC236}">
                <a16:creationId xmlns:a16="http://schemas.microsoft.com/office/drawing/2014/main" id="{0C60CEAB-A873-2FB8-EEE8-A2BDB6D321F0}"/>
              </a:ext>
            </a:extLst>
          </p:cNvPr>
          <p:cNvSpPr txBox="1"/>
          <p:nvPr/>
        </p:nvSpPr>
        <p:spPr>
          <a:xfrm>
            <a:off x="1200214" y="1970805"/>
            <a:ext cx="2058103" cy="430887"/>
          </a:xfrm>
          <a:prstGeom prst="rect">
            <a:avLst/>
          </a:prstGeom>
          <a:solidFill>
            <a:schemeClr val="bg1"/>
          </a:solidFill>
          <a:ln>
            <a:solidFill>
              <a:schemeClr val="tx2"/>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27A86"/>
                </a:solidFill>
                <a:effectLst/>
                <a:uLnTx/>
                <a:uFillTx/>
                <a:latin typeface="Calibri"/>
                <a:ea typeface="ＭＳ Ｐゴシック" charset="-128"/>
              </a:rPr>
              <a:t>MSK-Didaktische Kommentare </a:t>
            </a:r>
            <a:br>
              <a:rPr kumimoji="0" lang="de-DE" sz="1050" b="0" i="0" u="none" strike="noStrike" kern="1200" cap="none" spc="0" normalizeH="0" baseline="0" noProof="0" dirty="0">
                <a:ln>
                  <a:noFill/>
                </a:ln>
                <a:solidFill>
                  <a:srgbClr val="327A86"/>
                </a:solidFill>
                <a:effectLst/>
                <a:uLnTx/>
                <a:uFillTx/>
                <a:latin typeface="Calibri"/>
                <a:ea typeface="ＭＳ Ｐゴシック" charset="-128"/>
              </a:rPr>
            </a:br>
            <a:r>
              <a:rPr kumimoji="0" lang="de-DE" sz="1050" b="0" i="0" u="none" strike="noStrike" kern="1200" cap="none" spc="0" normalizeH="0" baseline="0" noProof="0" dirty="0">
                <a:ln>
                  <a:noFill/>
                </a:ln>
                <a:solidFill>
                  <a:srgbClr val="327A86"/>
                </a:solidFill>
                <a:effectLst/>
                <a:uLnTx/>
                <a:uFillTx/>
                <a:latin typeface="Calibri"/>
                <a:ea typeface="ＭＳ Ｐゴシック" charset="-128"/>
              </a:rPr>
              <a:t>zu Bausteinen</a:t>
            </a:r>
          </a:p>
        </p:txBody>
      </p:sp>
      <p:sp>
        <p:nvSpPr>
          <p:cNvPr id="24" name="Textfeld 23">
            <a:extLst>
              <a:ext uri="{FF2B5EF4-FFF2-40B4-BE49-F238E27FC236}">
                <a16:creationId xmlns:a16="http://schemas.microsoft.com/office/drawing/2014/main" id="{F811E6A8-2BB6-DC04-2B6D-071A72AD2861}"/>
              </a:ext>
            </a:extLst>
          </p:cNvPr>
          <p:cNvSpPr txBox="1"/>
          <p:nvPr/>
        </p:nvSpPr>
        <p:spPr>
          <a:xfrm>
            <a:off x="5603714" y="1839967"/>
            <a:ext cx="1759212" cy="430887"/>
          </a:xfrm>
          <a:prstGeom prst="rect">
            <a:avLst/>
          </a:prstGeom>
          <a:solidFill>
            <a:schemeClr val="bg1"/>
          </a:solidFill>
          <a:ln>
            <a:solidFill>
              <a:schemeClr val="tx2"/>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27A86"/>
                </a:solidFill>
                <a:effectLst/>
                <a:uLnTx/>
                <a:uFillTx/>
                <a:latin typeface="Calibri"/>
                <a:ea typeface="ＭＳ Ｐゴシック" charset="-128"/>
              </a:rPr>
              <a:t>MSK-Einstiegs- und </a:t>
            </a:r>
            <a:br>
              <a:rPr kumimoji="0" lang="de-DE" sz="1050" b="0" i="0" u="none" strike="noStrike" kern="1200" cap="none" spc="0" normalizeH="0" baseline="0" noProof="0" dirty="0">
                <a:ln>
                  <a:noFill/>
                </a:ln>
                <a:solidFill>
                  <a:srgbClr val="327A86"/>
                </a:solidFill>
                <a:effectLst/>
                <a:uLnTx/>
                <a:uFillTx/>
                <a:latin typeface="Calibri"/>
                <a:ea typeface="ＭＳ Ｐゴシック" charset="-128"/>
              </a:rPr>
            </a:br>
            <a:r>
              <a:rPr kumimoji="0" lang="de-DE" sz="1050" b="0" i="0" u="none" strike="noStrike" kern="1200" cap="none" spc="0" normalizeH="0" baseline="0" noProof="0" dirty="0">
                <a:ln>
                  <a:noFill/>
                </a:ln>
                <a:solidFill>
                  <a:srgbClr val="327A86"/>
                </a:solidFill>
                <a:effectLst/>
                <a:uLnTx/>
                <a:uFillTx/>
                <a:latin typeface="Calibri"/>
                <a:ea typeface="ＭＳ Ｐゴシック" charset="-128"/>
              </a:rPr>
              <a:t>Themenfilme für Lehrkräfte</a:t>
            </a:r>
          </a:p>
        </p:txBody>
      </p:sp>
      <p:sp>
        <p:nvSpPr>
          <p:cNvPr id="28" name="Textfeld 27">
            <a:extLst>
              <a:ext uri="{FF2B5EF4-FFF2-40B4-BE49-F238E27FC236}">
                <a16:creationId xmlns:a16="http://schemas.microsoft.com/office/drawing/2014/main" id="{92FEBAE6-6934-0EEC-7AF8-C05ACDC92FEF}"/>
              </a:ext>
            </a:extLst>
          </p:cNvPr>
          <p:cNvSpPr txBox="1"/>
          <p:nvPr/>
        </p:nvSpPr>
        <p:spPr>
          <a:xfrm>
            <a:off x="1208101" y="3020922"/>
            <a:ext cx="2058104" cy="430887"/>
          </a:xfrm>
          <a:prstGeom prst="rect">
            <a:avLst/>
          </a:prstGeom>
          <a:solidFill>
            <a:schemeClr val="bg1"/>
          </a:solidFill>
          <a:ln>
            <a:solidFill>
              <a:schemeClr val="tx2"/>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27A86"/>
                </a:solidFill>
                <a:effectLst/>
                <a:uLnTx/>
                <a:uFillTx/>
                <a:latin typeface="Calibri"/>
                <a:ea typeface="ＭＳ Ｐゴシック" charset="-128"/>
              </a:rPr>
              <a:t>MSK-Diagnosebausteine „Standortbestimmungen“</a:t>
            </a:r>
          </a:p>
        </p:txBody>
      </p:sp>
      <p:sp>
        <p:nvSpPr>
          <p:cNvPr id="29" name="Textfeld 28">
            <a:extLst>
              <a:ext uri="{FF2B5EF4-FFF2-40B4-BE49-F238E27FC236}">
                <a16:creationId xmlns:a16="http://schemas.microsoft.com/office/drawing/2014/main" id="{D9B4E791-FB97-FF73-89E1-161535DA1BD3}"/>
              </a:ext>
            </a:extLst>
          </p:cNvPr>
          <p:cNvSpPr txBox="1"/>
          <p:nvPr/>
        </p:nvSpPr>
        <p:spPr>
          <a:xfrm>
            <a:off x="1114090" y="1450191"/>
            <a:ext cx="2203104" cy="276999"/>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Calibri"/>
                <a:ea typeface="ＭＳ Ｐゴシック" charset="-128"/>
              </a:rPr>
              <a:t>Material in Papier / Word / PDF</a:t>
            </a:r>
          </a:p>
        </p:txBody>
      </p:sp>
      <p:sp>
        <p:nvSpPr>
          <p:cNvPr id="30" name="Textfeld 29">
            <a:extLst>
              <a:ext uri="{FF2B5EF4-FFF2-40B4-BE49-F238E27FC236}">
                <a16:creationId xmlns:a16="http://schemas.microsoft.com/office/drawing/2014/main" id="{DE1BEA15-B6A6-72CD-4444-68ED04A875B7}"/>
              </a:ext>
            </a:extLst>
          </p:cNvPr>
          <p:cNvSpPr txBox="1"/>
          <p:nvPr/>
        </p:nvSpPr>
        <p:spPr>
          <a:xfrm>
            <a:off x="3636785" y="1482928"/>
            <a:ext cx="2308381" cy="276999"/>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Calibri"/>
                <a:ea typeface="ＭＳ Ｐゴシック" charset="-128"/>
              </a:rPr>
              <a:t>Digital für Kinder</a:t>
            </a:r>
          </a:p>
        </p:txBody>
      </p:sp>
      <p:sp>
        <p:nvSpPr>
          <p:cNvPr id="31" name="Textfeld 30">
            <a:extLst>
              <a:ext uri="{FF2B5EF4-FFF2-40B4-BE49-F238E27FC236}">
                <a16:creationId xmlns:a16="http://schemas.microsoft.com/office/drawing/2014/main" id="{97DA5972-F155-E1DD-3297-E1DB1BE8FBE9}"/>
              </a:ext>
            </a:extLst>
          </p:cNvPr>
          <p:cNvSpPr txBox="1"/>
          <p:nvPr/>
        </p:nvSpPr>
        <p:spPr>
          <a:xfrm>
            <a:off x="3599486" y="3005223"/>
            <a:ext cx="1702945" cy="430887"/>
          </a:xfrm>
          <a:prstGeom prst="rect">
            <a:avLst/>
          </a:prstGeom>
          <a:solidFill>
            <a:schemeClr val="bg1"/>
          </a:solidFill>
          <a:ln>
            <a:solidFill>
              <a:schemeClr val="tx2"/>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27A86"/>
                </a:solidFill>
                <a:effectLst/>
                <a:uLnTx/>
                <a:uFillTx/>
                <a:latin typeface="Calibri"/>
                <a:ea typeface="ＭＳ Ｐゴシック" charset="-128"/>
              </a:rPr>
              <a:t>MSK-Online-Check </a:t>
            </a:r>
            <a:br>
              <a:rPr kumimoji="0" lang="de-DE" sz="1050" b="0" i="0" u="none" strike="noStrike" kern="1200" cap="none" spc="0" normalizeH="0" baseline="0" noProof="0" dirty="0">
                <a:ln>
                  <a:noFill/>
                </a:ln>
                <a:solidFill>
                  <a:srgbClr val="327A86"/>
                </a:solidFill>
                <a:effectLst/>
                <a:uLnTx/>
                <a:uFillTx/>
                <a:latin typeface="Calibri"/>
                <a:ea typeface="ＭＳ Ｐゴシック" charset="-128"/>
              </a:rPr>
            </a:br>
            <a:r>
              <a:rPr kumimoji="0" lang="de-DE" sz="1050" b="0" i="0" u="none" strike="noStrike" kern="1200" cap="none" spc="0" normalizeH="0" baseline="0" noProof="0" dirty="0">
                <a:ln>
                  <a:noFill/>
                </a:ln>
                <a:solidFill>
                  <a:srgbClr val="327A86"/>
                </a:solidFill>
                <a:effectLst/>
                <a:uLnTx/>
                <a:uFillTx/>
                <a:latin typeface="Calibri"/>
                <a:ea typeface="ＭＳ Ｐゴシック" charset="-128"/>
              </a:rPr>
              <a:t>(in einigen Bundesländern)</a:t>
            </a:r>
            <a:endParaRPr kumimoji="0" lang="de-DE" sz="1000" b="0" i="0" u="none" strike="noStrike" kern="1200" cap="none" spc="0" normalizeH="0" baseline="0" noProof="0" dirty="0">
              <a:ln>
                <a:noFill/>
              </a:ln>
              <a:solidFill>
                <a:srgbClr val="327A86"/>
              </a:solidFill>
              <a:effectLst/>
              <a:uLnTx/>
              <a:uFillTx/>
              <a:latin typeface="Calibri"/>
              <a:ea typeface="ＭＳ Ｐゴシック" charset="-128"/>
            </a:endParaRPr>
          </a:p>
        </p:txBody>
      </p:sp>
      <p:sp>
        <p:nvSpPr>
          <p:cNvPr id="32" name="Textfeld 31">
            <a:extLst>
              <a:ext uri="{FF2B5EF4-FFF2-40B4-BE49-F238E27FC236}">
                <a16:creationId xmlns:a16="http://schemas.microsoft.com/office/drawing/2014/main" id="{26769555-CDEE-5C82-9E5D-870CD923F368}"/>
              </a:ext>
            </a:extLst>
          </p:cNvPr>
          <p:cNvSpPr txBox="1"/>
          <p:nvPr/>
        </p:nvSpPr>
        <p:spPr>
          <a:xfrm>
            <a:off x="5553263" y="1471844"/>
            <a:ext cx="1510798" cy="276999"/>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Calibri"/>
                <a:ea typeface="ＭＳ Ｐゴシック" charset="-128"/>
              </a:rPr>
              <a:t>Digital für Lehrkräfte</a:t>
            </a:r>
          </a:p>
        </p:txBody>
      </p:sp>
      <p:sp>
        <p:nvSpPr>
          <p:cNvPr id="33" name="Textfeld 32">
            <a:extLst>
              <a:ext uri="{FF2B5EF4-FFF2-40B4-BE49-F238E27FC236}">
                <a16:creationId xmlns:a16="http://schemas.microsoft.com/office/drawing/2014/main" id="{995DC569-267D-DF7C-463B-4E900A55EB68}"/>
              </a:ext>
            </a:extLst>
          </p:cNvPr>
          <p:cNvSpPr txBox="1"/>
          <p:nvPr/>
        </p:nvSpPr>
        <p:spPr>
          <a:xfrm>
            <a:off x="1234206" y="3678357"/>
            <a:ext cx="2058102" cy="430887"/>
          </a:xfrm>
          <a:prstGeom prst="rect">
            <a:avLst/>
          </a:prstGeom>
          <a:solidFill>
            <a:schemeClr val="bg1"/>
          </a:solidFill>
          <a:ln>
            <a:solidFill>
              <a:schemeClr val="tx2"/>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27A86"/>
                </a:solidFill>
                <a:effectLst/>
                <a:uLnTx/>
                <a:uFillTx/>
                <a:latin typeface="Calibri"/>
                <a:ea typeface="ＭＳ Ｐゴシック" charset="-128"/>
              </a:rPr>
              <a:t>MSK-Förderbausteine</a:t>
            </a:r>
            <a:br>
              <a:rPr kumimoji="0" lang="de-DE" sz="1050" b="0" i="0" u="none" strike="noStrike" kern="1200" cap="none" spc="0" normalizeH="0" baseline="0" noProof="0" dirty="0">
                <a:ln>
                  <a:noFill/>
                </a:ln>
                <a:solidFill>
                  <a:srgbClr val="327A86"/>
                </a:solidFill>
                <a:effectLst/>
                <a:uLnTx/>
                <a:uFillTx/>
                <a:latin typeface="Calibri"/>
                <a:ea typeface="ＭＳ Ｐゴシック" charset="-128"/>
              </a:rPr>
            </a:br>
            <a:r>
              <a:rPr kumimoji="0" lang="de-DE" sz="1050" b="0" i="0" u="none" strike="noStrike" kern="1200" cap="none" spc="0" normalizeH="0" baseline="0" noProof="0" dirty="0">
                <a:ln>
                  <a:noFill/>
                </a:ln>
                <a:solidFill>
                  <a:srgbClr val="327A86"/>
                </a:solidFill>
                <a:effectLst/>
                <a:uLnTx/>
                <a:uFillTx/>
                <a:latin typeface="Calibri"/>
                <a:ea typeface="ＭＳ Ｐゴシック" charset="-128"/>
              </a:rPr>
              <a:t>(Druck / Word / PDF)</a:t>
            </a:r>
          </a:p>
        </p:txBody>
      </p:sp>
      <p:sp>
        <p:nvSpPr>
          <p:cNvPr id="34" name="Textfeld 33">
            <a:extLst>
              <a:ext uri="{FF2B5EF4-FFF2-40B4-BE49-F238E27FC236}">
                <a16:creationId xmlns:a16="http://schemas.microsoft.com/office/drawing/2014/main" id="{39805E50-EF99-141B-DDA3-69AF29039A82}"/>
              </a:ext>
            </a:extLst>
          </p:cNvPr>
          <p:cNvSpPr txBox="1"/>
          <p:nvPr/>
        </p:nvSpPr>
        <p:spPr>
          <a:xfrm>
            <a:off x="1252464" y="4292400"/>
            <a:ext cx="2058102" cy="261610"/>
          </a:xfrm>
          <a:prstGeom prst="rect">
            <a:avLst/>
          </a:prstGeom>
          <a:solidFill>
            <a:schemeClr val="bg1"/>
          </a:solidFill>
          <a:ln>
            <a:solidFill>
              <a:schemeClr val="tx2"/>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27A86"/>
                </a:solidFill>
                <a:effectLst/>
                <a:uLnTx/>
                <a:uFillTx/>
                <a:latin typeface="Calibri"/>
                <a:ea typeface="ＭＳ Ｐゴシック" charset="-128"/>
              </a:rPr>
              <a:t>MSK-Materialkoffer</a:t>
            </a:r>
          </a:p>
        </p:txBody>
      </p:sp>
      <p:sp>
        <p:nvSpPr>
          <p:cNvPr id="35" name="Textfeld 34">
            <a:extLst>
              <a:ext uri="{FF2B5EF4-FFF2-40B4-BE49-F238E27FC236}">
                <a16:creationId xmlns:a16="http://schemas.microsoft.com/office/drawing/2014/main" id="{8E784270-019B-272E-3FE4-79348E2B40A8}"/>
              </a:ext>
            </a:extLst>
          </p:cNvPr>
          <p:cNvSpPr txBox="1"/>
          <p:nvPr/>
        </p:nvSpPr>
        <p:spPr>
          <a:xfrm>
            <a:off x="5597828" y="2676077"/>
            <a:ext cx="1759212" cy="253916"/>
          </a:xfrm>
          <a:prstGeom prst="rect">
            <a:avLst/>
          </a:prstGeom>
          <a:solidFill>
            <a:schemeClr val="bg1"/>
          </a:solidFill>
          <a:ln>
            <a:solidFill>
              <a:schemeClr val="tx2"/>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27A86"/>
                </a:solidFill>
                <a:effectLst/>
                <a:uLnTx/>
                <a:uFillTx/>
                <a:latin typeface="Calibri"/>
                <a:ea typeface="ＭＳ Ｐゴシック" charset="-128"/>
              </a:rPr>
              <a:t>MSK-Erklärvideos </a:t>
            </a:r>
          </a:p>
        </p:txBody>
      </p:sp>
      <p:sp>
        <p:nvSpPr>
          <p:cNvPr id="36" name="Textfeld 35">
            <a:extLst>
              <a:ext uri="{FF2B5EF4-FFF2-40B4-BE49-F238E27FC236}">
                <a16:creationId xmlns:a16="http://schemas.microsoft.com/office/drawing/2014/main" id="{92BDFF5D-E008-5E87-233D-0D3B6B40D9AA}"/>
              </a:ext>
            </a:extLst>
          </p:cNvPr>
          <p:cNvSpPr txBox="1"/>
          <p:nvPr/>
        </p:nvSpPr>
        <p:spPr>
          <a:xfrm>
            <a:off x="1257760" y="4713598"/>
            <a:ext cx="1473199" cy="430887"/>
          </a:xfrm>
          <a:prstGeom prst="rect">
            <a:avLst/>
          </a:prstGeom>
          <a:solidFill>
            <a:schemeClr val="tx2">
              <a:lumMod val="20000"/>
              <a:lumOff val="80000"/>
            </a:schemeClr>
          </a:solidFill>
          <a:ln>
            <a:solidFill>
              <a:schemeClr val="tx2"/>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27A86"/>
                </a:solidFill>
                <a:effectLst/>
                <a:uLnTx/>
                <a:uFillTx/>
                <a:latin typeface="Calibri"/>
                <a:ea typeface="ＭＳ Ｐゴシック" charset="-128"/>
              </a:rPr>
              <a:t>MSK-Verstehens-</a:t>
            </a:r>
            <a:br>
              <a:rPr kumimoji="0" lang="de-DE" sz="1050" b="0" i="0" u="none" strike="noStrike" kern="1200" cap="none" spc="0" normalizeH="0" baseline="0" noProof="0" dirty="0">
                <a:ln>
                  <a:noFill/>
                </a:ln>
                <a:solidFill>
                  <a:srgbClr val="327A86"/>
                </a:solidFill>
                <a:effectLst/>
                <a:uLnTx/>
                <a:uFillTx/>
                <a:latin typeface="Calibri"/>
                <a:ea typeface="ＭＳ Ｐゴシック" charset="-128"/>
              </a:rPr>
            </a:br>
            <a:r>
              <a:rPr kumimoji="0" lang="de-DE" sz="1050" b="0" i="0" u="none" strike="noStrike" kern="1200" cap="none" spc="0" normalizeH="0" baseline="0" noProof="0" dirty="0" err="1">
                <a:ln>
                  <a:noFill/>
                </a:ln>
                <a:solidFill>
                  <a:srgbClr val="327A86"/>
                </a:solidFill>
                <a:effectLst/>
                <a:uLnTx/>
                <a:uFillTx/>
                <a:latin typeface="Calibri"/>
                <a:ea typeface="ＭＳ Ｐゴシック" charset="-128"/>
              </a:rPr>
              <a:t>aktivitäten</a:t>
            </a:r>
            <a:r>
              <a:rPr kumimoji="0" lang="de-DE" sz="1050" b="0" i="0" u="none" strike="noStrike" kern="1200" cap="none" spc="0" normalizeH="0" baseline="0" noProof="0" dirty="0">
                <a:ln>
                  <a:noFill/>
                </a:ln>
                <a:solidFill>
                  <a:srgbClr val="327A86"/>
                </a:solidFill>
                <a:effectLst/>
                <a:uLnTx/>
                <a:uFillTx/>
                <a:latin typeface="Calibri"/>
                <a:ea typeface="ＭＳ Ｐゴシック" charset="-128"/>
              </a:rPr>
              <a:t>-Kartei</a:t>
            </a:r>
          </a:p>
        </p:txBody>
      </p:sp>
      <p:sp>
        <p:nvSpPr>
          <p:cNvPr id="37" name="Textfeld 36">
            <a:extLst>
              <a:ext uri="{FF2B5EF4-FFF2-40B4-BE49-F238E27FC236}">
                <a16:creationId xmlns:a16="http://schemas.microsoft.com/office/drawing/2014/main" id="{BEF82380-780E-6C37-FE28-B6179E454123}"/>
              </a:ext>
            </a:extLst>
          </p:cNvPr>
          <p:cNvSpPr txBox="1"/>
          <p:nvPr/>
        </p:nvSpPr>
        <p:spPr>
          <a:xfrm>
            <a:off x="3580518" y="4726230"/>
            <a:ext cx="1759213" cy="430887"/>
          </a:xfrm>
          <a:prstGeom prst="rect">
            <a:avLst/>
          </a:prstGeom>
          <a:solidFill>
            <a:schemeClr val="bg1"/>
          </a:solidFill>
          <a:ln>
            <a:solidFill>
              <a:schemeClr val="tx2"/>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27A86"/>
                </a:solidFill>
                <a:effectLst/>
                <a:uLnTx/>
                <a:uFillTx/>
                <a:latin typeface="Calibri"/>
                <a:ea typeface="ＭＳ Ｐゴシック" charset="-128"/>
              </a:rPr>
              <a:t>MSK-Klassenstunden (Übungsaufgaben)</a:t>
            </a:r>
          </a:p>
        </p:txBody>
      </p:sp>
      <p:sp>
        <p:nvSpPr>
          <p:cNvPr id="38" name="Textfeld 37">
            <a:extLst>
              <a:ext uri="{FF2B5EF4-FFF2-40B4-BE49-F238E27FC236}">
                <a16:creationId xmlns:a16="http://schemas.microsoft.com/office/drawing/2014/main" id="{19086928-E321-960A-5B0E-386FBD5AEBFC}"/>
              </a:ext>
            </a:extLst>
          </p:cNvPr>
          <p:cNvSpPr txBox="1"/>
          <p:nvPr/>
        </p:nvSpPr>
        <p:spPr>
          <a:xfrm>
            <a:off x="5597828" y="3681037"/>
            <a:ext cx="1728577" cy="430887"/>
          </a:xfrm>
          <a:prstGeom prst="rect">
            <a:avLst/>
          </a:prstGeom>
          <a:solidFill>
            <a:schemeClr val="bg1"/>
          </a:solidFill>
          <a:ln>
            <a:solidFill>
              <a:schemeClr val="tx2"/>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27A86"/>
                </a:solidFill>
                <a:effectLst/>
                <a:uLnTx/>
                <a:uFillTx/>
                <a:latin typeface="Calibri"/>
                <a:ea typeface="ＭＳ Ｐゴシック" charset="-128"/>
              </a:rPr>
              <a:t>MSK-Klassenstunden (Gesprächsgerüste)</a:t>
            </a:r>
          </a:p>
        </p:txBody>
      </p:sp>
      <p:sp>
        <p:nvSpPr>
          <p:cNvPr id="39" name="Textfeld 38">
            <a:extLst>
              <a:ext uri="{FF2B5EF4-FFF2-40B4-BE49-F238E27FC236}">
                <a16:creationId xmlns:a16="http://schemas.microsoft.com/office/drawing/2014/main" id="{31A92E18-48BD-D746-C53E-BDB2B67081A8}"/>
              </a:ext>
            </a:extLst>
          </p:cNvPr>
          <p:cNvSpPr txBox="1"/>
          <p:nvPr/>
        </p:nvSpPr>
        <p:spPr>
          <a:xfrm>
            <a:off x="3589541" y="3679137"/>
            <a:ext cx="1750190" cy="430887"/>
          </a:xfrm>
          <a:prstGeom prst="rect">
            <a:avLst/>
          </a:prstGeom>
          <a:solidFill>
            <a:schemeClr val="bg1"/>
          </a:solidFill>
          <a:ln>
            <a:solidFill>
              <a:schemeClr val="tx2"/>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27A86"/>
                </a:solidFill>
                <a:effectLst/>
                <a:uLnTx/>
                <a:uFillTx/>
                <a:latin typeface="Calibri"/>
                <a:ea typeface="ＭＳ Ｐゴシック" charset="-128"/>
              </a:rPr>
              <a:t>MSK-Erklärvideos</a:t>
            </a:r>
            <a:br>
              <a:rPr kumimoji="0" lang="de-DE" sz="1050" b="0" i="0" u="none" strike="noStrike" kern="1200" cap="none" spc="0" normalizeH="0" baseline="0" noProof="0" dirty="0">
                <a:ln>
                  <a:noFill/>
                </a:ln>
                <a:solidFill>
                  <a:srgbClr val="327A86"/>
                </a:solidFill>
                <a:effectLst/>
                <a:uLnTx/>
                <a:uFillTx/>
                <a:latin typeface="Calibri"/>
                <a:ea typeface="ＭＳ Ｐゴシック" charset="-128"/>
              </a:rPr>
            </a:br>
            <a:r>
              <a:rPr kumimoji="0" lang="de-DE" sz="1050" b="0" i="0" u="none" strike="noStrike" kern="1200" cap="none" spc="0" normalizeH="0" baseline="0" noProof="0" dirty="0">
                <a:ln>
                  <a:noFill/>
                </a:ln>
                <a:solidFill>
                  <a:srgbClr val="327A86"/>
                </a:solidFill>
                <a:effectLst/>
                <a:uLnTx/>
                <a:uFillTx/>
                <a:latin typeface="Calibri"/>
                <a:ea typeface="ＭＳ Ｐゴシック" charset="-128"/>
              </a:rPr>
              <a:t>für Lernende</a:t>
            </a:r>
          </a:p>
        </p:txBody>
      </p:sp>
      <p:pic>
        <p:nvPicPr>
          <p:cNvPr id="41" name="Picture 9">
            <a:extLst>
              <a:ext uri="{FF2B5EF4-FFF2-40B4-BE49-F238E27FC236}">
                <a16:creationId xmlns:a16="http://schemas.microsoft.com/office/drawing/2014/main" id="{7C7005A2-7E23-5A2B-0ABC-8914E4078BA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819053" y="4200067"/>
            <a:ext cx="682394" cy="808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3" name="Textfeld 42">
            <a:extLst>
              <a:ext uri="{FF2B5EF4-FFF2-40B4-BE49-F238E27FC236}">
                <a16:creationId xmlns:a16="http://schemas.microsoft.com/office/drawing/2014/main" id="{308B1D6E-66E7-39FB-6F31-B011E68C7AEE}"/>
              </a:ext>
            </a:extLst>
          </p:cNvPr>
          <p:cNvSpPr txBox="1"/>
          <p:nvPr/>
        </p:nvSpPr>
        <p:spPr>
          <a:xfrm>
            <a:off x="3589541" y="4302818"/>
            <a:ext cx="1750190" cy="261610"/>
          </a:xfrm>
          <a:prstGeom prst="rect">
            <a:avLst/>
          </a:prstGeom>
          <a:solidFill>
            <a:schemeClr val="bg1"/>
          </a:solidFill>
          <a:ln>
            <a:solidFill>
              <a:schemeClr val="tx2"/>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27A86"/>
                </a:solidFill>
                <a:effectLst/>
                <a:uLnTx/>
                <a:uFillTx/>
                <a:latin typeface="Calibri"/>
                <a:ea typeface="ＭＳ Ｐゴシック" charset="-128"/>
              </a:rPr>
              <a:t>Digitale Arbeitsmittel</a:t>
            </a:r>
          </a:p>
        </p:txBody>
      </p:sp>
      <p:sp>
        <p:nvSpPr>
          <p:cNvPr id="54" name="Textfeld 53">
            <a:extLst>
              <a:ext uri="{FF2B5EF4-FFF2-40B4-BE49-F238E27FC236}">
                <a16:creationId xmlns:a16="http://schemas.microsoft.com/office/drawing/2014/main" id="{12A2D731-A88D-3233-00C3-D92F47475FE0}"/>
              </a:ext>
            </a:extLst>
          </p:cNvPr>
          <p:cNvSpPr txBox="1"/>
          <p:nvPr/>
        </p:nvSpPr>
        <p:spPr>
          <a:xfrm>
            <a:off x="4947655" y="4970782"/>
            <a:ext cx="1133644" cy="20005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700" b="0" i="0" u="none" strike="noStrike" kern="1200" cap="none" spc="0" normalizeH="0" baseline="0" noProof="0" dirty="0">
                <a:ln>
                  <a:noFill/>
                </a:ln>
                <a:solidFill>
                  <a:srgbClr val="FFFFFF"/>
                </a:solidFill>
                <a:effectLst/>
                <a:uLnTx/>
                <a:uFillTx/>
                <a:latin typeface="Calibri"/>
                <a:ea typeface="ＭＳ Ｐゴシック" charset="-128"/>
              </a:rPr>
              <a:t>Zahlenstrahl zum Zoomen</a:t>
            </a:r>
          </a:p>
        </p:txBody>
      </p:sp>
      <p:sp>
        <p:nvSpPr>
          <p:cNvPr id="55" name="Textfeld 54">
            <a:extLst>
              <a:ext uri="{FF2B5EF4-FFF2-40B4-BE49-F238E27FC236}">
                <a16:creationId xmlns:a16="http://schemas.microsoft.com/office/drawing/2014/main" id="{D7077091-5735-75FB-D929-58BE41E15653}"/>
              </a:ext>
            </a:extLst>
          </p:cNvPr>
          <p:cNvSpPr txBox="1"/>
          <p:nvPr/>
        </p:nvSpPr>
        <p:spPr>
          <a:xfrm>
            <a:off x="5597828" y="2342105"/>
            <a:ext cx="1759212" cy="253916"/>
          </a:xfrm>
          <a:prstGeom prst="rect">
            <a:avLst/>
          </a:prstGeom>
          <a:solidFill>
            <a:schemeClr val="bg1"/>
          </a:solidFill>
          <a:ln>
            <a:solidFill>
              <a:schemeClr val="tx2"/>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27A86"/>
                </a:solidFill>
                <a:effectLst/>
                <a:uLnTx/>
                <a:uFillTx/>
                <a:latin typeface="Calibri"/>
                <a:ea typeface="ＭＳ Ｐゴシック" charset="-128"/>
              </a:rPr>
              <a:t>MSK-Online-Fortbildung</a:t>
            </a:r>
          </a:p>
        </p:txBody>
      </p:sp>
      <p:sp>
        <p:nvSpPr>
          <p:cNvPr id="2" name="Textfeld 1">
            <a:extLst>
              <a:ext uri="{FF2B5EF4-FFF2-40B4-BE49-F238E27FC236}">
                <a16:creationId xmlns:a16="http://schemas.microsoft.com/office/drawing/2014/main" id="{9D3A2C27-D295-887E-4B38-656C2A21923F}"/>
              </a:ext>
            </a:extLst>
          </p:cNvPr>
          <p:cNvSpPr txBox="1"/>
          <p:nvPr/>
        </p:nvSpPr>
        <p:spPr>
          <a:xfrm>
            <a:off x="0" y="1898722"/>
            <a:ext cx="1032719" cy="646331"/>
          </a:xfrm>
          <a:prstGeom prst="rect">
            <a:avLst/>
          </a:prstGeom>
          <a:noFill/>
        </p:spPr>
        <p:txBody>
          <a:bodyPr wrap="none" rtlCol="0">
            <a:spAutoFit/>
          </a:bodyPr>
          <a:lstStyle/>
          <a:p>
            <a:r>
              <a:rPr lang="de-DE" sz="1200" b="1" dirty="0">
                <a:solidFill>
                  <a:schemeClr val="accent2">
                    <a:lumMod val="75000"/>
                  </a:schemeClr>
                </a:solidFill>
                <a:latin typeface="Calibri" panose="020F0502020204030204" pitchFamily="34" charset="0"/>
              </a:rPr>
              <a:t>Wichtigste </a:t>
            </a:r>
            <a:br>
              <a:rPr lang="de-DE" sz="1200" b="1" dirty="0">
                <a:solidFill>
                  <a:schemeClr val="accent2">
                    <a:lumMod val="75000"/>
                  </a:schemeClr>
                </a:solidFill>
                <a:latin typeface="Calibri" panose="020F0502020204030204" pitchFamily="34" charset="0"/>
              </a:rPr>
            </a:br>
            <a:r>
              <a:rPr lang="de-DE" sz="1200" b="1" dirty="0">
                <a:solidFill>
                  <a:schemeClr val="accent2">
                    <a:lumMod val="75000"/>
                  </a:schemeClr>
                </a:solidFill>
                <a:latin typeface="Calibri" panose="020F0502020204030204" pitchFamily="34" charset="0"/>
              </a:rPr>
              <a:t>Lernziele </a:t>
            </a:r>
            <a:br>
              <a:rPr lang="de-DE" sz="1200" b="1" dirty="0">
                <a:solidFill>
                  <a:schemeClr val="accent2">
                    <a:lumMod val="75000"/>
                  </a:schemeClr>
                </a:solidFill>
                <a:latin typeface="Calibri" panose="020F0502020204030204" pitchFamily="34" charset="0"/>
              </a:rPr>
            </a:br>
            <a:r>
              <a:rPr lang="de-DE" sz="1200" b="1" dirty="0">
                <a:solidFill>
                  <a:schemeClr val="accent2">
                    <a:lumMod val="75000"/>
                  </a:schemeClr>
                </a:solidFill>
                <a:latin typeface="Calibri" panose="020F0502020204030204" pitchFamily="34" charset="0"/>
              </a:rPr>
              <a:t>identifizieren</a:t>
            </a:r>
          </a:p>
        </p:txBody>
      </p:sp>
      <p:sp>
        <p:nvSpPr>
          <p:cNvPr id="4" name="Textfeld 3">
            <a:extLst>
              <a:ext uri="{FF2B5EF4-FFF2-40B4-BE49-F238E27FC236}">
                <a16:creationId xmlns:a16="http://schemas.microsoft.com/office/drawing/2014/main" id="{81D0F508-509A-2961-9CCB-B77CB7998A62}"/>
              </a:ext>
            </a:extLst>
          </p:cNvPr>
          <p:cNvSpPr txBox="1"/>
          <p:nvPr/>
        </p:nvSpPr>
        <p:spPr>
          <a:xfrm>
            <a:off x="-1" y="2884290"/>
            <a:ext cx="1173271" cy="646331"/>
          </a:xfrm>
          <a:prstGeom prst="rect">
            <a:avLst/>
          </a:prstGeom>
          <a:noFill/>
        </p:spPr>
        <p:txBody>
          <a:bodyPr wrap="square" rtlCol="0">
            <a:spAutoFit/>
          </a:bodyPr>
          <a:lstStyle/>
          <a:p>
            <a:r>
              <a:rPr lang="de-DE" sz="1200" b="1" dirty="0">
                <a:solidFill>
                  <a:schemeClr val="accent2">
                    <a:lumMod val="75000"/>
                  </a:schemeClr>
                </a:solidFill>
                <a:latin typeface="Calibri" panose="020F0502020204030204" pitchFamily="34" charset="0"/>
              </a:rPr>
              <a:t>Verstehens-</a:t>
            </a:r>
            <a:br>
              <a:rPr lang="de-DE" sz="1200" b="1" dirty="0">
                <a:solidFill>
                  <a:schemeClr val="accent2">
                    <a:lumMod val="75000"/>
                  </a:schemeClr>
                </a:solidFill>
                <a:latin typeface="Calibri" panose="020F0502020204030204" pitchFamily="34" charset="0"/>
              </a:rPr>
            </a:br>
            <a:r>
              <a:rPr lang="de-DE" sz="1200" b="1" dirty="0" err="1">
                <a:solidFill>
                  <a:schemeClr val="accent2">
                    <a:lumMod val="75000"/>
                  </a:schemeClr>
                </a:solidFill>
                <a:latin typeface="Calibri" panose="020F0502020204030204" pitchFamily="34" charset="0"/>
              </a:rPr>
              <a:t>grundlagen</a:t>
            </a:r>
            <a:r>
              <a:rPr lang="de-DE" sz="1200" b="1" dirty="0">
                <a:solidFill>
                  <a:schemeClr val="accent2">
                    <a:lumMod val="75000"/>
                  </a:schemeClr>
                </a:solidFill>
                <a:latin typeface="Calibri" panose="020F0502020204030204" pitchFamily="34" charset="0"/>
              </a:rPr>
              <a:t> diagnostizieren</a:t>
            </a:r>
          </a:p>
        </p:txBody>
      </p:sp>
      <p:sp>
        <p:nvSpPr>
          <p:cNvPr id="6" name="Textfeld 5">
            <a:extLst>
              <a:ext uri="{FF2B5EF4-FFF2-40B4-BE49-F238E27FC236}">
                <a16:creationId xmlns:a16="http://schemas.microsoft.com/office/drawing/2014/main" id="{358F42A7-2FA6-948A-BA4C-1D44A042CE56}"/>
              </a:ext>
            </a:extLst>
          </p:cNvPr>
          <p:cNvSpPr txBox="1"/>
          <p:nvPr/>
        </p:nvSpPr>
        <p:spPr>
          <a:xfrm>
            <a:off x="13258" y="3573257"/>
            <a:ext cx="1173271" cy="646331"/>
          </a:xfrm>
          <a:prstGeom prst="rect">
            <a:avLst/>
          </a:prstGeom>
          <a:noFill/>
        </p:spPr>
        <p:txBody>
          <a:bodyPr wrap="square" rtlCol="0">
            <a:spAutoFit/>
          </a:bodyPr>
          <a:lstStyle/>
          <a:p>
            <a:r>
              <a:rPr lang="de-DE" sz="1200" b="1" dirty="0">
                <a:solidFill>
                  <a:schemeClr val="accent2">
                    <a:lumMod val="75000"/>
                  </a:schemeClr>
                </a:solidFill>
                <a:latin typeface="Calibri" panose="020F0502020204030204" pitchFamily="34" charset="0"/>
              </a:rPr>
              <a:t>Verstehens-</a:t>
            </a:r>
            <a:br>
              <a:rPr lang="de-DE" sz="1200" b="1" dirty="0">
                <a:solidFill>
                  <a:schemeClr val="accent2">
                    <a:lumMod val="75000"/>
                  </a:schemeClr>
                </a:solidFill>
                <a:latin typeface="Calibri" panose="020F0502020204030204" pitchFamily="34" charset="0"/>
              </a:rPr>
            </a:br>
            <a:r>
              <a:rPr lang="de-DE" sz="1200" b="1" dirty="0" err="1">
                <a:solidFill>
                  <a:schemeClr val="accent2">
                    <a:lumMod val="75000"/>
                  </a:schemeClr>
                </a:solidFill>
                <a:latin typeface="Calibri" panose="020F0502020204030204" pitchFamily="34" charset="0"/>
              </a:rPr>
              <a:t>grundlagen</a:t>
            </a:r>
            <a:r>
              <a:rPr lang="de-DE" sz="1200" b="1" dirty="0">
                <a:solidFill>
                  <a:schemeClr val="accent2">
                    <a:lumMod val="75000"/>
                  </a:schemeClr>
                </a:solidFill>
                <a:latin typeface="Calibri" panose="020F0502020204030204" pitchFamily="34" charset="0"/>
              </a:rPr>
              <a:t> fördern</a:t>
            </a:r>
          </a:p>
        </p:txBody>
      </p:sp>
      <p:sp>
        <p:nvSpPr>
          <p:cNvPr id="7" name="Textfeld 6">
            <a:extLst>
              <a:ext uri="{FF2B5EF4-FFF2-40B4-BE49-F238E27FC236}">
                <a16:creationId xmlns:a16="http://schemas.microsoft.com/office/drawing/2014/main" id="{94385960-E0C8-FEDD-FECA-67F43636BD72}"/>
              </a:ext>
            </a:extLst>
          </p:cNvPr>
          <p:cNvSpPr txBox="1"/>
          <p:nvPr/>
        </p:nvSpPr>
        <p:spPr>
          <a:xfrm>
            <a:off x="5604770" y="4726230"/>
            <a:ext cx="1721635" cy="430887"/>
          </a:xfrm>
          <a:prstGeom prst="rect">
            <a:avLst/>
          </a:prstGeom>
          <a:solidFill>
            <a:schemeClr val="tx2">
              <a:lumMod val="20000"/>
              <a:lumOff val="80000"/>
            </a:schemeClr>
          </a:solidFill>
          <a:ln>
            <a:solidFill>
              <a:schemeClr val="tx2"/>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27A86"/>
                </a:solidFill>
                <a:effectLst/>
                <a:uLnTx/>
                <a:uFillTx/>
                <a:latin typeface="Calibri"/>
                <a:ea typeface="ＭＳ Ｐゴシック" charset="-128"/>
              </a:rPr>
              <a:t>MSK-Verstehens-</a:t>
            </a:r>
            <a:br>
              <a:rPr kumimoji="0" lang="de-DE" sz="1050" b="0" i="0" u="none" strike="noStrike" kern="1200" cap="none" spc="0" normalizeH="0" baseline="0" noProof="0" dirty="0">
                <a:ln>
                  <a:noFill/>
                </a:ln>
                <a:solidFill>
                  <a:srgbClr val="327A86"/>
                </a:solidFill>
                <a:effectLst/>
                <a:uLnTx/>
                <a:uFillTx/>
                <a:latin typeface="Calibri"/>
                <a:ea typeface="ＭＳ Ｐゴシック" charset="-128"/>
              </a:rPr>
            </a:br>
            <a:r>
              <a:rPr kumimoji="0" lang="de-DE" sz="1050" b="0" i="0" u="none" strike="noStrike" kern="1200" cap="none" spc="0" normalizeH="0" baseline="0" noProof="0" dirty="0" err="1">
                <a:ln>
                  <a:noFill/>
                </a:ln>
                <a:solidFill>
                  <a:srgbClr val="327A86"/>
                </a:solidFill>
                <a:effectLst/>
                <a:uLnTx/>
                <a:uFillTx/>
                <a:latin typeface="Calibri"/>
                <a:ea typeface="ＭＳ Ｐゴシック" charset="-128"/>
              </a:rPr>
              <a:t>aktivitäten</a:t>
            </a:r>
            <a:r>
              <a:rPr kumimoji="0" lang="de-DE" sz="1050" b="0" i="0" u="none" strike="noStrike" kern="1200" cap="none" spc="0" normalizeH="0" baseline="0" noProof="0" dirty="0">
                <a:ln>
                  <a:noFill/>
                </a:ln>
                <a:solidFill>
                  <a:srgbClr val="327A86"/>
                </a:solidFill>
                <a:effectLst/>
                <a:uLnTx/>
                <a:uFillTx/>
                <a:latin typeface="Calibri"/>
                <a:ea typeface="ＭＳ Ｐゴシック" charset="-128"/>
              </a:rPr>
              <a:t>-Kartei</a:t>
            </a:r>
          </a:p>
        </p:txBody>
      </p:sp>
      <p:pic>
        <p:nvPicPr>
          <p:cNvPr id="9" name="Grafik 8">
            <a:extLst>
              <a:ext uri="{FF2B5EF4-FFF2-40B4-BE49-F238E27FC236}">
                <a16:creationId xmlns:a16="http://schemas.microsoft.com/office/drawing/2014/main" id="{A00849A4-E4FE-7966-6B40-F82F2AAD4784}"/>
              </a:ext>
            </a:extLst>
          </p:cNvPr>
          <p:cNvPicPr>
            <a:picLocks noChangeAspect="1"/>
          </p:cNvPicPr>
          <p:nvPr/>
        </p:nvPicPr>
        <p:blipFill>
          <a:blip r:embed="rId5">
            <a:extLst>
              <a:ext uri="{28A0092B-C50C-407E-A947-70E740481C1C}">
                <a14:useLocalDpi xmlns:a14="http://schemas.microsoft.com/office/drawing/2010/main" val="0"/>
              </a:ext>
            </a:extLst>
          </a:blip>
          <a:srcRect r="6975"/>
          <a:stretch/>
        </p:blipFill>
        <p:spPr>
          <a:xfrm>
            <a:off x="2806479" y="3121491"/>
            <a:ext cx="654014" cy="820224"/>
          </a:xfrm>
          <a:prstGeom prst="rect">
            <a:avLst/>
          </a:prstGeom>
          <a:effectLst>
            <a:outerShdw blurRad="50800" dist="38100" algn="l" rotWithShape="0">
              <a:prstClr val="black">
                <a:alpha val="40000"/>
              </a:prstClr>
            </a:outerShdw>
          </a:effectLst>
        </p:spPr>
      </p:pic>
      <p:pic>
        <p:nvPicPr>
          <p:cNvPr id="10" name="Grafik 9">
            <a:extLst>
              <a:ext uri="{FF2B5EF4-FFF2-40B4-BE49-F238E27FC236}">
                <a16:creationId xmlns:a16="http://schemas.microsoft.com/office/drawing/2014/main" id="{9FF66EBE-5E89-8C30-6815-9D1776FC1E73}"/>
              </a:ext>
            </a:extLst>
          </p:cNvPr>
          <p:cNvPicPr>
            <a:picLocks noChangeAspect="1"/>
          </p:cNvPicPr>
          <p:nvPr/>
        </p:nvPicPr>
        <p:blipFill>
          <a:blip r:embed="rId6"/>
          <a:stretch>
            <a:fillRect/>
          </a:stretch>
        </p:blipFill>
        <p:spPr>
          <a:xfrm>
            <a:off x="4742236" y="820194"/>
            <a:ext cx="259200" cy="259200"/>
          </a:xfrm>
          <a:prstGeom prst="rect">
            <a:avLst/>
          </a:prstGeom>
          <a:ln>
            <a:noFill/>
          </a:ln>
        </p:spPr>
      </p:pic>
      <p:sp>
        <p:nvSpPr>
          <p:cNvPr id="12" name="Textfeld 11">
            <a:extLst>
              <a:ext uri="{FF2B5EF4-FFF2-40B4-BE49-F238E27FC236}">
                <a16:creationId xmlns:a16="http://schemas.microsoft.com/office/drawing/2014/main" id="{C5EF033A-43D5-0EAD-E503-D8478931D6D8}"/>
              </a:ext>
            </a:extLst>
          </p:cNvPr>
          <p:cNvSpPr txBox="1"/>
          <p:nvPr/>
        </p:nvSpPr>
        <p:spPr>
          <a:xfrm>
            <a:off x="818756" y="809415"/>
            <a:ext cx="3769302" cy="369332"/>
          </a:xfrm>
          <a:prstGeom prst="rect">
            <a:avLst/>
          </a:prstGeom>
          <a:noFill/>
        </p:spPr>
        <p:txBody>
          <a:bodyPr wrap="none" rtlCol="0">
            <a:spAutoFit/>
          </a:bodyPr>
          <a:lstStyle/>
          <a:p>
            <a:r>
              <a:rPr lang="de-DE" sz="1800" b="1" dirty="0">
                <a:solidFill>
                  <a:schemeClr val="tx2"/>
                </a:solidFill>
                <a:latin typeface="Calibri" panose="020F0502020204030204" pitchFamily="34" charset="0"/>
              </a:rPr>
              <a:t>Materialien von Mathe sicherkönnen</a:t>
            </a:r>
          </a:p>
        </p:txBody>
      </p:sp>
      <p:sp>
        <p:nvSpPr>
          <p:cNvPr id="13" name="Textfeld 12">
            <a:extLst>
              <a:ext uri="{FF2B5EF4-FFF2-40B4-BE49-F238E27FC236}">
                <a16:creationId xmlns:a16="http://schemas.microsoft.com/office/drawing/2014/main" id="{838F29E7-1604-34BE-781C-BEFBA92A2DDD}"/>
              </a:ext>
            </a:extLst>
          </p:cNvPr>
          <p:cNvSpPr txBox="1"/>
          <p:nvPr/>
        </p:nvSpPr>
        <p:spPr>
          <a:xfrm>
            <a:off x="-28782" y="-49443"/>
            <a:ext cx="7648783" cy="659043"/>
          </a:xfrm>
          <a:prstGeom prst="rect">
            <a:avLst/>
          </a:prstGeom>
          <a:solidFill>
            <a:schemeClr val="bg1">
              <a:lumMod val="85000"/>
            </a:schemeClr>
          </a:solidFill>
        </p:spPr>
        <p:txBody>
          <a:bodyPr wrap="square" rtlCol="0">
            <a:spAutoFit/>
          </a:bodyPr>
          <a:lstStyle/>
          <a:p>
            <a:endParaRPr lang="de-DE" sz="2000" dirty="0">
              <a:latin typeface="Calibri" panose="020F0502020204030204" pitchFamily="34" charset="0"/>
            </a:endParaRPr>
          </a:p>
        </p:txBody>
      </p:sp>
      <p:sp>
        <p:nvSpPr>
          <p:cNvPr id="15" name="Titel 14">
            <a:extLst>
              <a:ext uri="{FF2B5EF4-FFF2-40B4-BE49-F238E27FC236}">
                <a16:creationId xmlns:a16="http://schemas.microsoft.com/office/drawing/2014/main" id="{374D6883-530B-F596-DFDE-E1BF732CAA9B}"/>
              </a:ext>
            </a:extLst>
          </p:cNvPr>
          <p:cNvSpPr>
            <a:spLocks noGrp="1"/>
          </p:cNvSpPr>
          <p:nvPr>
            <p:ph type="title"/>
          </p:nvPr>
        </p:nvSpPr>
        <p:spPr/>
        <p:txBody>
          <a:bodyPr>
            <a:normAutofit/>
          </a:bodyPr>
          <a:lstStyle/>
          <a:p>
            <a:r>
              <a:rPr lang="de-DE" kern="0" dirty="0">
                <a:solidFill>
                  <a:schemeClr val="tx1"/>
                </a:solidFill>
              </a:rPr>
              <a:t>Überblick über weitere Materialien</a:t>
            </a:r>
            <a:endParaRPr lang="de-DE" dirty="0"/>
          </a:p>
        </p:txBody>
      </p:sp>
      <p:sp>
        <p:nvSpPr>
          <p:cNvPr id="20" name="Titel 10">
            <a:extLst>
              <a:ext uri="{FF2B5EF4-FFF2-40B4-BE49-F238E27FC236}">
                <a16:creationId xmlns:a16="http://schemas.microsoft.com/office/drawing/2014/main" id="{FA597806-3DF5-71CE-3738-198060B9E078}"/>
              </a:ext>
            </a:extLst>
          </p:cNvPr>
          <p:cNvSpPr txBox="1">
            <a:spLocks/>
          </p:cNvSpPr>
          <p:nvPr/>
        </p:nvSpPr>
        <p:spPr>
          <a:xfrm>
            <a:off x="78230" y="76037"/>
            <a:ext cx="5642432" cy="567542"/>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2000" b="1">
                <a:solidFill>
                  <a:schemeClr val="bg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5pPr>
            <a:lvl6pPr marL="26732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6pPr>
            <a:lvl7pPr marL="534650"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7pPr>
            <a:lvl8pPr marL="80197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8pPr>
            <a:lvl9pPr marL="1069299"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9pPr>
          </a:lstStyle>
          <a:p>
            <a:pPr defTabSz="914400"/>
            <a:endParaRPr lang="de-DE" kern="0" dirty="0">
              <a:solidFill>
                <a:schemeClr val="tx1"/>
              </a:solidFill>
            </a:endParaRPr>
          </a:p>
        </p:txBody>
      </p:sp>
    </p:spTree>
    <p:extLst>
      <p:ext uri="{BB962C8B-B14F-4D97-AF65-F5344CB8AC3E}">
        <p14:creationId xmlns:p14="http://schemas.microsoft.com/office/powerpoint/2010/main" val="392107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8" grpId="0" animBg="1"/>
      <p:bldP spid="29" grpId="0"/>
      <p:bldP spid="30" grpId="0"/>
      <p:bldP spid="31" grpId="0" animBg="1"/>
      <p:bldP spid="32" grpId="0"/>
      <p:bldP spid="33" grpId="0" animBg="1"/>
      <p:bldP spid="34" grpId="0" animBg="1"/>
      <p:bldP spid="35" grpId="0" animBg="1"/>
      <p:bldP spid="36" grpId="0" animBg="1"/>
      <p:bldP spid="37" grpId="0" animBg="1"/>
      <p:bldP spid="38" grpId="0" animBg="1"/>
      <p:bldP spid="39" grpId="0" animBg="1"/>
      <p:bldP spid="43" grpId="0" animBg="1"/>
      <p:bldP spid="5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6388551-14CA-99A5-FCCE-8BC97A1CA9BE}"/>
              </a:ext>
            </a:extLst>
          </p:cNvPr>
          <p:cNvSpPr/>
          <p:nvPr/>
        </p:nvSpPr>
        <p:spPr>
          <a:xfrm>
            <a:off x="159559" y="850612"/>
            <a:ext cx="7240555" cy="3985706"/>
          </a:xfrm>
          <a:prstGeom prst="rect">
            <a:avLst/>
          </a:prstGeom>
        </p:spPr>
        <p:txBody>
          <a:bodyPr wrap="square" lIns="91440" tIns="45720" rIns="91440" bIns="45720" anchor="t">
            <a:spAutoFit/>
          </a:bodyPr>
          <a:lstStyle/>
          <a:p>
            <a:pPr algn="just"/>
            <a:r>
              <a:rPr lang="de-DE" sz="1100" b="1" dirty="0">
                <a:solidFill>
                  <a:srgbClr val="000000"/>
                </a:solidFill>
                <a:latin typeface="Calibri" panose="020F0502020204030204" pitchFamily="34" charset="0"/>
                <a:cs typeface="Calibri" panose="020F0502020204030204" pitchFamily="34" charset="0"/>
              </a:rPr>
              <a:t>Beschreibung der Verstehensaktivität: </a:t>
            </a:r>
            <a:endParaRPr lang="de-DE" sz="1100" dirty="0">
              <a:effectLst/>
              <a:latin typeface="Calibri" panose="020F0502020204030204" pitchFamily="34" charset="0"/>
              <a:cs typeface="Calibri" panose="020F0502020204030204" pitchFamily="34" charset="0"/>
            </a:endParaRPr>
          </a:p>
          <a:p>
            <a:r>
              <a:rPr lang="de-DE" sz="1100" dirty="0">
                <a:effectLst/>
                <a:latin typeface="Calibri" panose="020F0502020204030204" pitchFamily="34" charset="0"/>
                <a:cs typeface="Calibri" panose="020F0502020204030204" pitchFamily="34" charset="0"/>
              </a:rPr>
              <a:t>Die Lehrkraft </a:t>
            </a:r>
            <a:r>
              <a:rPr lang="de-DE" sz="1100" dirty="0">
                <a:latin typeface="Calibri" panose="020F0502020204030204" pitchFamily="34" charset="0"/>
                <a:cs typeface="Calibri" panose="020F0502020204030204" pitchFamily="34" charset="0"/>
              </a:rPr>
              <a:t>nennt eine Zahl (im Hunderter- / Tausenderbereich in Abhängigkeit von der konkreten Lerngruppe). </a:t>
            </a:r>
            <a:br>
              <a:rPr lang="de-DE" sz="1100" dirty="0">
                <a:latin typeface="Calibri" panose="020F0502020204030204" pitchFamily="34" charset="0"/>
                <a:cs typeface="Calibri" panose="020F0502020204030204" pitchFamily="34" charset="0"/>
              </a:rPr>
            </a:br>
            <a:r>
              <a:rPr lang="de-DE" sz="1100" dirty="0">
                <a:latin typeface="Calibri" panose="020F0502020204030204" pitchFamily="34" charset="0"/>
                <a:cs typeface="Calibri" panose="020F0502020204030204" pitchFamily="34" charset="0"/>
              </a:rPr>
              <a:t>Die  Lernenden stellen die Zahl in einer anderen Darstellung (Stellentafel, bildliche Darstellung des Würfelmaterials, symbolische Zerlegung der Zahl in ihre Stellenwerte) in ihrem Heft, an der Tafel oder am iPad dar. </a:t>
            </a:r>
            <a:br>
              <a:rPr lang="de-DE" sz="1100" dirty="0">
                <a:latin typeface="Calibri" panose="020F0502020204030204" pitchFamily="34" charset="0"/>
                <a:cs typeface="Calibri" panose="020F0502020204030204" pitchFamily="34" charset="0"/>
              </a:rPr>
            </a:br>
            <a:r>
              <a:rPr lang="de-DE" sz="1100" dirty="0">
                <a:latin typeface="Calibri" panose="020F0502020204030204" pitchFamily="34" charset="0"/>
                <a:cs typeface="Calibri" panose="020F0502020204030204" pitchFamily="34" charset="0"/>
              </a:rPr>
              <a:t>Sie sollen jeweils erklären, warum die jeweiligen </a:t>
            </a:r>
            <a:r>
              <a:rPr lang="de-DE" sz="1100" dirty="0">
                <a:solidFill>
                  <a:srgbClr val="000000"/>
                </a:solidFill>
                <a:latin typeface="Calibri" panose="020F0502020204030204" pitchFamily="34" charset="0"/>
                <a:cs typeface="Calibri" panose="020F0502020204030204" pitchFamily="34" charset="0"/>
              </a:rPr>
              <a:t>Darstellungen zusammen passen.</a:t>
            </a:r>
          </a:p>
          <a:p>
            <a:r>
              <a:rPr lang="de-DE" sz="1100" dirty="0">
                <a:solidFill>
                  <a:srgbClr val="000000"/>
                </a:solidFill>
                <a:latin typeface="Calibri" panose="020F0502020204030204" pitchFamily="34" charset="0"/>
                <a:cs typeface="Calibri" panose="020F0502020204030204" pitchFamily="34" charset="0"/>
              </a:rPr>
              <a:t>Dazu ist es insbesondere wichtig zu verbalisieren, wie man genau die Hunderter / Zehner / Einer in der jeweiligen Darstellung sieht: „Im Würfelmaterial sind es die zwei Hunderterplatten, die 2 schreiben wir dann an die Hunderterstelle der Stellentafel und der Zahl. Aber in Wahrheit ist das eine 200, das sieht man an der zerlegten Zahl besser“. </a:t>
            </a:r>
          </a:p>
          <a:p>
            <a:pPr algn="just"/>
            <a:endParaRPr lang="de-DE" sz="1100"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Erforderliche Verstehensgrundlagen: </a:t>
            </a:r>
            <a:endParaRPr lang="de-DE" sz="1100" dirty="0">
              <a:effectLst/>
              <a:latin typeface="Calibri" panose="020F0502020204030204" pitchFamily="34" charset="0"/>
              <a:cs typeface="Calibri" panose="020F0502020204030204" pitchFamily="34" charset="0"/>
            </a:endParaRPr>
          </a:p>
          <a:p>
            <a:r>
              <a:rPr lang="de-DE" sz="1100" dirty="0">
                <a:latin typeface="Calibri" panose="020F0502020204030204" pitchFamily="34" charset="0"/>
                <a:cs typeface="Calibri" panose="020F0502020204030204" pitchFamily="34" charset="0"/>
              </a:rPr>
              <a:t>Lernende sollten die verschiedenen Darstellungen kennen und Grundkenntnisse über die Zerlegung von Zahlen in ihre Stellenwerte haben.</a:t>
            </a:r>
          </a:p>
          <a:p>
            <a:endParaRPr lang="de-DE" sz="1100" dirty="0">
              <a:latin typeface="Calibri" panose="020F0502020204030204" pitchFamily="34" charset="0"/>
              <a:cs typeface="Calibri" panose="020F0502020204030204" pitchFamily="34" charset="0"/>
            </a:endParaRPr>
          </a:p>
          <a:p>
            <a:r>
              <a:rPr lang="de-DE" sz="1100" b="1" dirty="0">
                <a:latin typeface="Calibri" panose="020F0502020204030204" pitchFamily="34" charset="0"/>
                <a:cs typeface="Calibri" panose="020F0502020204030204" pitchFamily="34" charset="0"/>
              </a:rPr>
              <a:t>Verstehensgrundlage für:</a:t>
            </a:r>
          </a:p>
          <a:p>
            <a:r>
              <a:rPr lang="de-DE" sz="1100" dirty="0">
                <a:latin typeface="Calibri" panose="020F0502020204030204" pitchFamily="34" charset="0"/>
                <a:cs typeface="Calibri" panose="020F0502020204030204" pitchFamily="34" charset="0"/>
              </a:rPr>
              <a:t>Lernende wenden ihre Kenntnisse über die Stellenwerte an und vertiefen sie über die unterschiedlichen Darstellungen (Darstellungsvernetzung). Der Umgang mit den verschiedenen Darstellungen ist für weitere Themen wie Dezimalzahlen (Stellentafel) oder Brüche (Bruchstreifen) grundlegend wichtig.</a:t>
            </a:r>
          </a:p>
          <a:p>
            <a:endParaRPr lang="de-DE" sz="1100" dirty="0">
              <a:latin typeface="Calibri" panose="020F0502020204030204" pitchFamily="34" charset="0"/>
              <a:cs typeface="Calibri" panose="020F0502020204030204" pitchFamily="34" charset="0"/>
            </a:endParaRPr>
          </a:p>
          <a:p>
            <a:r>
              <a:rPr lang="de-DE" sz="1100" b="1" dirty="0">
                <a:latin typeface="Calibri" panose="020F0502020204030204" pitchFamily="34" charset="0"/>
                <a:cs typeface="Calibri" panose="020F0502020204030204" pitchFamily="34" charset="0"/>
              </a:rPr>
              <a:t>Impulse für die Weiterführung:</a:t>
            </a:r>
          </a:p>
          <a:p>
            <a:r>
              <a:rPr lang="de-DE" sz="1100" dirty="0">
                <a:latin typeface="Calibri" panose="020F0502020204030204" pitchFamily="34" charset="0"/>
                <a:cs typeface="Calibri" panose="020F0502020204030204" pitchFamily="34" charset="0"/>
              </a:rPr>
              <a:t>Die genannte Zahl kann durch Hinzufügen oder Wegnehmen verändert werden. Hier stellt sich die Frage nach der Veränderung der dargestellten Zahl. Folgende Impulse können hier unterstützen:</a:t>
            </a:r>
          </a:p>
          <a:p>
            <a:pPr marL="171450" indent="-171450">
              <a:spcBef>
                <a:spcPts val="0"/>
              </a:spcBef>
              <a:buFont typeface="Wingdings" pitchFamily="2" charset="2"/>
              <a:buChar char="§"/>
            </a:pPr>
            <a:r>
              <a:rPr lang="de-DE" sz="1100" dirty="0">
                <a:latin typeface="Calibri" panose="020F0502020204030204" pitchFamily="34" charset="0"/>
                <a:cs typeface="Calibri" panose="020F0502020204030204" pitchFamily="34" charset="0"/>
              </a:rPr>
              <a:t>Wie verändern sich die Darstellungen der Zahl, wenn z. B. 3 Zehner oder 7 Einer dazu kommen? </a:t>
            </a:r>
          </a:p>
          <a:p>
            <a:pPr marL="171450" indent="-171450">
              <a:spcBef>
                <a:spcPts val="0"/>
              </a:spcBef>
              <a:buFont typeface="Wingdings" pitchFamily="2" charset="2"/>
              <a:buChar char="§"/>
            </a:pPr>
            <a:r>
              <a:rPr lang="de-DE" sz="1100" dirty="0">
                <a:latin typeface="Calibri" panose="020F0502020204030204" pitchFamily="34" charset="0"/>
                <a:cs typeface="Calibri" panose="020F0502020204030204" pitchFamily="34" charset="0"/>
              </a:rPr>
              <a:t>Wie verändern sich die Darstellungen der Zahl, wenn z. B. 4 Einer oder 5 Zehner weggenommen werden? </a:t>
            </a:r>
          </a:p>
        </p:txBody>
      </p:sp>
      <p:sp>
        <p:nvSpPr>
          <p:cNvPr id="14" name="Titel 9">
            <a:extLst>
              <a:ext uri="{FF2B5EF4-FFF2-40B4-BE49-F238E27FC236}">
                <a16:creationId xmlns:a16="http://schemas.microsoft.com/office/drawing/2014/main" id="{68A8A40A-9C90-26DD-A18A-155EB61A50C1}"/>
              </a:ext>
            </a:extLst>
          </p:cNvPr>
          <p:cNvSpPr txBox="1">
            <a:spLocks/>
          </p:cNvSpPr>
          <p:nvPr/>
        </p:nvSpPr>
        <p:spPr>
          <a:xfrm>
            <a:off x="193395" y="233289"/>
            <a:ext cx="4840515" cy="353564"/>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000" b="1">
                <a:solidFill>
                  <a:schemeClr val="bg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5pPr>
            <a:lvl6pPr marL="26732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6pPr>
            <a:lvl7pPr marL="534650"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7pPr>
            <a:lvl8pPr marL="80197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8pPr>
            <a:lvl9pPr marL="1069299"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9pPr>
          </a:lstStyle>
          <a:p>
            <a:r>
              <a:rPr lang="de-DE" b="1" dirty="0">
                <a:latin typeface="Calibri Regular"/>
              </a:rPr>
              <a:t>Verschiedene Darstellungen verknüpfen</a:t>
            </a:r>
            <a:endParaRPr lang="de-DE" dirty="0"/>
          </a:p>
        </p:txBody>
      </p:sp>
      <p:sp>
        <p:nvSpPr>
          <p:cNvPr id="11" name="Textfeld 10">
            <a:extLst>
              <a:ext uri="{FF2B5EF4-FFF2-40B4-BE49-F238E27FC236}">
                <a16:creationId xmlns:a16="http://schemas.microsoft.com/office/drawing/2014/main" id="{113C5B62-7D41-C11F-7B5B-D01C854E140F}"/>
              </a:ext>
            </a:extLst>
          </p:cNvPr>
          <p:cNvSpPr txBox="1"/>
          <p:nvPr/>
        </p:nvSpPr>
        <p:spPr>
          <a:xfrm>
            <a:off x="6005980" y="384571"/>
            <a:ext cx="1035861"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N1A</a:t>
            </a:r>
          </a:p>
        </p:txBody>
      </p:sp>
    </p:spTree>
    <p:extLst>
      <p:ext uri="{BB962C8B-B14F-4D97-AF65-F5344CB8AC3E}">
        <p14:creationId xmlns:p14="http://schemas.microsoft.com/office/powerpoint/2010/main" val="22644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E76DA-2FC9-D431-4F0F-BFD987B17F53}"/>
            </a:ext>
          </a:extLst>
        </p:cNvPr>
        <p:cNvGrpSpPr/>
        <p:nvPr/>
      </p:nvGrpSpPr>
      <p:grpSpPr>
        <a:xfrm>
          <a:off x="0" y="0"/>
          <a:ext cx="0" cy="0"/>
          <a:chOff x="0" y="0"/>
          <a:chExt cx="0" cy="0"/>
        </a:xfrm>
      </p:grpSpPr>
      <p:sp>
        <p:nvSpPr>
          <p:cNvPr id="34" name="Rechteck 33">
            <a:extLst>
              <a:ext uri="{FF2B5EF4-FFF2-40B4-BE49-F238E27FC236}">
                <a16:creationId xmlns:a16="http://schemas.microsoft.com/office/drawing/2014/main" id="{F2203A8D-7FF3-EA30-3C0B-B02FCB7E26C2}"/>
              </a:ext>
            </a:extLst>
          </p:cNvPr>
          <p:cNvSpPr/>
          <p:nvPr/>
        </p:nvSpPr>
        <p:spPr>
          <a:xfrm>
            <a:off x="99055" y="1053851"/>
            <a:ext cx="6289158" cy="285335"/>
          </a:xfrm>
          <a:prstGeom prst="rect">
            <a:avLst/>
          </a:prstGeom>
        </p:spPr>
        <p:txBody>
          <a:bodyPr wrap="square" lIns="91440" tIns="45720" rIns="91440" bIns="45720" anchor="t">
            <a:spAutoFit/>
          </a:bodyPr>
          <a:lstStyle/>
          <a:p>
            <a:pPr>
              <a:lnSpc>
                <a:spcPct val="110000"/>
              </a:lnSpc>
              <a:spcBef>
                <a:spcPts val="400"/>
              </a:spcBef>
            </a:pPr>
            <a:endParaRPr lang="de-DE" sz="1200" b="1" dirty="0">
              <a:solidFill>
                <a:srgbClr val="000000"/>
              </a:solidFill>
              <a:cs typeface="Calibri" panose="020F0502020204030204" pitchFamily="34" charset="0"/>
            </a:endParaRPr>
          </a:p>
        </p:txBody>
      </p:sp>
      <p:sp>
        <p:nvSpPr>
          <p:cNvPr id="6" name="Textfeld 5">
            <a:extLst>
              <a:ext uri="{FF2B5EF4-FFF2-40B4-BE49-F238E27FC236}">
                <a16:creationId xmlns:a16="http://schemas.microsoft.com/office/drawing/2014/main" id="{F0EECC20-5423-8D75-E9CD-23AAA8A7FFAF}"/>
              </a:ext>
            </a:extLst>
          </p:cNvPr>
          <p:cNvSpPr txBox="1"/>
          <p:nvPr/>
        </p:nvSpPr>
        <p:spPr>
          <a:xfrm>
            <a:off x="3814395" y="4065251"/>
            <a:ext cx="184731" cy="305596"/>
          </a:xfrm>
          <a:prstGeom prst="rect">
            <a:avLst/>
          </a:prstGeom>
          <a:noFill/>
        </p:spPr>
        <p:txBody>
          <a:bodyPr wrap="none" rtlCol="0">
            <a:spAutoFit/>
          </a:bodyPr>
          <a:lstStyle/>
          <a:p>
            <a:endParaRPr lang="de-DE" dirty="0"/>
          </a:p>
        </p:txBody>
      </p:sp>
      <p:sp>
        <p:nvSpPr>
          <p:cNvPr id="7" name="Textfeld 6">
            <a:extLst>
              <a:ext uri="{FF2B5EF4-FFF2-40B4-BE49-F238E27FC236}">
                <a16:creationId xmlns:a16="http://schemas.microsoft.com/office/drawing/2014/main" id="{B617F839-06F3-B306-2902-C366D370D04E}"/>
              </a:ext>
            </a:extLst>
          </p:cNvPr>
          <p:cNvSpPr txBox="1"/>
          <p:nvPr/>
        </p:nvSpPr>
        <p:spPr>
          <a:xfrm>
            <a:off x="2872103" y="2730939"/>
            <a:ext cx="1815467" cy="305596"/>
          </a:xfrm>
          <a:prstGeom prst="rect">
            <a:avLst/>
          </a:prstGeom>
          <a:noFill/>
        </p:spPr>
        <p:txBody>
          <a:bodyPr wrap="square" rtlCol="0">
            <a:spAutoFit/>
          </a:bodyPr>
          <a:lstStyle/>
          <a:p>
            <a:endParaRPr lang="de-DE" dirty="0"/>
          </a:p>
        </p:txBody>
      </p:sp>
      <p:graphicFrame>
        <p:nvGraphicFramePr>
          <p:cNvPr id="12" name="Tabelle 11">
            <a:extLst>
              <a:ext uri="{FF2B5EF4-FFF2-40B4-BE49-F238E27FC236}">
                <a16:creationId xmlns:a16="http://schemas.microsoft.com/office/drawing/2014/main" id="{FEDB3EF5-BD40-0FC5-1E0E-2F416B444AA2}"/>
              </a:ext>
            </a:extLst>
          </p:cNvPr>
          <p:cNvGraphicFramePr>
            <a:graphicFrameLocks noGrp="1"/>
          </p:cNvGraphicFramePr>
          <p:nvPr>
            <p:extLst>
              <p:ext uri="{D42A27DB-BD31-4B8C-83A1-F6EECF244321}">
                <p14:modId xmlns:p14="http://schemas.microsoft.com/office/powerpoint/2010/main" val="2011796804"/>
              </p:ext>
            </p:extLst>
          </p:nvPr>
        </p:nvGraphicFramePr>
        <p:xfrm>
          <a:off x="1145136" y="1768595"/>
          <a:ext cx="2982484" cy="1224648"/>
        </p:xfrm>
        <a:graphic>
          <a:graphicData uri="http://schemas.openxmlformats.org/drawingml/2006/table">
            <a:tbl>
              <a:tblPr firstRow="1" bandRow="1">
                <a:tableStyleId>{5940675A-B579-460E-94D1-54222C63F5DA}</a:tableStyleId>
              </a:tblPr>
              <a:tblGrid>
                <a:gridCol w="1491242">
                  <a:extLst>
                    <a:ext uri="{9D8B030D-6E8A-4147-A177-3AD203B41FA5}">
                      <a16:colId xmlns:a16="http://schemas.microsoft.com/office/drawing/2014/main" val="3583048483"/>
                    </a:ext>
                  </a:extLst>
                </a:gridCol>
                <a:gridCol w="1491242">
                  <a:extLst>
                    <a:ext uri="{9D8B030D-6E8A-4147-A177-3AD203B41FA5}">
                      <a16:colId xmlns:a16="http://schemas.microsoft.com/office/drawing/2014/main" val="848509314"/>
                    </a:ext>
                  </a:extLst>
                </a:gridCol>
              </a:tblGrid>
              <a:tr h="310248">
                <a:tc>
                  <a:txBody>
                    <a:bodyPr/>
                    <a:lstStyle/>
                    <a:p>
                      <a:pPr marL="0" algn="ctr" defTabSz="712866" rtl="0" eaLnBrk="1" latinLnBrk="0" hangingPunct="1">
                        <a:lnSpc>
                          <a:spcPts val="1400"/>
                        </a:lnSpc>
                      </a:pPr>
                      <a:r>
                        <a:rPr lang="de-DE"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Stellentafel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712866" rtl="0" eaLnBrk="1" latinLnBrk="0" hangingPunct="1">
                        <a:lnSpc>
                          <a:spcPts val="1400"/>
                        </a:lnSpc>
                      </a:pPr>
                      <a:r>
                        <a:rPr lang="de-DE"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Zahl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70056925"/>
                  </a:ext>
                </a:extLst>
              </a:tr>
              <a:tr h="599370">
                <a:tc>
                  <a:txBody>
                    <a:bodyPr/>
                    <a:lstStyle/>
                    <a:p>
                      <a:endParaRPr lang="de-DE" sz="1200" dirty="0">
                        <a:latin typeface="+mn-lt"/>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DE" sz="1200" dirty="0">
                        <a:solidFill>
                          <a:schemeClr val="accent1">
                            <a:lumMod val="75000"/>
                          </a:schemeClr>
                        </a:solidFill>
                        <a:latin typeface="+mn-lt"/>
                      </a:endParaRPr>
                    </a:p>
                    <a:p>
                      <a:pPr algn="ctr"/>
                      <a:endParaRPr lang="de-DE" sz="1200" dirty="0">
                        <a:solidFill>
                          <a:schemeClr val="accent1">
                            <a:lumMod val="75000"/>
                          </a:schemeClr>
                        </a:solidFill>
                        <a:latin typeface="+mn-lt"/>
                      </a:endParaRPr>
                    </a:p>
                    <a:p>
                      <a:pPr algn="ctr"/>
                      <a:r>
                        <a:rPr lang="de-DE" sz="1200" dirty="0">
                          <a:solidFill>
                            <a:schemeClr val="accent1">
                              <a:lumMod val="75000"/>
                            </a:schemeClr>
                          </a:solidFill>
                          <a:latin typeface="+mn-lt"/>
                        </a:rPr>
                        <a:t> </a:t>
                      </a:r>
                      <a:r>
                        <a:rPr lang="de-DE" sz="3000" b="1" dirty="0">
                          <a:solidFill>
                            <a:schemeClr val="accent1">
                              <a:lumMod val="75000"/>
                            </a:schemeClr>
                          </a:solidFill>
                          <a:latin typeface="The Hand Regular" panose="020F0502020204030204" pitchFamily="34" charset="0"/>
                          <a:ea typeface="Annai MN" pitchFamily="2" charset="77"/>
                          <a:cs typeface="Annai MN" pitchFamily="2" charset="77"/>
                        </a:rPr>
                        <a:t>12115</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3163894"/>
                  </a:ext>
                </a:extLst>
              </a:tr>
            </a:tbl>
          </a:graphicData>
        </a:graphic>
      </p:graphicFrame>
      <p:graphicFrame>
        <p:nvGraphicFramePr>
          <p:cNvPr id="5" name="Tabelle 4">
            <a:extLst>
              <a:ext uri="{FF2B5EF4-FFF2-40B4-BE49-F238E27FC236}">
                <a16:creationId xmlns:a16="http://schemas.microsoft.com/office/drawing/2014/main" id="{ADE8BCBC-3166-AC61-3B37-59B6FA727732}"/>
              </a:ext>
            </a:extLst>
          </p:cNvPr>
          <p:cNvGraphicFramePr>
            <a:graphicFrameLocks noGrp="1"/>
          </p:cNvGraphicFramePr>
          <p:nvPr>
            <p:extLst>
              <p:ext uri="{D42A27DB-BD31-4B8C-83A1-F6EECF244321}">
                <p14:modId xmlns:p14="http://schemas.microsoft.com/office/powerpoint/2010/main" val="1093263417"/>
              </p:ext>
            </p:extLst>
          </p:nvPr>
        </p:nvGraphicFramePr>
        <p:xfrm>
          <a:off x="1255778" y="2157281"/>
          <a:ext cx="1332632" cy="435216"/>
        </p:xfrm>
        <a:graphic>
          <a:graphicData uri="http://schemas.openxmlformats.org/drawingml/2006/table">
            <a:tbl>
              <a:tblPr firstRow="1" firstCol="1" bandRow="1">
                <a:tableStyleId>{5940675A-B579-460E-94D1-54222C63F5DA}</a:tableStyleId>
              </a:tblPr>
              <a:tblGrid>
                <a:gridCol w="333158">
                  <a:extLst>
                    <a:ext uri="{9D8B030D-6E8A-4147-A177-3AD203B41FA5}">
                      <a16:colId xmlns:a16="http://schemas.microsoft.com/office/drawing/2014/main" val="834386008"/>
                    </a:ext>
                  </a:extLst>
                </a:gridCol>
                <a:gridCol w="333158">
                  <a:extLst>
                    <a:ext uri="{9D8B030D-6E8A-4147-A177-3AD203B41FA5}">
                      <a16:colId xmlns:a16="http://schemas.microsoft.com/office/drawing/2014/main" val="3626969438"/>
                    </a:ext>
                  </a:extLst>
                </a:gridCol>
                <a:gridCol w="333158">
                  <a:extLst>
                    <a:ext uri="{9D8B030D-6E8A-4147-A177-3AD203B41FA5}">
                      <a16:colId xmlns:a16="http://schemas.microsoft.com/office/drawing/2014/main" val="3643550150"/>
                    </a:ext>
                  </a:extLst>
                </a:gridCol>
                <a:gridCol w="333158">
                  <a:extLst>
                    <a:ext uri="{9D8B030D-6E8A-4147-A177-3AD203B41FA5}">
                      <a16:colId xmlns:a16="http://schemas.microsoft.com/office/drawing/2014/main" val="2137708010"/>
                    </a:ext>
                  </a:extLst>
                </a:gridCol>
              </a:tblGrid>
              <a:tr h="217608">
                <a:tc>
                  <a:txBody>
                    <a:bodyPr/>
                    <a:lstStyle/>
                    <a:p>
                      <a:pPr algn="ctr">
                        <a:lnSpc>
                          <a:spcPts val="1400"/>
                        </a:lnSpc>
                      </a:pPr>
                      <a:r>
                        <a:rPr lang="de-DE" sz="1400" b="1" dirty="0">
                          <a:effectLst/>
                          <a:latin typeface="Calibri" panose="020F0502020204030204" pitchFamily="34" charset="0"/>
                          <a:ea typeface="Calibri" panose="020F0502020204030204" pitchFamily="34" charset="0"/>
                          <a:cs typeface="Calibri" panose="020F0502020204030204" pitchFamily="34" charset="0"/>
                        </a:rPr>
                        <a:t>T</a:t>
                      </a: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ts val="1400"/>
                        </a:lnSpc>
                      </a:pPr>
                      <a:r>
                        <a:rPr lang="de-DE" sz="1400" b="1" dirty="0">
                          <a:effectLst/>
                          <a:latin typeface="Calibri" panose="020F0502020204030204" pitchFamily="34" charset="0"/>
                          <a:ea typeface="Calibri" panose="020F0502020204030204" pitchFamily="34" charset="0"/>
                          <a:cs typeface="Calibri" panose="020F0502020204030204" pitchFamily="34" charset="0"/>
                        </a:rPr>
                        <a:t>H</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ts val="1400"/>
                        </a:lnSpc>
                      </a:pPr>
                      <a:r>
                        <a:rPr lang="de-DE" sz="1400" b="1" dirty="0">
                          <a:effectLst/>
                          <a:latin typeface="Calibri" panose="020F0502020204030204" pitchFamily="34" charset="0"/>
                          <a:ea typeface="Calibri" panose="020F0502020204030204" pitchFamily="34" charset="0"/>
                          <a:cs typeface="Calibri" panose="020F0502020204030204" pitchFamily="34" charset="0"/>
                        </a:rPr>
                        <a:t>Z</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ts val="1400"/>
                        </a:lnSpc>
                      </a:pPr>
                      <a:r>
                        <a:rPr lang="de-DE" sz="1400" b="1" dirty="0">
                          <a:effectLst/>
                          <a:latin typeface="Calibri" panose="020F0502020204030204" pitchFamily="34" charset="0"/>
                          <a:ea typeface="Calibri" panose="020F0502020204030204" pitchFamily="34" charset="0"/>
                          <a:cs typeface="Calibri" panose="020F0502020204030204" pitchFamily="34" charset="0"/>
                        </a:rPr>
                        <a:t>E</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81961965"/>
                  </a:ext>
                </a:extLst>
              </a:tr>
              <a:tr h="217608">
                <a:tc>
                  <a:txBody>
                    <a:bodyPr/>
                    <a:lstStyle/>
                    <a:p>
                      <a:pPr algn="ctr">
                        <a:lnSpc>
                          <a:spcPts val="1400"/>
                        </a:lnSpc>
                      </a:pPr>
                      <a:r>
                        <a:rPr lang="de-DE" sz="1400" dirty="0">
                          <a:effectLst/>
                          <a:latin typeface="Calibri" panose="020F0502020204030204" pitchFamily="34" charset="0"/>
                          <a:cs typeface="Calibri" panose="020F0502020204030204" pitchFamily="34" charset="0"/>
                        </a:rPr>
                        <a:t> </a:t>
                      </a:r>
                      <a:endParaRPr lang="de-DE"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pPr>
                      <a:r>
                        <a:rPr lang="de-DE" sz="1400" dirty="0">
                          <a:effectLst/>
                          <a:latin typeface="Calibri" panose="020F0502020204030204" pitchFamily="34" charset="0"/>
                          <a:cs typeface="Calibri" panose="020F0502020204030204" pitchFamily="34" charset="0"/>
                        </a:rPr>
                        <a:t>12</a:t>
                      </a:r>
                      <a:endParaRPr lang="de-DE"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pPr>
                      <a:r>
                        <a:rPr lang="de-DE" sz="1400" dirty="0">
                          <a:effectLst/>
                          <a:latin typeface="Calibri" panose="020F0502020204030204" pitchFamily="34" charset="0"/>
                          <a:ea typeface="Calibri" panose="020F0502020204030204" pitchFamily="34" charset="0"/>
                          <a:cs typeface="Calibri" panose="020F0502020204030204" pitchFamily="34" charset="0"/>
                        </a:rPr>
                        <a:t>1</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pPr>
                      <a:r>
                        <a:rPr lang="de-DE" sz="1400" dirty="0">
                          <a:effectLst/>
                          <a:latin typeface="Calibri" panose="020F0502020204030204" pitchFamily="34" charset="0"/>
                          <a:ea typeface="Calibri" panose="020F0502020204030204" pitchFamily="34" charset="0"/>
                          <a:cs typeface="Calibri" panose="020F0502020204030204" pitchFamily="34" charset="0"/>
                        </a:rPr>
                        <a:t>15</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9299677"/>
                  </a:ext>
                </a:extLst>
              </a:tr>
            </a:tbl>
          </a:graphicData>
        </a:graphic>
      </p:graphicFrame>
      <p:grpSp>
        <p:nvGrpSpPr>
          <p:cNvPr id="9" name="Gruppieren 8">
            <a:extLst>
              <a:ext uri="{FF2B5EF4-FFF2-40B4-BE49-F238E27FC236}">
                <a16:creationId xmlns:a16="http://schemas.microsoft.com/office/drawing/2014/main" id="{43F88B84-ABB6-B49E-1F60-C62E379D220F}"/>
              </a:ext>
            </a:extLst>
          </p:cNvPr>
          <p:cNvGrpSpPr/>
          <p:nvPr/>
        </p:nvGrpSpPr>
        <p:grpSpPr>
          <a:xfrm>
            <a:off x="4657882" y="1981194"/>
            <a:ext cx="2764296" cy="694690"/>
            <a:chOff x="719455" y="2106414"/>
            <a:chExt cx="2764296" cy="694690"/>
          </a:xfrm>
        </p:grpSpPr>
        <p:sp>
          <p:nvSpPr>
            <p:cNvPr id="13" name="Abgerundete rechteckige Legende 1">
              <a:extLst>
                <a:ext uri="{FF2B5EF4-FFF2-40B4-BE49-F238E27FC236}">
                  <a16:creationId xmlns:a16="http://schemas.microsoft.com/office/drawing/2014/main" id="{9DFA6DF1-9B60-77D0-B42E-3407C9EACA64}"/>
                </a:ext>
              </a:extLst>
            </p:cNvPr>
            <p:cNvSpPr/>
            <p:nvPr/>
          </p:nvSpPr>
          <p:spPr>
            <a:xfrm>
              <a:off x="1550518" y="2216724"/>
              <a:ext cx="1933233" cy="431800"/>
            </a:xfrm>
            <a:prstGeom prst="wedgeRoundRectCallout">
              <a:avLst>
                <a:gd name="adj1" fmla="val -68024"/>
                <a:gd name="adj2" fmla="val 32"/>
                <a:gd name="adj3" fmla="val 16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ctr" defTabSz="566945" eaLnBrk="0" fontAlgn="base" hangingPunct="0">
                <a:spcBef>
                  <a:spcPct val="0"/>
                </a:spcBef>
                <a:spcAft>
                  <a:spcPct val="0"/>
                </a:spcAft>
              </a:pPr>
              <a:r>
                <a:rPr lang="de-DE" altLang="de-DE" sz="1200" dirty="0">
                  <a:solidFill>
                    <a:schemeClr val="tx1"/>
                  </a:solidFill>
                  <a:cs typeface="Times New Roman" panose="02020603050405020304" pitchFamily="18" charset="0"/>
                </a:rPr>
                <a:t>Ich habe als Zahl 12115 aufgeschrieben. </a:t>
              </a:r>
            </a:p>
          </p:txBody>
        </p:sp>
        <p:grpSp>
          <p:nvGrpSpPr>
            <p:cNvPr id="16" name="Gruppieren 15">
              <a:extLst>
                <a:ext uri="{FF2B5EF4-FFF2-40B4-BE49-F238E27FC236}">
                  <a16:creationId xmlns:a16="http://schemas.microsoft.com/office/drawing/2014/main" id="{AEA60172-00D7-3C5F-64BC-88044B64716F}"/>
                </a:ext>
              </a:extLst>
            </p:cNvPr>
            <p:cNvGrpSpPr/>
            <p:nvPr/>
          </p:nvGrpSpPr>
          <p:grpSpPr>
            <a:xfrm>
              <a:off x="719455" y="2106414"/>
              <a:ext cx="547370" cy="694690"/>
              <a:chOff x="0" y="0"/>
              <a:chExt cx="547370" cy="694698"/>
            </a:xfrm>
          </p:grpSpPr>
          <p:pic>
            <p:nvPicPr>
              <p:cNvPr id="17" name="Grafik 16">
                <a:extLst>
                  <a:ext uri="{FF2B5EF4-FFF2-40B4-BE49-F238E27FC236}">
                    <a16:creationId xmlns:a16="http://schemas.microsoft.com/office/drawing/2014/main" id="{2CAE8C19-E144-C320-AD03-997B24FA16D7}"/>
                  </a:ext>
                </a:extLst>
              </p:cNvPr>
              <p:cNvPicPr>
                <a:picLocks noChangeAspect="1"/>
              </p:cNvPicPr>
              <p:nvPr/>
            </p:nvPicPr>
            <p:blipFill>
              <a:blip r:embed="rId3"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547370" cy="629920"/>
              </a:xfrm>
              <a:prstGeom prst="rect">
                <a:avLst/>
              </a:prstGeom>
            </p:spPr>
          </p:pic>
          <p:sp>
            <p:nvSpPr>
              <p:cNvPr id="18" name="Textfeld 12">
                <a:extLst>
                  <a:ext uri="{FF2B5EF4-FFF2-40B4-BE49-F238E27FC236}">
                    <a16:creationId xmlns:a16="http://schemas.microsoft.com/office/drawing/2014/main" id="{DE015196-FEB3-1003-4B19-E2A83F950DDD}"/>
                  </a:ext>
                </a:extLst>
              </p:cNvPr>
              <p:cNvSpPr txBox="1"/>
              <p:nvPr/>
            </p:nvSpPr>
            <p:spPr>
              <a:xfrm>
                <a:off x="72507" y="547834"/>
                <a:ext cx="349885" cy="14686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400"/>
                  </a:lnSpc>
                </a:pPr>
                <a:r>
                  <a:rPr lang="de-DE"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Tara</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itel 20">
            <a:extLst>
              <a:ext uri="{FF2B5EF4-FFF2-40B4-BE49-F238E27FC236}">
                <a16:creationId xmlns:a16="http://schemas.microsoft.com/office/drawing/2014/main" id="{9BC9819F-1104-4663-ABB9-3F1B81C8B998}"/>
              </a:ext>
            </a:extLst>
          </p:cNvPr>
          <p:cNvSpPr>
            <a:spLocks noGrp="1"/>
          </p:cNvSpPr>
          <p:nvPr>
            <p:ph type="title"/>
          </p:nvPr>
        </p:nvSpPr>
        <p:spPr>
          <a:xfrm>
            <a:off x="180714" y="160920"/>
            <a:ext cx="5787459" cy="567542"/>
          </a:xfrm>
        </p:spPr>
        <p:txBody>
          <a:bodyPr>
            <a:normAutofit fontScale="90000"/>
          </a:bodyPr>
          <a:lstStyle/>
          <a:p>
            <a:r>
              <a:rPr lang="de-DE" dirty="0">
                <a:latin typeface="Calibri Regular"/>
              </a:rPr>
              <a:t>Stellen richtig nutzen mit Stellentafel und Würfelmaterial</a:t>
            </a:r>
            <a:endParaRPr lang="de-DE" dirty="0"/>
          </a:p>
        </p:txBody>
      </p:sp>
      <p:sp>
        <p:nvSpPr>
          <p:cNvPr id="22" name="Textfeld 21">
            <a:extLst>
              <a:ext uri="{FF2B5EF4-FFF2-40B4-BE49-F238E27FC236}">
                <a16:creationId xmlns:a16="http://schemas.microsoft.com/office/drawing/2014/main" id="{0CF3C47D-C976-9DDB-55E8-57480AF2FBAC}"/>
              </a:ext>
            </a:extLst>
          </p:cNvPr>
          <p:cNvSpPr txBox="1"/>
          <p:nvPr/>
        </p:nvSpPr>
        <p:spPr>
          <a:xfrm>
            <a:off x="5978089" y="384571"/>
            <a:ext cx="1064715" cy="246221"/>
          </a:xfrm>
          <a:prstGeom prst="rect">
            <a:avLst/>
          </a:prstGeom>
          <a:noFill/>
        </p:spPr>
        <p:txBody>
          <a:bodyPr wrap="none" rtlCol="0">
            <a:spAutoFit/>
          </a:bodyPr>
          <a:lstStyle/>
          <a:p>
            <a:pPr algn="r"/>
            <a:r>
              <a:rPr lang="de-DE" sz="1000" dirty="0">
                <a:solidFill>
                  <a:schemeClr val="bg1"/>
                </a:solidFill>
              </a:rPr>
              <a:t>zu Baustein</a:t>
            </a:r>
            <a:r>
              <a:rPr lang="de-DE" sz="1000" dirty="0">
                <a:solidFill>
                  <a:srgbClr val="00B050"/>
                </a:solidFill>
              </a:rPr>
              <a:t> </a:t>
            </a:r>
            <a:r>
              <a:rPr lang="de-DE" sz="1000" dirty="0">
                <a:solidFill>
                  <a:schemeClr val="bg1"/>
                </a:solidFill>
              </a:rPr>
              <a:t>N1A</a:t>
            </a:r>
          </a:p>
        </p:txBody>
      </p:sp>
      <p:sp>
        <p:nvSpPr>
          <p:cNvPr id="3" name="Textfeld 2">
            <a:extLst>
              <a:ext uri="{FF2B5EF4-FFF2-40B4-BE49-F238E27FC236}">
                <a16:creationId xmlns:a16="http://schemas.microsoft.com/office/drawing/2014/main" id="{2DE862D0-486D-E731-C72E-1863376DF01C}"/>
              </a:ext>
            </a:extLst>
          </p:cNvPr>
          <p:cNvSpPr txBox="1"/>
          <p:nvPr/>
        </p:nvSpPr>
        <p:spPr>
          <a:xfrm>
            <a:off x="1174439" y="3353972"/>
            <a:ext cx="3903184" cy="1169551"/>
          </a:xfrm>
          <a:prstGeom prst="rect">
            <a:avLst/>
          </a:prstGeom>
          <a:noFill/>
        </p:spPr>
        <p:txBody>
          <a:bodyPr wrap="none" rtlCol="0">
            <a:spAutoFit/>
          </a:bodyPr>
          <a:lstStyle/>
          <a:p>
            <a:pPr marL="285750" indent="-285750">
              <a:buClr>
                <a:srgbClr val="327A86"/>
              </a:buClr>
              <a:buFont typeface="Wingdings" pitchFamily="2" charset="2"/>
              <a:buChar char="§"/>
            </a:pPr>
            <a:r>
              <a:rPr lang="de-DE" sz="1400" dirty="0"/>
              <a:t>Beschreibt, was Tara gemacht hat. Stimmt das?</a:t>
            </a:r>
          </a:p>
          <a:p>
            <a:pPr marL="285750" indent="-285750">
              <a:buClr>
                <a:srgbClr val="327A86"/>
              </a:buClr>
              <a:buFont typeface="Wingdings" pitchFamily="2" charset="2"/>
              <a:buChar char="§"/>
            </a:pPr>
            <a:endParaRPr lang="de-DE" sz="1400" dirty="0"/>
          </a:p>
          <a:p>
            <a:pPr marL="285750" indent="-285750">
              <a:buClr>
                <a:srgbClr val="327A86"/>
              </a:buClr>
              <a:buFont typeface="Wingdings" pitchFamily="2" charset="2"/>
              <a:buChar char="§"/>
            </a:pPr>
            <a:r>
              <a:rPr lang="de-DE" sz="1400" dirty="0"/>
              <a:t>Was würdet ihr anders machen? Warum?</a:t>
            </a:r>
            <a:br>
              <a:rPr lang="de-DE" sz="1400" dirty="0"/>
            </a:br>
            <a:r>
              <a:rPr lang="de-DE" sz="1400" dirty="0"/>
              <a:t>Erklärt mit dem Würfelmaterial.</a:t>
            </a:r>
            <a:br>
              <a:rPr lang="de-DE" sz="1400" dirty="0"/>
            </a:br>
            <a:endParaRPr lang="de-DE" sz="1400" dirty="0"/>
          </a:p>
        </p:txBody>
      </p:sp>
      <p:pic>
        <p:nvPicPr>
          <p:cNvPr id="2" name="Picture 45" descr="dieneskleiner">
            <a:extLst>
              <a:ext uri="{FF2B5EF4-FFF2-40B4-BE49-F238E27FC236}">
                <a16:creationId xmlns:a16="http://schemas.microsoft.com/office/drawing/2014/main" id="{0108DFD0-831F-1FF5-1602-C10C19010B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8945" y="3661748"/>
            <a:ext cx="1650872" cy="1418198"/>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feld 7">
            <a:extLst>
              <a:ext uri="{FF2B5EF4-FFF2-40B4-BE49-F238E27FC236}">
                <a16:creationId xmlns:a16="http://schemas.microsoft.com/office/drawing/2014/main" id="{41DF68AD-6E46-2A1E-3F3B-774F59E68EB2}"/>
              </a:ext>
            </a:extLst>
          </p:cNvPr>
          <p:cNvSpPr txBox="1"/>
          <p:nvPr/>
        </p:nvSpPr>
        <p:spPr>
          <a:xfrm>
            <a:off x="1174439" y="4443793"/>
            <a:ext cx="5723232" cy="738664"/>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solidFill>
                  <a:schemeClr val="accent2"/>
                </a:solidFill>
              </a:rPr>
              <a:t>Wann kann man die Ziffern aus der Stellentafel</a:t>
            </a:r>
            <a:br>
              <a:rPr lang="de-DE" sz="1400" dirty="0">
                <a:solidFill>
                  <a:schemeClr val="accent2"/>
                </a:solidFill>
              </a:rPr>
            </a:br>
            <a:r>
              <a:rPr lang="de-DE" sz="1400" dirty="0">
                <a:solidFill>
                  <a:schemeClr val="accent2"/>
                </a:solidFill>
              </a:rPr>
              <a:t>einfach in die Zahl übertragen? </a:t>
            </a:r>
            <a:br>
              <a:rPr lang="de-DE" sz="1400" dirty="0">
                <a:solidFill>
                  <a:schemeClr val="accent2"/>
                </a:solidFill>
              </a:rPr>
            </a:br>
            <a:r>
              <a:rPr lang="de-DE" sz="1400" dirty="0">
                <a:solidFill>
                  <a:schemeClr val="accent2"/>
                </a:solidFill>
              </a:rPr>
              <a:t>Wann muss man erst aufräumen?</a:t>
            </a:r>
          </a:p>
        </p:txBody>
      </p:sp>
      <p:pic>
        <p:nvPicPr>
          <p:cNvPr id="10" name="Grafik 9">
            <a:extLst>
              <a:ext uri="{FF2B5EF4-FFF2-40B4-BE49-F238E27FC236}">
                <a16:creationId xmlns:a16="http://schemas.microsoft.com/office/drawing/2014/main" id="{ED367740-F667-893B-A19B-5B90F9D58F02}"/>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01330" y="4514796"/>
            <a:ext cx="281850" cy="281850"/>
          </a:xfrm>
          <a:prstGeom prst="rect">
            <a:avLst/>
          </a:prstGeom>
        </p:spPr>
      </p:pic>
      <p:graphicFrame>
        <p:nvGraphicFramePr>
          <p:cNvPr id="11" name="Tabelle 10">
            <a:extLst>
              <a:ext uri="{FF2B5EF4-FFF2-40B4-BE49-F238E27FC236}">
                <a16:creationId xmlns:a16="http://schemas.microsoft.com/office/drawing/2014/main" id="{DF54D887-23D4-B27E-C618-EBB3E554D2B7}"/>
              </a:ext>
            </a:extLst>
          </p:cNvPr>
          <p:cNvGraphicFramePr>
            <a:graphicFrameLocks noGrp="1"/>
          </p:cNvGraphicFramePr>
          <p:nvPr>
            <p:extLst>
              <p:ext uri="{D42A27DB-BD31-4B8C-83A1-F6EECF244321}">
                <p14:modId xmlns:p14="http://schemas.microsoft.com/office/powerpoint/2010/main" val="2583778094"/>
              </p:ext>
            </p:extLst>
          </p:nvPr>
        </p:nvGraphicFramePr>
        <p:xfrm>
          <a:off x="1255339" y="2593855"/>
          <a:ext cx="1332632" cy="217608"/>
        </p:xfrm>
        <a:graphic>
          <a:graphicData uri="http://schemas.openxmlformats.org/drawingml/2006/table">
            <a:tbl>
              <a:tblPr firstRow="1" firstCol="1" bandRow="1">
                <a:tableStyleId>{5940675A-B579-460E-94D1-54222C63F5DA}</a:tableStyleId>
              </a:tblPr>
              <a:tblGrid>
                <a:gridCol w="333158">
                  <a:extLst>
                    <a:ext uri="{9D8B030D-6E8A-4147-A177-3AD203B41FA5}">
                      <a16:colId xmlns:a16="http://schemas.microsoft.com/office/drawing/2014/main" val="834386008"/>
                    </a:ext>
                  </a:extLst>
                </a:gridCol>
                <a:gridCol w="333158">
                  <a:extLst>
                    <a:ext uri="{9D8B030D-6E8A-4147-A177-3AD203B41FA5}">
                      <a16:colId xmlns:a16="http://schemas.microsoft.com/office/drawing/2014/main" val="3626969438"/>
                    </a:ext>
                  </a:extLst>
                </a:gridCol>
                <a:gridCol w="333158">
                  <a:extLst>
                    <a:ext uri="{9D8B030D-6E8A-4147-A177-3AD203B41FA5}">
                      <a16:colId xmlns:a16="http://schemas.microsoft.com/office/drawing/2014/main" val="3643550150"/>
                    </a:ext>
                  </a:extLst>
                </a:gridCol>
                <a:gridCol w="333158">
                  <a:extLst>
                    <a:ext uri="{9D8B030D-6E8A-4147-A177-3AD203B41FA5}">
                      <a16:colId xmlns:a16="http://schemas.microsoft.com/office/drawing/2014/main" val="2137708010"/>
                    </a:ext>
                  </a:extLst>
                </a:gridCol>
              </a:tblGrid>
              <a:tr h="217608">
                <a:tc>
                  <a:txBody>
                    <a:bodyPr/>
                    <a:lstStyle/>
                    <a:p>
                      <a:pPr algn="ctr">
                        <a:lnSpc>
                          <a:spcPts val="1400"/>
                        </a:lnSpc>
                      </a:pPr>
                      <a:r>
                        <a:rPr lang="de-DE" sz="1400" dirty="0">
                          <a:effectLst/>
                          <a:latin typeface="Calibri" panose="020F0502020204030204" pitchFamily="34" charset="0"/>
                          <a:cs typeface="Calibri" panose="020F0502020204030204" pitchFamily="34" charset="0"/>
                        </a:rPr>
                        <a:t> </a:t>
                      </a:r>
                      <a:endParaRPr lang="de-DE"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pPr>
                      <a:endParaRPr lang="de-DE"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pPr>
                      <a:endParaRPr lang="de-DE"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pPr>
                      <a:endParaRPr lang="de-DE"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9299677"/>
                  </a:ext>
                </a:extLst>
              </a:tr>
            </a:tbl>
          </a:graphicData>
        </a:graphic>
      </p:graphicFrame>
    </p:spTree>
    <p:extLst>
      <p:ext uri="{BB962C8B-B14F-4D97-AF65-F5344CB8AC3E}">
        <p14:creationId xmlns:p14="http://schemas.microsoft.com/office/powerpoint/2010/main" val="258263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7735224-A0EC-0ED0-0632-851A96E8DAF8}"/>
              </a:ext>
            </a:extLst>
          </p:cNvPr>
          <p:cNvSpPr/>
          <p:nvPr/>
        </p:nvSpPr>
        <p:spPr>
          <a:xfrm>
            <a:off x="159559" y="867471"/>
            <a:ext cx="7240555" cy="3308598"/>
          </a:xfrm>
          <a:prstGeom prst="rect">
            <a:avLst/>
          </a:prstGeom>
        </p:spPr>
        <p:txBody>
          <a:bodyPr wrap="square" lIns="91440" tIns="45720" rIns="91440" bIns="45720" anchor="t">
            <a:spAutoFit/>
          </a:bodyPr>
          <a:lstStyle/>
          <a:p>
            <a:pPr algn="just"/>
            <a:r>
              <a:rPr lang="de-DE" sz="1100" b="1" dirty="0">
                <a:solidFill>
                  <a:srgbClr val="000000"/>
                </a:solidFill>
                <a:latin typeface="Calibri" panose="020F0502020204030204" pitchFamily="34" charset="0"/>
                <a:cs typeface="Calibri" panose="020F0502020204030204" pitchFamily="34" charset="0"/>
              </a:rPr>
              <a:t>Beschreibung der Verstehensaktivität: </a:t>
            </a:r>
            <a:endParaRPr lang="de-DE" sz="1100" dirty="0">
              <a:effectLst/>
              <a:latin typeface="Calibri" panose="020F0502020204030204" pitchFamily="34" charset="0"/>
              <a:cs typeface="Calibri" panose="020F0502020204030204" pitchFamily="34" charset="0"/>
            </a:endParaRPr>
          </a:p>
          <a:p>
            <a:pPr algn="just"/>
            <a:r>
              <a:rPr lang="de-DE" sz="1100" dirty="0">
                <a:effectLst/>
                <a:latin typeface="Calibri" panose="020F0502020204030204" pitchFamily="34" charset="0"/>
                <a:cs typeface="Calibri" panose="020F0502020204030204" pitchFamily="34" charset="0"/>
              </a:rPr>
              <a:t>Die Lehrkraft zeigt das Bild und regt die Erläuterung der Bündelungseigenschaft </a:t>
            </a:r>
            <a:r>
              <a:rPr lang="de-DE" sz="1100" dirty="0">
                <a:latin typeface="Calibri" panose="020F0502020204030204" pitchFamily="34" charset="0"/>
                <a:cs typeface="Calibri" panose="020F0502020204030204" pitchFamily="34" charset="0"/>
              </a:rPr>
              <a:t>anhand der </a:t>
            </a:r>
            <a:r>
              <a:rPr lang="de-DE" sz="1100" dirty="0">
                <a:effectLst/>
                <a:latin typeface="Calibri" panose="020F0502020204030204" pitchFamily="34" charset="0"/>
                <a:cs typeface="Calibri" panose="020F0502020204030204" pitchFamily="34" charset="0"/>
              </a:rPr>
              <a:t>fehlerhaften Lösung </a:t>
            </a:r>
            <a:br>
              <a:rPr lang="de-DE" sz="1100" dirty="0">
                <a:effectLst/>
                <a:latin typeface="Calibri" panose="020F0502020204030204" pitchFamily="34" charset="0"/>
                <a:cs typeface="Calibri" panose="020F0502020204030204" pitchFamily="34" charset="0"/>
              </a:rPr>
            </a:br>
            <a:r>
              <a:rPr lang="de-DE" sz="1100" dirty="0">
                <a:effectLst/>
                <a:latin typeface="Calibri" panose="020F0502020204030204" pitchFamily="34" charset="0"/>
                <a:cs typeface="Calibri" panose="020F0502020204030204" pitchFamily="34" charset="0"/>
              </a:rPr>
              <a:t>von Tara an. </a:t>
            </a:r>
            <a:r>
              <a:rPr lang="de-DE" sz="1100" dirty="0">
                <a:latin typeface="Calibri" panose="020F0502020204030204" pitchFamily="34" charset="0"/>
                <a:cs typeface="Calibri" panose="020F0502020204030204" pitchFamily="34" charset="0"/>
              </a:rPr>
              <a:t>Da</a:t>
            </a:r>
            <a:r>
              <a:rPr lang="de-DE" sz="1100" dirty="0">
                <a:effectLst/>
                <a:latin typeface="Calibri" panose="020F0502020204030204" pitchFamily="34" charset="0"/>
                <a:cs typeface="Calibri" panose="020F0502020204030204" pitchFamily="34" charset="0"/>
              </a:rPr>
              <a:t>bei wird das Bündelungsprinzip erarbeitet, </a:t>
            </a:r>
            <a:r>
              <a:rPr lang="de-DE" sz="1100" dirty="0">
                <a:latin typeface="Calibri" panose="020F0502020204030204" pitchFamily="34" charset="0"/>
                <a:cs typeface="Calibri" panose="020F0502020204030204" pitchFamily="34" charset="0"/>
              </a:rPr>
              <a:t>indem die Lernenden die in der Stellentafel notierte Zahl parallel mit Würfelmaterial legen und das Bündeln handelnd nachvollziehen und dabei sprachlich begleiten können.</a:t>
            </a:r>
          </a:p>
          <a:p>
            <a:pPr algn="just"/>
            <a:r>
              <a:rPr lang="de-DE" sz="1100" dirty="0">
                <a:latin typeface="Calibri" panose="020F0502020204030204" pitchFamily="34" charset="0"/>
                <a:cs typeface="Calibri" panose="020F0502020204030204" pitchFamily="34" charset="0"/>
              </a:rPr>
              <a:t>Nur wenn in der Stellentafel nur Ziffern bis 9 stehen, kann die Zahl einfach übertragen werden, sonst muss erst aufgeräumt und gebündelt werden. Dabei werden immer 10 zur nächsten Einheit gebündelt, z.B. 10 Hunderter zu einem Tausender. </a:t>
            </a:r>
          </a:p>
          <a:p>
            <a:pPr algn="just"/>
            <a:endParaRPr lang="de-DE" sz="1100" dirty="0">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Erforderliche Verstehensgrundlagen: </a:t>
            </a:r>
            <a:endParaRPr lang="de-DE" sz="1100" dirty="0">
              <a:effectLst/>
              <a:latin typeface="Calibri" panose="020F0502020204030204" pitchFamily="34" charset="0"/>
              <a:cs typeface="Calibri" panose="020F0502020204030204" pitchFamily="34" charset="0"/>
            </a:endParaRPr>
          </a:p>
          <a:p>
            <a:pPr algn="just"/>
            <a:r>
              <a:rPr lang="de-DE" sz="1100" dirty="0">
                <a:effectLst/>
                <a:latin typeface="Calibri" panose="020F0502020204030204" pitchFamily="34" charset="0"/>
                <a:cs typeface="Calibri" panose="020F0502020204030204" pitchFamily="34" charset="0"/>
              </a:rPr>
              <a:t>Ein grundlegendes Stellenwertverständnis sowie Kenntnis der verschiedenen Darstellungen und deren Vernetzung </a:t>
            </a:r>
            <a:br>
              <a:rPr lang="de-DE" sz="1100" dirty="0">
                <a:effectLst/>
                <a:latin typeface="Calibri" panose="020F0502020204030204" pitchFamily="34" charset="0"/>
                <a:cs typeface="Calibri" panose="020F0502020204030204" pitchFamily="34" charset="0"/>
              </a:rPr>
            </a:br>
            <a:r>
              <a:rPr lang="de-DE" sz="1100" dirty="0">
                <a:effectLst/>
                <a:latin typeface="Calibri" panose="020F0502020204030204" pitchFamily="34" charset="0"/>
                <a:cs typeface="Calibri" panose="020F0502020204030204" pitchFamily="34" charset="0"/>
              </a:rPr>
              <a:t>sind Voraussetzung.</a:t>
            </a:r>
          </a:p>
          <a:p>
            <a:pPr algn="just"/>
            <a:endParaRPr lang="de-DE" sz="1100" dirty="0">
              <a:effectLst/>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Verstehensgrundlage für: </a:t>
            </a:r>
            <a:endParaRPr lang="de-DE" sz="1100" dirty="0">
              <a:effectLst/>
              <a:latin typeface="Calibri" panose="020F0502020204030204" pitchFamily="34" charset="0"/>
              <a:cs typeface="Calibri" panose="020F0502020204030204" pitchFamily="34" charset="0"/>
            </a:endParaRPr>
          </a:p>
          <a:p>
            <a:pPr algn="just"/>
            <a:r>
              <a:rPr lang="de-DE" sz="1100" dirty="0">
                <a:solidFill>
                  <a:srgbClr val="000000"/>
                </a:solidFill>
                <a:latin typeface="Calibri" panose="020F0502020204030204" pitchFamily="34" charset="0"/>
                <a:cs typeface="Calibri" panose="020F0502020204030204" pitchFamily="34" charset="0"/>
              </a:rPr>
              <a:t>Das</a:t>
            </a:r>
            <a:r>
              <a:rPr lang="de-DE" sz="1100" b="1" dirty="0">
                <a:solidFill>
                  <a:srgbClr val="000000"/>
                </a:solidFill>
                <a:latin typeface="Calibri" panose="020F0502020204030204" pitchFamily="34" charset="0"/>
                <a:cs typeface="Calibri" panose="020F0502020204030204" pitchFamily="34" charset="0"/>
              </a:rPr>
              <a:t> </a:t>
            </a:r>
            <a:r>
              <a:rPr lang="de-DE" sz="1100" dirty="0">
                <a:solidFill>
                  <a:srgbClr val="000000"/>
                </a:solidFill>
                <a:latin typeface="Calibri" panose="020F0502020204030204" pitchFamily="34" charset="0"/>
                <a:cs typeface="Calibri" panose="020F0502020204030204" pitchFamily="34" charset="0"/>
              </a:rPr>
              <a:t>Verstehen des Bündelungsprinzips im Dezimalsystem auch im Hinblick auf die Darstellung des Bündelns und</a:t>
            </a:r>
          </a:p>
          <a:p>
            <a:pPr algn="just"/>
            <a:r>
              <a:rPr lang="de-DE" sz="1100" dirty="0">
                <a:solidFill>
                  <a:srgbClr val="000000"/>
                </a:solidFill>
                <a:latin typeface="Calibri" panose="020F0502020204030204" pitchFamily="34" charset="0"/>
                <a:cs typeface="Calibri" panose="020F0502020204030204" pitchFamily="34" charset="0"/>
              </a:rPr>
              <a:t>Entbündelns an der Stellentafel und dem verständigen halbschriftlichen Rechnen wird intensiviert.</a:t>
            </a:r>
            <a:r>
              <a:rPr lang="de-DE" sz="1100" b="1" dirty="0">
                <a:solidFill>
                  <a:srgbClr val="000000"/>
                </a:solidFill>
                <a:latin typeface="Calibri" panose="020F0502020204030204" pitchFamily="34" charset="0"/>
                <a:cs typeface="Calibri" panose="020F0502020204030204" pitchFamily="34" charset="0"/>
              </a:rPr>
              <a:t>			</a:t>
            </a:r>
            <a:br>
              <a:rPr lang="de-DE" sz="1100" b="1" dirty="0">
                <a:solidFill>
                  <a:srgbClr val="000000"/>
                </a:solidFill>
                <a:latin typeface="Calibri" panose="020F0502020204030204" pitchFamily="34" charset="0"/>
                <a:cs typeface="Calibri" panose="020F0502020204030204" pitchFamily="34" charset="0"/>
              </a:rPr>
            </a:br>
            <a:endParaRPr lang="de-DE" sz="1100" b="1" dirty="0">
              <a:solidFill>
                <a:srgbClr val="000000"/>
              </a:solidFill>
              <a:latin typeface="Calibri" panose="020F0502020204030204" pitchFamily="34" charset="0"/>
              <a:cs typeface="Calibri" panose="020F0502020204030204" pitchFamily="34" charset="0"/>
            </a:endParaRPr>
          </a:p>
          <a:p>
            <a:pPr algn="just"/>
            <a:r>
              <a:rPr lang="de-DE" sz="1100" b="1" dirty="0">
                <a:solidFill>
                  <a:srgbClr val="000000"/>
                </a:solidFill>
                <a:latin typeface="Calibri" panose="020F0502020204030204" pitchFamily="34" charset="0"/>
                <a:cs typeface="Calibri" panose="020F0502020204030204" pitchFamily="34" charset="0"/>
              </a:rPr>
              <a:t>Impulse für die Weiterführung: </a:t>
            </a:r>
          </a:p>
          <a:p>
            <a:pPr marL="171450" indent="-171450" algn="just">
              <a:buFont typeface="Wingdings" pitchFamily="2" charset="2"/>
              <a:buChar char="§"/>
            </a:pPr>
            <a:r>
              <a:rPr lang="de-DE" sz="1100" dirty="0">
                <a:solidFill>
                  <a:srgbClr val="000000"/>
                </a:solidFill>
                <a:latin typeface="Calibri" panose="020F0502020204030204" pitchFamily="34" charset="0"/>
                <a:cs typeface="Calibri" panose="020F0502020204030204" pitchFamily="34" charset="0"/>
              </a:rPr>
              <a:t>Transfer des Bündelns in andere Zahlenräume der natürlichen Zahlen und in andere Zahlbereiche (z. B. Dezimalzahlen). Die Lernenden werden dazu aufgefordert, </a:t>
            </a:r>
            <a:r>
              <a:rPr lang="de-DE" sz="1100" dirty="0">
                <a:latin typeface="Calibri" panose="020F0502020204030204" pitchFamily="34" charset="0"/>
                <a:cs typeface="Calibri" panose="020F0502020204030204" pitchFamily="34" charset="0"/>
              </a:rPr>
              <a:t>am Material </a:t>
            </a:r>
            <a:r>
              <a:rPr lang="de-DE" sz="1100" dirty="0">
                <a:solidFill>
                  <a:srgbClr val="000000"/>
                </a:solidFill>
                <a:latin typeface="Calibri" panose="020F0502020204030204" pitchFamily="34" charset="0"/>
                <a:cs typeface="Calibri" panose="020F0502020204030204" pitchFamily="34" charset="0"/>
              </a:rPr>
              <a:t>das Bündeln an der Stellentafel zu beschreiben, zu erklären und zu begründen.</a:t>
            </a:r>
          </a:p>
        </p:txBody>
      </p:sp>
      <p:sp>
        <p:nvSpPr>
          <p:cNvPr id="14" name="Titel 9">
            <a:extLst>
              <a:ext uri="{FF2B5EF4-FFF2-40B4-BE49-F238E27FC236}">
                <a16:creationId xmlns:a16="http://schemas.microsoft.com/office/drawing/2014/main" id="{68A8A40A-9C90-26DD-A18A-155EB61A50C1}"/>
              </a:ext>
            </a:extLst>
          </p:cNvPr>
          <p:cNvSpPr txBox="1">
            <a:spLocks/>
          </p:cNvSpPr>
          <p:nvPr/>
        </p:nvSpPr>
        <p:spPr>
          <a:xfrm>
            <a:off x="183004" y="250964"/>
            <a:ext cx="6226168" cy="353564"/>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000" b="1">
                <a:solidFill>
                  <a:schemeClr val="bg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5pPr>
            <a:lvl6pPr marL="26732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6pPr>
            <a:lvl7pPr marL="534650"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7pPr>
            <a:lvl8pPr marL="801975"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8pPr>
            <a:lvl9pPr marL="1069299" algn="l" rtl="0" eaLnBrk="1" fontAlgn="base" hangingPunct="1">
              <a:spcBef>
                <a:spcPct val="0"/>
              </a:spcBef>
              <a:spcAft>
                <a:spcPct val="0"/>
              </a:spcAft>
              <a:defRPr sz="1871">
                <a:solidFill>
                  <a:schemeClr val="tx2"/>
                </a:solidFill>
                <a:latin typeface="Arial" charset="0"/>
                <a:ea typeface="ＭＳ Ｐゴシック" charset="-128"/>
                <a:cs typeface="ＭＳ Ｐゴシック" charset="-128"/>
              </a:defRPr>
            </a:lvl9pPr>
          </a:lstStyle>
          <a:p>
            <a:r>
              <a:rPr lang="de-DE" sz="1800" dirty="0">
                <a:latin typeface="Calibri Regular"/>
              </a:rPr>
              <a:t>Stellen richtig nutzen mit Stellentafel und Würfelmaterial</a:t>
            </a:r>
            <a:endParaRPr lang="de-DE" sz="1800" dirty="0"/>
          </a:p>
        </p:txBody>
      </p:sp>
      <p:sp>
        <p:nvSpPr>
          <p:cNvPr id="11" name="Textfeld 10">
            <a:extLst>
              <a:ext uri="{FF2B5EF4-FFF2-40B4-BE49-F238E27FC236}">
                <a16:creationId xmlns:a16="http://schemas.microsoft.com/office/drawing/2014/main" id="{113C5B62-7D41-C11F-7B5B-D01C854E140F}"/>
              </a:ext>
            </a:extLst>
          </p:cNvPr>
          <p:cNvSpPr txBox="1"/>
          <p:nvPr/>
        </p:nvSpPr>
        <p:spPr>
          <a:xfrm>
            <a:off x="6006882" y="384571"/>
            <a:ext cx="1035861" cy="246221"/>
          </a:xfrm>
          <a:prstGeom prst="rect">
            <a:avLst/>
          </a:prstGeom>
          <a:noFill/>
        </p:spPr>
        <p:txBody>
          <a:bodyPr wrap="none" rtlCol="0">
            <a:spAutoFit/>
          </a:bodyPr>
          <a:lstStyle/>
          <a:p>
            <a:pPr algn="r"/>
            <a:r>
              <a:rPr lang="de-DE" sz="1000" dirty="0">
                <a:solidFill>
                  <a:schemeClr val="bg1"/>
                </a:solidFill>
                <a:latin typeface="Calibri" panose="020F0502020204030204" pitchFamily="34" charset="0"/>
                <a:cs typeface="Calibri" panose="020F0502020204030204" pitchFamily="34" charset="0"/>
              </a:rPr>
              <a:t>zu Baustein</a:t>
            </a:r>
            <a:r>
              <a:rPr lang="de-DE" sz="1000" dirty="0">
                <a:solidFill>
                  <a:srgbClr val="00B050"/>
                </a:solidFill>
                <a:latin typeface="Calibri" panose="020F0502020204030204" pitchFamily="34" charset="0"/>
                <a:cs typeface="Calibri" panose="020F0502020204030204" pitchFamily="34" charset="0"/>
              </a:rPr>
              <a:t> </a:t>
            </a:r>
            <a:r>
              <a:rPr lang="de-DE" sz="1000" dirty="0">
                <a:solidFill>
                  <a:schemeClr val="bg1"/>
                </a:solidFill>
                <a:latin typeface="Calibri" panose="020F0502020204030204" pitchFamily="34" charset="0"/>
                <a:cs typeface="Calibri" panose="020F0502020204030204" pitchFamily="34" charset="0"/>
              </a:rPr>
              <a:t>N1A</a:t>
            </a:r>
          </a:p>
        </p:txBody>
      </p:sp>
      <p:sp>
        <p:nvSpPr>
          <p:cNvPr id="13" name="Textfeld 12">
            <a:extLst>
              <a:ext uri="{FF2B5EF4-FFF2-40B4-BE49-F238E27FC236}">
                <a16:creationId xmlns:a16="http://schemas.microsoft.com/office/drawing/2014/main" id="{A29BE68A-04BD-BB00-1B2A-67EFAA606C91}"/>
              </a:ext>
            </a:extLst>
          </p:cNvPr>
          <p:cNvSpPr txBox="1"/>
          <p:nvPr/>
        </p:nvSpPr>
        <p:spPr>
          <a:xfrm>
            <a:off x="3177568" y="4327610"/>
            <a:ext cx="3143478" cy="430887"/>
          </a:xfrm>
          <a:prstGeom prst="rect">
            <a:avLst/>
          </a:prstGeom>
          <a:noFill/>
        </p:spPr>
        <p:txBody>
          <a:bodyPr wrap="square" rtlCol="0">
            <a:spAutoFit/>
          </a:bodyPr>
          <a:lstStyle/>
          <a:p>
            <a:r>
              <a:rPr lang="de-DE" altLang="de-DE" sz="1100" dirty="0">
                <a:latin typeface="Calibri" panose="020F0502020204030204" pitchFamily="34" charset="0"/>
                <a:cs typeface="Calibri" panose="020F0502020204030204" pitchFamily="34" charset="0"/>
              </a:rPr>
              <a:t>Jonas schreibt dazu die Zahl 12,153. </a:t>
            </a:r>
            <a:r>
              <a:rPr lang="de-DE" sz="1100" kern="100" dirty="0">
                <a:solidFill>
                  <a:schemeClr val="tx1"/>
                </a:solidFill>
                <a:latin typeface="Calibri" panose="020F0502020204030204" pitchFamily="34" charset="0"/>
                <a:ea typeface="Calibri" panose="020F0502020204030204" pitchFamily="34" charset="0"/>
                <a:cs typeface="Calibri" panose="020F0502020204030204" pitchFamily="34" charset="0"/>
              </a:rPr>
              <a:t>Passt die aufgeschriebene Zahl zur Stellentafel? Begründe.</a:t>
            </a:r>
            <a:endParaRPr lang="de-DE" sz="1200" dirty="0">
              <a:latin typeface="Calibri" panose="020F0502020204030204" pitchFamily="34" charset="0"/>
              <a:cs typeface="Calibri" panose="020F0502020204030204" pitchFamily="34" charset="0"/>
            </a:endParaRPr>
          </a:p>
        </p:txBody>
      </p:sp>
      <p:pic>
        <p:nvPicPr>
          <p:cNvPr id="15" name="Grafik 14">
            <a:extLst>
              <a:ext uri="{FF2B5EF4-FFF2-40B4-BE49-F238E27FC236}">
                <a16:creationId xmlns:a16="http://schemas.microsoft.com/office/drawing/2014/main" id="{25326FD4-F0C5-7987-4C7A-634E372827E1}"/>
              </a:ext>
            </a:extLst>
          </p:cNvPr>
          <p:cNvPicPr>
            <a:picLocks noChangeAspect="1"/>
          </p:cNvPicPr>
          <p:nvPr/>
        </p:nvPicPr>
        <p:blipFill>
          <a:blip r:embed="rId3"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441530" y="4219697"/>
            <a:ext cx="635635" cy="629691"/>
          </a:xfrm>
          <a:prstGeom prst="rect">
            <a:avLst/>
          </a:prstGeom>
        </p:spPr>
      </p:pic>
      <p:graphicFrame>
        <p:nvGraphicFramePr>
          <p:cNvPr id="16" name="Tabelle 15">
            <a:extLst>
              <a:ext uri="{FF2B5EF4-FFF2-40B4-BE49-F238E27FC236}">
                <a16:creationId xmlns:a16="http://schemas.microsoft.com/office/drawing/2014/main" id="{36C20D17-DED1-5AC3-D1CD-8647AFAC03B7}"/>
              </a:ext>
            </a:extLst>
          </p:cNvPr>
          <p:cNvGraphicFramePr>
            <a:graphicFrameLocks noGrp="1"/>
          </p:cNvGraphicFramePr>
          <p:nvPr>
            <p:extLst>
              <p:ext uri="{D42A27DB-BD31-4B8C-83A1-F6EECF244321}">
                <p14:modId xmlns:p14="http://schemas.microsoft.com/office/powerpoint/2010/main" val="3159635602"/>
              </p:ext>
            </p:extLst>
          </p:nvPr>
        </p:nvGraphicFramePr>
        <p:xfrm>
          <a:off x="563511" y="4176069"/>
          <a:ext cx="1774308" cy="688779"/>
        </p:xfrm>
        <a:graphic>
          <a:graphicData uri="http://schemas.openxmlformats.org/drawingml/2006/table">
            <a:tbl>
              <a:tblPr firstRow="1" bandRow="1">
                <a:tableStyleId>{5940675A-B579-460E-94D1-54222C63F5DA}</a:tableStyleId>
              </a:tblPr>
              <a:tblGrid>
                <a:gridCol w="1182891">
                  <a:extLst>
                    <a:ext uri="{9D8B030D-6E8A-4147-A177-3AD203B41FA5}">
                      <a16:colId xmlns:a16="http://schemas.microsoft.com/office/drawing/2014/main" val="3583048483"/>
                    </a:ext>
                  </a:extLst>
                </a:gridCol>
                <a:gridCol w="591417">
                  <a:extLst>
                    <a:ext uri="{9D8B030D-6E8A-4147-A177-3AD203B41FA5}">
                      <a16:colId xmlns:a16="http://schemas.microsoft.com/office/drawing/2014/main" val="848509314"/>
                    </a:ext>
                  </a:extLst>
                </a:gridCol>
              </a:tblGrid>
              <a:tr h="209197">
                <a:tc>
                  <a:txBody>
                    <a:bodyPr/>
                    <a:lstStyle/>
                    <a:p>
                      <a:pPr marL="0" algn="ctr" defTabSz="712866" rtl="0" eaLnBrk="1" latinLnBrk="0" hangingPunct="1">
                        <a:lnSpc>
                          <a:spcPts val="1400"/>
                        </a:lnSpc>
                      </a:pPr>
                      <a:r>
                        <a:rPr lang="de-D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Stellentafel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712866" rtl="0" eaLnBrk="1" latinLnBrk="0" hangingPunct="1">
                        <a:lnSpc>
                          <a:spcPts val="1400"/>
                        </a:lnSpc>
                      </a:pPr>
                      <a:r>
                        <a:rPr lang="de-D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Zahl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3670056925"/>
                  </a:ext>
                </a:extLst>
              </a:tr>
              <a:tr h="430461">
                <a:tc>
                  <a:txBody>
                    <a:bodyPr/>
                    <a:lstStyle/>
                    <a:p>
                      <a:endParaRPr lang="de-DE" sz="1200" b="0" i="0" dirty="0">
                        <a:latin typeface="Calibri" panose="020F050202020403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050" dirty="0">
                          <a:solidFill>
                            <a:schemeClr val="tx1"/>
                          </a:solidFill>
                          <a:latin typeface="Calibri" panose="020F0502020204030204" pitchFamily="34" charset="0"/>
                          <a:ea typeface="Brush Script MT" panose="03060802040406070304" pitchFamily="66" charset="-122"/>
                          <a:cs typeface="Calibri" panose="020F0502020204030204" pitchFamily="34" charset="0"/>
                        </a:rPr>
                        <a:t>12,153</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3163894"/>
                  </a:ext>
                </a:extLst>
              </a:tr>
            </a:tbl>
          </a:graphicData>
        </a:graphic>
      </p:graphicFrame>
      <p:graphicFrame>
        <p:nvGraphicFramePr>
          <p:cNvPr id="17" name="Tabelle 16">
            <a:extLst>
              <a:ext uri="{FF2B5EF4-FFF2-40B4-BE49-F238E27FC236}">
                <a16:creationId xmlns:a16="http://schemas.microsoft.com/office/drawing/2014/main" id="{D623FEBE-F782-52C3-A0E5-9127A180AB4E}"/>
              </a:ext>
            </a:extLst>
          </p:cNvPr>
          <p:cNvGraphicFramePr>
            <a:graphicFrameLocks noGrp="1"/>
          </p:cNvGraphicFramePr>
          <p:nvPr>
            <p:extLst>
              <p:ext uri="{D42A27DB-BD31-4B8C-83A1-F6EECF244321}">
                <p14:modId xmlns:p14="http://schemas.microsoft.com/office/powerpoint/2010/main" val="3858133250"/>
              </p:ext>
            </p:extLst>
          </p:nvPr>
        </p:nvGraphicFramePr>
        <p:xfrm>
          <a:off x="637584" y="4453391"/>
          <a:ext cx="495545" cy="376661"/>
        </p:xfrm>
        <a:graphic>
          <a:graphicData uri="http://schemas.openxmlformats.org/drawingml/2006/table">
            <a:tbl>
              <a:tblPr firstRow="1" firstCol="1" bandRow="1">
                <a:tableStyleId>{5940675A-B579-460E-94D1-54222C63F5DA}</a:tableStyleId>
              </a:tblPr>
              <a:tblGrid>
                <a:gridCol w="247829">
                  <a:extLst>
                    <a:ext uri="{9D8B030D-6E8A-4147-A177-3AD203B41FA5}">
                      <a16:colId xmlns:a16="http://schemas.microsoft.com/office/drawing/2014/main" val="834386008"/>
                    </a:ext>
                  </a:extLst>
                </a:gridCol>
                <a:gridCol w="247716">
                  <a:extLst>
                    <a:ext uri="{9D8B030D-6E8A-4147-A177-3AD203B41FA5}">
                      <a16:colId xmlns:a16="http://schemas.microsoft.com/office/drawing/2014/main" val="3626969438"/>
                    </a:ext>
                  </a:extLst>
                </a:gridCol>
              </a:tblGrid>
              <a:tr h="138149">
                <a:tc>
                  <a:txBody>
                    <a:bodyPr/>
                    <a:lstStyle/>
                    <a:p>
                      <a:pPr algn="ctr">
                        <a:lnSpc>
                          <a:spcPts val="1400"/>
                        </a:lnSpc>
                      </a:pPr>
                      <a:r>
                        <a:rPr lang="de-DE" sz="1000" b="1" dirty="0">
                          <a:effectLst/>
                          <a:latin typeface="Calibri" panose="020F0502020204030204" pitchFamily="34" charset="0"/>
                          <a:ea typeface="Calibri" panose="020F0502020204030204" pitchFamily="34" charset="0"/>
                          <a:cs typeface="Times New Roman" panose="02020603050405020304" pitchFamily="18" charset="0"/>
                        </a:rPr>
                        <a:t>Z</a:t>
                      </a: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ts val="1400"/>
                        </a:lnSpc>
                      </a:pPr>
                      <a:r>
                        <a:rPr lang="de-DE" sz="1000" b="1" dirty="0">
                          <a:effectLst/>
                          <a:latin typeface="Calibri" panose="020F0502020204030204" pitchFamily="34" charset="0"/>
                          <a:ea typeface="Calibri" panose="020F0502020204030204" pitchFamily="34" charset="0"/>
                          <a:cs typeface="Times New Roman" panose="02020603050405020304" pitchFamily="18" charset="0"/>
                        </a:rPr>
                        <a:t>E</a:t>
                      </a:r>
                    </a:p>
                  </a:txBody>
                  <a:tcPr marL="68580" marR="68580" marT="0" marB="0" anchor="ctr">
                    <a:lnL w="12700" cap="flat" cmpd="sng" algn="ctr">
                      <a:solidFill>
                        <a:schemeClr val="bg1">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81961965"/>
                  </a:ext>
                </a:extLst>
              </a:tr>
              <a:tr h="209783">
                <a:tc>
                  <a:txBody>
                    <a:bodyPr/>
                    <a:lstStyle/>
                    <a:p>
                      <a:pPr algn="ctr">
                        <a:lnSpc>
                          <a:spcPts val="1400"/>
                        </a:lnSpc>
                      </a:pPr>
                      <a:r>
                        <a:rPr lang="de-DE" sz="10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ts val="1400"/>
                        </a:lnSpc>
                      </a:pPr>
                      <a:r>
                        <a:rPr lang="de-DE" sz="10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lnL w="12700" cap="flat" cmpd="sng" algn="ctr">
                      <a:solidFill>
                        <a:schemeClr val="bg1">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9299677"/>
                  </a:ext>
                </a:extLst>
              </a:tr>
            </a:tbl>
          </a:graphicData>
        </a:graphic>
      </p:graphicFrame>
      <p:graphicFrame>
        <p:nvGraphicFramePr>
          <p:cNvPr id="18" name="Tabelle 17">
            <a:extLst>
              <a:ext uri="{FF2B5EF4-FFF2-40B4-BE49-F238E27FC236}">
                <a16:creationId xmlns:a16="http://schemas.microsoft.com/office/drawing/2014/main" id="{603BDBE6-9292-6DD4-487B-B08AC60C6541}"/>
              </a:ext>
            </a:extLst>
          </p:cNvPr>
          <p:cNvGraphicFramePr>
            <a:graphicFrameLocks noGrp="1"/>
          </p:cNvGraphicFramePr>
          <p:nvPr>
            <p:extLst>
              <p:ext uri="{D42A27DB-BD31-4B8C-83A1-F6EECF244321}">
                <p14:modId xmlns:p14="http://schemas.microsoft.com/office/powerpoint/2010/main" val="1146899582"/>
              </p:ext>
            </p:extLst>
          </p:nvPr>
        </p:nvGraphicFramePr>
        <p:xfrm>
          <a:off x="1142145" y="4455042"/>
          <a:ext cx="559655" cy="375010"/>
        </p:xfrm>
        <a:graphic>
          <a:graphicData uri="http://schemas.openxmlformats.org/drawingml/2006/table">
            <a:tbl>
              <a:tblPr firstRow="1" firstCol="1" bandRow="1">
                <a:tableStyleId>{5940675A-B579-460E-94D1-54222C63F5DA}</a:tableStyleId>
              </a:tblPr>
              <a:tblGrid>
                <a:gridCol w="269420">
                  <a:extLst>
                    <a:ext uri="{9D8B030D-6E8A-4147-A177-3AD203B41FA5}">
                      <a16:colId xmlns:a16="http://schemas.microsoft.com/office/drawing/2014/main" val="834386008"/>
                    </a:ext>
                  </a:extLst>
                </a:gridCol>
                <a:gridCol w="290235">
                  <a:extLst>
                    <a:ext uri="{9D8B030D-6E8A-4147-A177-3AD203B41FA5}">
                      <a16:colId xmlns:a16="http://schemas.microsoft.com/office/drawing/2014/main" val="3626969438"/>
                    </a:ext>
                  </a:extLst>
                </a:gridCol>
              </a:tblGrid>
              <a:tr h="139800">
                <a:tc>
                  <a:txBody>
                    <a:bodyPr/>
                    <a:lstStyle/>
                    <a:p>
                      <a:pPr algn="ctr">
                        <a:lnSpc>
                          <a:spcPts val="1400"/>
                        </a:lnSpc>
                      </a:pPr>
                      <a:r>
                        <a:rPr lang="de-DE" sz="1000" b="1" dirty="0" err="1">
                          <a:effectLst/>
                          <a:latin typeface="Calibri" panose="020F0502020204030204" pitchFamily="34" charset="0"/>
                          <a:ea typeface="Calibri" panose="020F0502020204030204" pitchFamily="34" charset="0"/>
                          <a:cs typeface="Times New Roman" panose="02020603050405020304" pitchFamily="18" charset="0"/>
                        </a:rPr>
                        <a:t>z</a:t>
                      </a:r>
                      <a:endParaRPr lang="de-D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ts val="1400"/>
                        </a:lnSpc>
                      </a:pPr>
                      <a:r>
                        <a:rPr lang="de-DE" sz="1000" b="1" dirty="0">
                          <a:effectLst/>
                          <a:latin typeface="Calibri" panose="020F0502020204030204" pitchFamily="34" charset="0"/>
                          <a:ea typeface="Calibri" panose="020F0502020204030204" pitchFamily="34" charset="0"/>
                          <a:cs typeface="Times New Roman" panose="02020603050405020304" pitchFamily="18" charset="0"/>
                        </a:rPr>
                        <a:t>h</a:t>
                      </a:r>
                    </a:p>
                  </a:txBody>
                  <a:tcPr marL="68580" marR="68580" marT="0" marB="0" anchor="ctr">
                    <a:lnL w="12700" cap="flat" cmpd="sng" algn="ctr">
                      <a:solidFill>
                        <a:schemeClr val="bg1">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81961965"/>
                  </a:ext>
                </a:extLst>
              </a:tr>
              <a:tr h="208132">
                <a:tc>
                  <a:txBody>
                    <a:bodyPr/>
                    <a:lstStyle/>
                    <a:p>
                      <a:pPr algn="ctr">
                        <a:lnSpc>
                          <a:spcPts val="1400"/>
                        </a:lnSpc>
                      </a:pPr>
                      <a:r>
                        <a:rPr lang="de-DE" sz="1000" dirty="0">
                          <a:effectLst/>
                          <a:latin typeface="Calibri" panose="020F0502020204030204" pitchFamily="34" charset="0"/>
                          <a:cs typeface="Calibri" panose="020F0502020204030204" pitchFamily="34" charset="0"/>
                        </a:rPr>
                        <a:t>15</a:t>
                      </a:r>
                      <a:endParaRPr lang="de-DE" sz="9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ts val="1400"/>
                        </a:lnSpc>
                      </a:pPr>
                      <a:r>
                        <a:rPr lang="de-DE" sz="1000" dirty="0">
                          <a:effectLst/>
                          <a:latin typeface="Calibri" panose="020F0502020204030204" pitchFamily="34" charset="0"/>
                          <a:ea typeface="Calibri" panose="020F0502020204030204" pitchFamily="34" charset="0"/>
                          <a:cs typeface="Times New Roman" panose="02020603050405020304" pitchFamily="18" charset="0"/>
                        </a:rPr>
                        <a:t>3</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9299677"/>
                  </a:ext>
                </a:extLst>
              </a:tr>
            </a:tbl>
          </a:graphicData>
        </a:graphic>
      </p:graphicFrame>
    </p:spTree>
    <p:extLst>
      <p:ext uri="{BB962C8B-B14F-4D97-AF65-F5344CB8AC3E}">
        <p14:creationId xmlns:p14="http://schemas.microsoft.com/office/powerpoint/2010/main" val="94978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a:extLst>
              <a:ext uri="{FF2B5EF4-FFF2-40B4-BE49-F238E27FC236}">
                <a16:creationId xmlns:a16="http://schemas.microsoft.com/office/drawing/2014/main" id="{1B226F2A-0C1E-D61E-28C1-E4F8428C6CC6}"/>
              </a:ext>
            </a:extLst>
          </p:cNvPr>
          <p:cNvSpPr>
            <a:spLocks noGrp="1"/>
          </p:cNvSpPr>
          <p:nvPr>
            <p:ph type="title"/>
          </p:nvPr>
        </p:nvSpPr>
        <p:spPr>
          <a:xfrm>
            <a:off x="182127" y="150567"/>
            <a:ext cx="4840515" cy="567542"/>
          </a:xfrm>
        </p:spPr>
        <p:txBody>
          <a:bodyPr/>
          <a:lstStyle/>
          <a:p>
            <a:r>
              <a:rPr lang="de-DE" b="1" dirty="0">
                <a:latin typeface="Calibri Regular"/>
              </a:rPr>
              <a:t>Bündeln mit dem Würfelmaterial</a:t>
            </a:r>
            <a:endParaRPr lang="de-DE" dirty="0"/>
          </a:p>
        </p:txBody>
      </p:sp>
      <p:sp>
        <p:nvSpPr>
          <p:cNvPr id="18" name="Textfeld 17">
            <a:extLst>
              <a:ext uri="{FF2B5EF4-FFF2-40B4-BE49-F238E27FC236}">
                <a16:creationId xmlns:a16="http://schemas.microsoft.com/office/drawing/2014/main" id="{F1CC6DC0-181F-F65F-F90F-2FC54CFD2FFB}"/>
              </a:ext>
            </a:extLst>
          </p:cNvPr>
          <p:cNvSpPr txBox="1"/>
          <p:nvPr/>
        </p:nvSpPr>
        <p:spPr>
          <a:xfrm>
            <a:off x="6004695" y="384571"/>
            <a:ext cx="1032655" cy="246221"/>
          </a:xfrm>
          <a:prstGeom prst="rect">
            <a:avLst/>
          </a:prstGeom>
          <a:noFill/>
        </p:spPr>
        <p:txBody>
          <a:bodyPr wrap="none" rtlCol="0">
            <a:spAutoFit/>
          </a:bodyPr>
          <a:lstStyle/>
          <a:p>
            <a:pPr algn="r"/>
            <a:r>
              <a:rPr lang="de-DE" sz="1000" dirty="0">
                <a:solidFill>
                  <a:schemeClr val="bg1"/>
                </a:solidFill>
              </a:rPr>
              <a:t>zu Baustein</a:t>
            </a:r>
            <a:r>
              <a:rPr lang="de-DE" sz="1000" dirty="0">
                <a:solidFill>
                  <a:srgbClr val="00B050"/>
                </a:solidFill>
              </a:rPr>
              <a:t> </a:t>
            </a:r>
            <a:r>
              <a:rPr lang="de-DE" sz="1000" dirty="0">
                <a:solidFill>
                  <a:schemeClr val="bg1"/>
                </a:solidFill>
              </a:rPr>
              <a:t>N1B</a:t>
            </a:r>
          </a:p>
        </p:txBody>
      </p:sp>
      <p:sp>
        <p:nvSpPr>
          <p:cNvPr id="2" name="Textfeld 1">
            <a:extLst>
              <a:ext uri="{FF2B5EF4-FFF2-40B4-BE49-F238E27FC236}">
                <a16:creationId xmlns:a16="http://schemas.microsoft.com/office/drawing/2014/main" id="{2695E074-08D9-1711-3B87-52CE0405FF84}"/>
              </a:ext>
            </a:extLst>
          </p:cNvPr>
          <p:cNvSpPr txBox="1"/>
          <p:nvPr/>
        </p:nvSpPr>
        <p:spPr>
          <a:xfrm>
            <a:off x="1275956" y="3077184"/>
            <a:ext cx="6011568" cy="1384995"/>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t>Beschreibt, was Jonas gemacht hat. Stimmt das?</a:t>
            </a:r>
          </a:p>
          <a:p>
            <a:pPr marL="285750" indent="-285750">
              <a:buClr>
                <a:srgbClr val="327A86"/>
              </a:buClr>
              <a:buFont typeface="Wingdings" pitchFamily="2" charset="2"/>
              <a:buChar char="§"/>
            </a:pPr>
            <a:endParaRPr lang="de-DE" sz="1400" dirty="0"/>
          </a:p>
          <a:p>
            <a:pPr marL="285750" indent="-285750">
              <a:buClr>
                <a:srgbClr val="327A86"/>
              </a:buClr>
              <a:buFont typeface="Wingdings" pitchFamily="2" charset="2"/>
              <a:buChar char="§"/>
            </a:pPr>
            <a:r>
              <a:rPr lang="de-DE" sz="1400" dirty="0"/>
              <a:t>Was meint Tara mit „Aber das sind zu viele!“</a:t>
            </a:r>
          </a:p>
          <a:p>
            <a:pPr marL="285750" indent="-285750">
              <a:buClr>
                <a:srgbClr val="327A86"/>
              </a:buClr>
              <a:buFont typeface="Wingdings" pitchFamily="2" charset="2"/>
              <a:buChar char="§"/>
            </a:pPr>
            <a:endParaRPr lang="de-DE" sz="1400" dirty="0"/>
          </a:p>
          <a:p>
            <a:pPr marL="285750" indent="-285750">
              <a:buClr>
                <a:srgbClr val="327A86"/>
              </a:buClr>
              <a:buFont typeface="Wingdings" pitchFamily="2" charset="2"/>
              <a:buChar char="§"/>
            </a:pPr>
            <a:r>
              <a:rPr lang="de-DE" sz="1400" dirty="0"/>
              <a:t>Was würdet ihr anders machen? Warum?</a:t>
            </a:r>
            <a:br>
              <a:rPr lang="de-DE" sz="1400" dirty="0"/>
            </a:br>
            <a:r>
              <a:rPr lang="de-DE" sz="1400" dirty="0"/>
              <a:t>Erklärt mit der Darstellung vom Würfelmaterial. </a:t>
            </a:r>
          </a:p>
        </p:txBody>
      </p:sp>
      <p:graphicFrame>
        <p:nvGraphicFramePr>
          <p:cNvPr id="11" name="Tabelle 10">
            <a:extLst>
              <a:ext uri="{FF2B5EF4-FFF2-40B4-BE49-F238E27FC236}">
                <a16:creationId xmlns:a16="http://schemas.microsoft.com/office/drawing/2014/main" id="{B5E1CF2F-C91C-88E3-CA31-5CD71FDB111B}"/>
              </a:ext>
            </a:extLst>
          </p:cNvPr>
          <p:cNvGraphicFramePr>
            <a:graphicFrameLocks noGrp="1"/>
          </p:cNvGraphicFramePr>
          <p:nvPr>
            <p:extLst>
              <p:ext uri="{D42A27DB-BD31-4B8C-83A1-F6EECF244321}">
                <p14:modId xmlns:p14="http://schemas.microsoft.com/office/powerpoint/2010/main" val="974619292"/>
              </p:ext>
            </p:extLst>
          </p:nvPr>
        </p:nvGraphicFramePr>
        <p:xfrm>
          <a:off x="2453046" y="1242440"/>
          <a:ext cx="1257924" cy="435216"/>
        </p:xfrm>
        <a:graphic>
          <a:graphicData uri="http://schemas.openxmlformats.org/drawingml/2006/table">
            <a:tbl>
              <a:tblPr firstRow="1" firstCol="1" bandRow="1">
                <a:tableStyleId>{5940675A-B579-460E-94D1-54222C63F5DA}</a:tableStyleId>
              </a:tblPr>
              <a:tblGrid>
                <a:gridCol w="314481">
                  <a:extLst>
                    <a:ext uri="{9D8B030D-6E8A-4147-A177-3AD203B41FA5}">
                      <a16:colId xmlns:a16="http://schemas.microsoft.com/office/drawing/2014/main" val="834386008"/>
                    </a:ext>
                  </a:extLst>
                </a:gridCol>
                <a:gridCol w="314481">
                  <a:extLst>
                    <a:ext uri="{9D8B030D-6E8A-4147-A177-3AD203B41FA5}">
                      <a16:colId xmlns:a16="http://schemas.microsoft.com/office/drawing/2014/main" val="3626969438"/>
                    </a:ext>
                  </a:extLst>
                </a:gridCol>
                <a:gridCol w="314481">
                  <a:extLst>
                    <a:ext uri="{9D8B030D-6E8A-4147-A177-3AD203B41FA5}">
                      <a16:colId xmlns:a16="http://schemas.microsoft.com/office/drawing/2014/main" val="3643550150"/>
                    </a:ext>
                  </a:extLst>
                </a:gridCol>
                <a:gridCol w="314481">
                  <a:extLst>
                    <a:ext uri="{9D8B030D-6E8A-4147-A177-3AD203B41FA5}">
                      <a16:colId xmlns:a16="http://schemas.microsoft.com/office/drawing/2014/main" val="2137708010"/>
                    </a:ext>
                  </a:extLst>
                </a:gridCol>
              </a:tblGrid>
              <a:tr h="217608">
                <a:tc>
                  <a:txBody>
                    <a:bodyPr/>
                    <a:lstStyle/>
                    <a:p>
                      <a:pPr algn="ctr">
                        <a:lnSpc>
                          <a:spcPts val="1400"/>
                        </a:lnSpc>
                      </a:pPr>
                      <a:r>
                        <a:rPr lang="de-DE" sz="1400" b="1" dirty="0">
                          <a:effectLst/>
                          <a:latin typeface="Calibri" panose="020F0502020204030204" pitchFamily="34" charset="0"/>
                          <a:ea typeface="Calibri" panose="020F0502020204030204" pitchFamily="34" charset="0"/>
                          <a:cs typeface="Times New Roman" panose="02020603050405020304" pitchFamily="18" charset="0"/>
                        </a:rPr>
                        <a:t>T</a:t>
                      </a: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ts val="1400"/>
                        </a:lnSpc>
                      </a:pPr>
                      <a:r>
                        <a:rPr lang="de-DE" sz="1400" b="1" dirty="0">
                          <a:effectLst/>
                          <a:latin typeface="Calibri" panose="020F0502020204030204" pitchFamily="34" charset="0"/>
                          <a:ea typeface="Calibri" panose="020F0502020204030204" pitchFamily="34" charset="0"/>
                          <a:cs typeface="Times New Roman" panose="02020603050405020304" pitchFamily="18" charset="0"/>
                        </a:rPr>
                        <a:t>H</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ts val="1400"/>
                        </a:lnSpc>
                      </a:pPr>
                      <a:r>
                        <a:rPr lang="de-DE" sz="1400" b="1" dirty="0">
                          <a:effectLst/>
                          <a:latin typeface="Calibri" panose="020F0502020204030204" pitchFamily="34" charset="0"/>
                          <a:ea typeface="Calibri" panose="020F0502020204030204" pitchFamily="34" charset="0"/>
                          <a:cs typeface="Times New Roman" panose="02020603050405020304" pitchFamily="18" charset="0"/>
                        </a:rPr>
                        <a:t>Z</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ts val="1400"/>
                        </a:lnSpc>
                      </a:pPr>
                      <a:r>
                        <a:rPr lang="de-DE" sz="1400" b="1" dirty="0">
                          <a:effectLst/>
                          <a:latin typeface="Calibri" panose="020F0502020204030204" pitchFamily="34" charset="0"/>
                          <a:ea typeface="Calibri" panose="020F0502020204030204" pitchFamily="34" charset="0"/>
                          <a:cs typeface="Times New Roman" panose="02020603050405020304" pitchFamily="18" charset="0"/>
                        </a:rPr>
                        <a:t>E</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81961965"/>
                  </a:ext>
                </a:extLst>
              </a:tr>
              <a:tr h="217608">
                <a:tc>
                  <a:txBody>
                    <a:bodyPr/>
                    <a:lstStyle/>
                    <a:p>
                      <a:pPr algn="ctr">
                        <a:lnSpc>
                          <a:spcPts val="1400"/>
                        </a:lnSpc>
                      </a:pPr>
                      <a:r>
                        <a:rPr lang="de-DE" sz="1400" dirty="0">
                          <a:effectLst/>
                        </a:rPr>
                        <a:t>2 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pPr>
                      <a:r>
                        <a:rPr lang="de-DE" sz="1400" dirty="0">
                          <a:effectLst/>
                        </a:rPr>
                        <a:t>4</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pPr>
                      <a:r>
                        <a:rPr lang="de-DE"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pPr>
                      <a:r>
                        <a:rPr lang="de-DE" sz="14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9299677"/>
                  </a:ext>
                </a:extLst>
              </a:tr>
            </a:tbl>
          </a:graphicData>
        </a:graphic>
      </p:graphicFrame>
      <p:pic>
        <p:nvPicPr>
          <p:cNvPr id="22" name="Grafik 21">
            <a:extLst>
              <a:ext uri="{FF2B5EF4-FFF2-40B4-BE49-F238E27FC236}">
                <a16:creationId xmlns:a16="http://schemas.microsoft.com/office/drawing/2014/main" id="{A77CA3A4-7B2C-5A04-5A6A-389E92F6D8C0}"/>
              </a:ext>
            </a:extLst>
          </p:cNvPr>
          <p:cNvPicPr>
            <a:picLocks noChangeAspect="1"/>
          </p:cNvPicPr>
          <p:nvPr/>
        </p:nvPicPr>
        <p:blipFill>
          <a:blip r:embed="rId2"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5124870" y="1888609"/>
            <a:ext cx="547370" cy="629913"/>
          </a:xfrm>
          <a:prstGeom prst="rect">
            <a:avLst/>
          </a:prstGeom>
        </p:spPr>
      </p:pic>
      <p:sp>
        <p:nvSpPr>
          <p:cNvPr id="23" name="Textfeld 12">
            <a:extLst>
              <a:ext uri="{FF2B5EF4-FFF2-40B4-BE49-F238E27FC236}">
                <a16:creationId xmlns:a16="http://schemas.microsoft.com/office/drawing/2014/main" id="{3CC68D1F-7E2F-E592-7396-AA634506C65B}"/>
              </a:ext>
            </a:extLst>
          </p:cNvPr>
          <p:cNvSpPr txBox="1"/>
          <p:nvPr/>
        </p:nvSpPr>
        <p:spPr>
          <a:xfrm>
            <a:off x="5197377" y="2470940"/>
            <a:ext cx="349885" cy="14686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400"/>
              </a:lnSpc>
            </a:pPr>
            <a:r>
              <a:rPr lang="de-DE"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Tara</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hteckige Legende 113">
            <a:extLst>
              <a:ext uri="{FF2B5EF4-FFF2-40B4-BE49-F238E27FC236}">
                <a16:creationId xmlns:a16="http://schemas.microsoft.com/office/drawing/2014/main" id="{B16F4C98-E1CD-F29F-AC50-D63FE6B027A0}"/>
              </a:ext>
            </a:extLst>
          </p:cNvPr>
          <p:cNvSpPr/>
          <p:nvPr/>
        </p:nvSpPr>
        <p:spPr>
          <a:xfrm>
            <a:off x="3779837" y="2080815"/>
            <a:ext cx="1286131" cy="475398"/>
          </a:xfrm>
          <a:prstGeom prst="wedgeRoundRectCallout">
            <a:avLst>
              <a:gd name="adj1" fmla="val 61078"/>
              <a:gd name="adj2" fmla="val -15699"/>
              <a:gd name="adj3" fmla="val 16667"/>
            </a:avLst>
          </a:prstGeom>
          <a:ln>
            <a:solidFill>
              <a:schemeClr val="bg1">
                <a:lumMod val="75000"/>
              </a:schemeClr>
            </a:solidFill>
          </a:ln>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xmlns=""/>
            </a:ex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xmlns=""/>
            </a:ext>
          </a:extLst>
        </p:spPr>
        <p:style>
          <a:lnRef idx="2">
            <a:schemeClr val="accent3"/>
          </a:lnRef>
          <a:fillRef idx="1">
            <a:schemeClr val="lt1"/>
          </a:fillRef>
          <a:effectRef idx="0">
            <a:schemeClr val="accent3"/>
          </a:effectRef>
          <a:fontRef idx="minor">
            <a:schemeClr val="dk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hangingPunct="0">
              <a:lnSpc>
                <a:spcPct val="115000"/>
              </a:lnSpc>
            </a:pPr>
            <a:r>
              <a:rPr lang="de-DE" altLang="de-DE" sz="1200" dirty="0">
                <a:solidFill>
                  <a:schemeClr val="tx1"/>
                </a:solidFill>
              </a:rPr>
              <a:t>Aber das sind </a:t>
            </a:r>
            <a:br>
              <a:rPr lang="de-DE" altLang="de-DE" sz="1200" dirty="0">
                <a:solidFill>
                  <a:schemeClr val="tx1"/>
                </a:solidFill>
              </a:rPr>
            </a:br>
            <a:r>
              <a:rPr lang="de-DE" altLang="de-DE" sz="1200" dirty="0">
                <a:solidFill>
                  <a:schemeClr val="tx1"/>
                </a:solidFill>
              </a:rPr>
              <a:t>zu viele!</a:t>
            </a:r>
          </a:p>
        </p:txBody>
      </p:sp>
      <p:pic>
        <p:nvPicPr>
          <p:cNvPr id="26" name="Grafik 25">
            <a:extLst>
              <a:ext uri="{FF2B5EF4-FFF2-40B4-BE49-F238E27FC236}">
                <a16:creationId xmlns:a16="http://schemas.microsoft.com/office/drawing/2014/main" id="{9C87B24F-62D0-6C37-6280-A5099D6E1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12" y="1261739"/>
            <a:ext cx="1711849" cy="435216"/>
          </a:xfrm>
          <a:prstGeom prst="rect">
            <a:avLst/>
          </a:prstGeom>
        </p:spPr>
      </p:pic>
      <p:sp>
        <p:nvSpPr>
          <p:cNvPr id="3" name="Textfeld 2">
            <a:extLst>
              <a:ext uri="{FF2B5EF4-FFF2-40B4-BE49-F238E27FC236}">
                <a16:creationId xmlns:a16="http://schemas.microsoft.com/office/drawing/2014/main" id="{FA0C4260-5E27-D701-4CB8-29096CCF545C}"/>
              </a:ext>
            </a:extLst>
          </p:cNvPr>
          <p:cNvSpPr txBox="1"/>
          <p:nvPr/>
        </p:nvSpPr>
        <p:spPr>
          <a:xfrm>
            <a:off x="1262907" y="4794841"/>
            <a:ext cx="5723232" cy="523220"/>
          </a:xfrm>
          <a:prstGeom prst="rect">
            <a:avLst/>
          </a:prstGeom>
          <a:noFill/>
        </p:spPr>
        <p:txBody>
          <a:bodyPr wrap="square" rtlCol="0">
            <a:spAutoFit/>
          </a:bodyPr>
          <a:lstStyle/>
          <a:p>
            <a:pPr marL="285750" indent="-285750">
              <a:buClr>
                <a:srgbClr val="327A86"/>
              </a:buClr>
              <a:buFont typeface="Wingdings" pitchFamily="2" charset="2"/>
              <a:buChar char="§"/>
            </a:pPr>
            <a:r>
              <a:rPr lang="de-DE" sz="1400" dirty="0">
                <a:solidFill>
                  <a:schemeClr val="accent2"/>
                </a:solidFill>
              </a:rPr>
              <a:t>Was bedeuten die 2 und die 4 in der Stellentafel von Jonas? </a:t>
            </a:r>
            <a:br>
              <a:rPr lang="de-DE" sz="1400" dirty="0">
                <a:solidFill>
                  <a:schemeClr val="accent2"/>
                </a:solidFill>
              </a:rPr>
            </a:br>
            <a:r>
              <a:rPr lang="de-DE" sz="1400" dirty="0">
                <a:solidFill>
                  <a:schemeClr val="accent2"/>
                </a:solidFill>
              </a:rPr>
              <a:t>Wie könnte man die Zahlen aufräumen durch Tauschen?</a:t>
            </a:r>
          </a:p>
        </p:txBody>
      </p:sp>
      <p:pic>
        <p:nvPicPr>
          <p:cNvPr id="4" name="Grafik 3">
            <a:extLst>
              <a:ext uri="{FF2B5EF4-FFF2-40B4-BE49-F238E27FC236}">
                <a16:creationId xmlns:a16="http://schemas.microsoft.com/office/drawing/2014/main" id="{CC2DAB97-C0E6-FEF9-8791-339FEF3A4F4D}"/>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62907" y="4853627"/>
            <a:ext cx="281850" cy="281850"/>
          </a:xfrm>
          <a:prstGeom prst="rect">
            <a:avLst/>
          </a:prstGeom>
        </p:spPr>
      </p:pic>
      <p:grpSp>
        <p:nvGrpSpPr>
          <p:cNvPr id="10" name="Gruppieren 9">
            <a:extLst>
              <a:ext uri="{FF2B5EF4-FFF2-40B4-BE49-F238E27FC236}">
                <a16:creationId xmlns:a16="http://schemas.microsoft.com/office/drawing/2014/main" id="{D8F914A4-5F7B-E046-7796-E7F7A4F741D4}"/>
              </a:ext>
            </a:extLst>
          </p:cNvPr>
          <p:cNvGrpSpPr/>
          <p:nvPr/>
        </p:nvGrpSpPr>
        <p:grpSpPr>
          <a:xfrm>
            <a:off x="3519890" y="1227835"/>
            <a:ext cx="2574193" cy="722630"/>
            <a:chOff x="634532" y="2283376"/>
            <a:chExt cx="2574193" cy="722630"/>
          </a:xfrm>
        </p:grpSpPr>
        <p:grpSp>
          <p:nvGrpSpPr>
            <p:cNvPr id="12" name="Gruppieren 11">
              <a:extLst>
                <a:ext uri="{FF2B5EF4-FFF2-40B4-BE49-F238E27FC236}">
                  <a16:creationId xmlns:a16="http://schemas.microsoft.com/office/drawing/2014/main" id="{2353DCA5-B1E5-6870-A671-436521CBC82A}"/>
                </a:ext>
              </a:extLst>
            </p:cNvPr>
            <p:cNvGrpSpPr/>
            <p:nvPr/>
          </p:nvGrpSpPr>
          <p:grpSpPr>
            <a:xfrm flipH="1">
              <a:off x="634532" y="2283376"/>
              <a:ext cx="635635" cy="722630"/>
              <a:chOff x="0" y="0"/>
              <a:chExt cx="578485" cy="722893"/>
            </a:xfrm>
          </p:grpSpPr>
          <p:pic>
            <p:nvPicPr>
              <p:cNvPr id="14" name="Grafik 13">
                <a:extLst>
                  <a:ext uri="{FF2B5EF4-FFF2-40B4-BE49-F238E27FC236}">
                    <a16:creationId xmlns:a16="http://schemas.microsoft.com/office/drawing/2014/main" id="{96E30D2A-C3B7-DD1F-EBC1-04A62EB22D26}"/>
                  </a:ext>
                </a:extLst>
              </p:cNvPr>
              <p:cNvPicPr>
                <a:picLocks noChangeAspect="1"/>
              </p:cNvPicPr>
              <p:nvPr/>
            </p:nvPicPr>
            <p:blipFill>
              <a:blip r:embed="rId5"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578485" cy="629920"/>
              </a:xfrm>
              <a:prstGeom prst="rect">
                <a:avLst/>
              </a:prstGeom>
            </p:spPr>
          </p:pic>
          <p:sp>
            <p:nvSpPr>
              <p:cNvPr id="15" name="Textfeld 12">
                <a:extLst>
                  <a:ext uri="{FF2B5EF4-FFF2-40B4-BE49-F238E27FC236}">
                    <a16:creationId xmlns:a16="http://schemas.microsoft.com/office/drawing/2014/main" id="{45028A99-3F08-1FEC-2DC1-4B707F46A48D}"/>
                  </a:ext>
                </a:extLst>
              </p:cNvPr>
              <p:cNvSpPr txBox="1"/>
              <p:nvPr/>
            </p:nvSpPr>
            <p:spPr>
              <a:xfrm>
                <a:off x="109931" y="576031"/>
                <a:ext cx="349885" cy="14686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hangingPunct="0">
                  <a:lnSpc>
                    <a:spcPct val="115000"/>
                  </a:lnSpc>
                </a:pPr>
                <a:r>
                  <a:rPr lang="de-DE"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Jonas</a:t>
                </a:r>
              </a:p>
            </p:txBody>
          </p:sp>
        </p:grpSp>
        <p:sp>
          <p:nvSpPr>
            <p:cNvPr id="13" name="Rechteckige Legende 113">
              <a:extLst>
                <a:ext uri="{FF2B5EF4-FFF2-40B4-BE49-F238E27FC236}">
                  <a16:creationId xmlns:a16="http://schemas.microsoft.com/office/drawing/2014/main" id="{67AAF37D-5C51-33ED-327D-F657F1076661}"/>
                </a:ext>
              </a:extLst>
            </p:cNvPr>
            <p:cNvSpPr/>
            <p:nvPr/>
          </p:nvSpPr>
          <p:spPr>
            <a:xfrm>
              <a:off x="1710544" y="2382593"/>
              <a:ext cx="1498181" cy="431256"/>
            </a:xfrm>
            <a:prstGeom prst="wedgeRoundRectCallout">
              <a:avLst>
                <a:gd name="adj1" fmla="val -83774"/>
                <a:gd name="adj2" fmla="val 8080"/>
                <a:gd name="adj3" fmla="val 16667"/>
              </a:avLst>
            </a:prstGeom>
            <a:ln>
              <a:solidFill>
                <a:schemeClr val="bg1">
                  <a:lumMod val="75000"/>
                </a:schemeClr>
              </a:solidFill>
            </a:ln>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xmlns=""/>
              </a:ex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xmlns=""/>
              </a:ext>
            </a:extLst>
          </p:spPr>
          <p:style>
            <a:lnRef idx="2">
              <a:schemeClr val="accent3"/>
            </a:lnRef>
            <a:fillRef idx="1">
              <a:schemeClr val="lt1"/>
            </a:fillRef>
            <a:effectRef idx="0">
              <a:schemeClr val="accent3"/>
            </a:effectRef>
            <a:fontRef idx="minor">
              <a:schemeClr val="dk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hangingPunct="0">
                <a:lnSpc>
                  <a:spcPct val="115000"/>
                </a:lnSpc>
              </a:pPr>
              <a:r>
                <a:rPr lang="de-DE" altLang="de-DE" sz="1200" dirty="0">
                  <a:solidFill>
                    <a:schemeClr val="tx1"/>
                  </a:solidFill>
                </a:rPr>
                <a:t>Ich habe als Zahl 2415 aufgeschrieben.</a:t>
              </a:r>
            </a:p>
          </p:txBody>
        </p:sp>
      </p:grpSp>
      <p:pic>
        <p:nvPicPr>
          <p:cNvPr id="25" name="Picture 45" descr="dieneskleiner">
            <a:extLst>
              <a:ext uri="{FF2B5EF4-FFF2-40B4-BE49-F238E27FC236}">
                <a16:creationId xmlns:a16="http://schemas.microsoft.com/office/drawing/2014/main" id="{CE33B5AE-3A05-F18E-4CBF-7788707BF5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6652" y="3077184"/>
            <a:ext cx="1650872" cy="1418198"/>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Textfeld 27">
            <a:extLst>
              <a:ext uri="{FF2B5EF4-FFF2-40B4-BE49-F238E27FC236}">
                <a16:creationId xmlns:a16="http://schemas.microsoft.com/office/drawing/2014/main" id="{41E67722-91A8-0ED1-CB94-D73175BEBAF9}"/>
              </a:ext>
            </a:extLst>
          </p:cNvPr>
          <p:cNvSpPr txBox="1"/>
          <p:nvPr/>
        </p:nvSpPr>
        <p:spPr>
          <a:xfrm>
            <a:off x="1262907" y="1544128"/>
            <a:ext cx="358859" cy="305596"/>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214863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tbildnerFolien">
  <a:themeElements>
    <a:clrScheme name="Benutzerdefiniert ">
      <a:dk1>
        <a:sysClr val="windowText" lastClr="000000"/>
      </a:dk1>
      <a:lt1>
        <a:sysClr val="window" lastClr="FFFFFF"/>
      </a:lt1>
      <a:dk2>
        <a:srgbClr val="327A86"/>
      </a:dk2>
      <a:lt2>
        <a:srgbClr val="CDB987"/>
      </a:lt2>
      <a:accent1>
        <a:srgbClr val="327A86"/>
      </a:accent1>
      <a:accent2>
        <a:srgbClr val="F8B44F"/>
      </a:accent2>
      <a:accent3>
        <a:srgbClr val="737373"/>
      </a:accent3>
      <a:accent4>
        <a:srgbClr val="CDB987"/>
      </a:accent4>
      <a:accent5>
        <a:srgbClr val="000000"/>
      </a:accent5>
      <a:accent6>
        <a:srgbClr val="FFFFFF"/>
      </a:accent6>
      <a:hlink>
        <a:srgbClr val="327A86"/>
      </a:hlink>
      <a:folHlink>
        <a:srgbClr val="327A80"/>
      </a:folHlink>
    </a:clrScheme>
    <a:fontScheme name="Leere Prä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a:defRPr sz="2000" dirty="0">
            <a:latin typeface="Calibri" panose="020F0502020204030204" pitchFamily="34" charset="0"/>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ZLM_Juni2015 _Präsentation_Vorlage.potx" id="{4403B78A-53FD-4E46-8F0C-8727F1696680}" vid="{EE17F2D2-6447-4ED2-A9F9-03F57224F0B6}"/>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8631</Words>
  <Application>Microsoft Macintosh PowerPoint</Application>
  <PresentationFormat>Benutzerdefiniert</PresentationFormat>
  <Paragraphs>978</Paragraphs>
  <Slides>53</Slides>
  <Notes>17</Notes>
  <HiddenSlides>0</HiddenSlides>
  <MMClips>0</MMClips>
  <ScaleCrop>false</ScaleCrop>
  <HeadingPairs>
    <vt:vector size="6" baseType="variant">
      <vt:variant>
        <vt:lpstr>Verwendete Schriftarten</vt:lpstr>
      </vt:variant>
      <vt:variant>
        <vt:i4>10</vt:i4>
      </vt:variant>
      <vt:variant>
        <vt:lpstr>Design</vt:lpstr>
      </vt:variant>
      <vt:variant>
        <vt:i4>2</vt:i4>
      </vt:variant>
      <vt:variant>
        <vt:lpstr>Folientitel</vt:lpstr>
      </vt:variant>
      <vt:variant>
        <vt:i4>53</vt:i4>
      </vt:variant>
    </vt:vector>
  </HeadingPairs>
  <TitlesOfParts>
    <vt:vector size="65" baseType="lpstr">
      <vt:lpstr>Arial</vt:lpstr>
      <vt:lpstr>Arial,Sans-Serif</vt:lpstr>
      <vt:lpstr>Calibri</vt:lpstr>
      <vt:lpstr>Calibri Light</vt:lpstr>
      <vt:lpstr>Calibri Normal</vt:lpstr>
      <vt:lpstr>Calibri Regular</vt:lpstr>
      <vt:lpstr>Comic Sans MS</vt:lpstr>
      <vt:lpstr>The Hand Regular</vt:lpstr>
      <vt:lpstr>Times New Roman</vt:lpstr>
      <vt:lpstr>Wingdings</vt:lpstr>
      <vt:lpstr>Office</vt:lpstr>
      <vt:lpstr>FortbildnerFolien</vt:lpstr>
      <vt:lpstr> </vt:lpstr>
      <vt:lpstr>Einleitung und Strukturierung</vt:lpstr>
      <vt:lpstr>Inhaltsübersicht zu den Verstehensaktivitäten</vt:lpstr>
      <vt:lpstr>Tipps zum Umgang mit der Kartei </vt:lpstr>
      <vt:lpstr>Verschiedene Darstellungen verknüpfen</vt:lpstr>
      <vt:lpstr>PowerPoint-Präsentation</vt:lpstr>
      <vt:lpstr>Stellen richtig nutzen mit Stellentafel und Würfelmaterial</vt:lpstr>
      <vt:lpstr>PowerPoint-Präsentation</vt:lpstr>
      <vt:lpstr>Bündeln mit dem Würfelmaterial</vt:lpstr>
      <vt:lpstr>PowerPoint-Präsentation</vt:lpstr>
      <vt:lpstr>Entbündeln an der Stellentafel</vt:lpstr>
      <vt:lpstr>PowerPoint-Präsentation</vt:lpstr>
      <vt:lpstr>Bündeln im Kopf</vt:lpstr>
      <vt:lpstr>PowerPoint-Präsentation</vt:lpstr>
      <vt:lpstr>Entbündeln im Kopf I</vt:lpstr>
      <vt:lpstr>PowerPoint-Präsentation</vt:lpstr>
      <vt:lpstr>Entbündeln im Kopf II</vt:lpstr>
      <vt:lpstr>PowerPoint-Präsentation</vt:lpstr>
      <vt:lpstr>Abschnitte an der Hunderterkette</vt:lpstr>
      <vt:lpstr>PowerPoint-Präsentation</vt:lpstr>
      <vt:lpstr>Einordnen am Zahlenstrahl</vt:lpstr>
      <vt:lpstr>Einordnen am Zahlenstrahl</vt:lpstr>
      <vt:lpstr>Zahlenstrahle vergleichen</vt:lpstr>
      <vt:lpstr>Zahlenstrahle vergleichen</vt:lpstr>
      <vt:lpstr>Mitte finden I</vt:lpstr>
      <vt:lpstr>Mitte finden I</vt:lpstr>
      <vt:lpstr>Mitte finden II</vt:lpstr>
      <vt:lpstr>Mitte finden II</vt:lpstr>
      <vt:lpstr>Zahlenrätsel zum Ordnen</vt:lpstr>
      <vt:lpstr>Zahlenrätsel zum Ordnen</vt:lpstr>
      <vt:lpstr>Addition und Subtraktion darstellen</vt:lpstr>
      <vt:lpstr>Addition und Subtraktion darstellen</vt:lpstr>
      <vt:lpstr>Subtraktion als Wegnehmen</vt:lpstr>
      <vt:lpstr>Subtraktion als Wegnehmen</vt:lpstr>
      <vt:lpstr>Rechengeschichten lösen und ausdenken</vt:lpstr>
      <vt:lpstr>Rechengeschichten lösen und ausdenken</vt:lpstr>
      <vt:lpstr>Punkte ergänzen – Multiplikation </vt:lpstr>
      <vt:lpstr>Punkte ergänzen – Multiplikation</vt:lpstr>
      <vt:lpstr>Rechengeschichten lösen und ausdenken</vt:lpstr>
      <vt:lpstr>Rechengeschichten lösen und ausdenken</vt:lpstr>
      <vt:lpstr>Atomspiel</vt:lpstr>
      <vt:lpstr>Atomspiel</vt:lpstr>
      <vt:lpstr>Foto-Safari zu Mal- und Geteilt Situationen </vt:lpstr>
      <vt:lpstr>PowerPoint-Präsentation</vt:lpstr>
      <vt:lpstr>Addieren und Subtrahieren mit Zahlenstrahl im Kopf</vt:lpstr>
      <vt:lpstr>PowerPoint-Präsentation</vt:lpstr>
      <vt:lpstr>Additionen am Zahlenstrahl darstellen</vt:lpstr>
      <vt:lpstr>PowerPoint-Präsentation</vt:lpstr>
      <vt:lpstr>Subtraktionen am Zahlenstrahl darstellen</vt:lpstr>
      <vt:lpstr>PowerPoint-Präsentation</vt:lpstr>
      <vt:lpstr>Zahlen ordnen</vt:lpstr>
      <vt:lpstr>PowerPoint-Präsentation</vt:lpstr>
      <vt:lpstr>Überblick über weitere Materialien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Judith Kortboyer</dc:creator>
  <cp:lastModifiedBy>Susanne Prediger</cp:lastModifiedBy>
  <cp:revision>1223</cp:revision>
  <cp:lastPrinted>2024-11-01T14:52:38Z</cp:lastPrinted>
  <dcterms:created xsi:type="dcterms:W3CDTF">2019-02-06T08:52:06Z</dcterms:created>
  <dcterms:modified xsi:type="dcterms:W3CDTF">2024-11-01T15:31:50Z</dcterms:modified>
</cp:coreProperties>
</file>